
<file path=[Content_Types].xml><?xml version="1.0" encoding="utf-8"?>
<Types xmlns="http://schemas.openxmlformats.org/package/2006/content-types">
  <Default Extension="gif" ContentType="image/gif"/>
  <Default Extension="gif&amp;ehk=VlseMrXV8CLYHEH" ContentType="image/gif"/>
  <Default Extension="jpeg" ContentType="image/jpeg"/>
  <Default Extension="jpg" ContentType="image/jpeg"/>
  <Default Extension="jpg&amp;ehk=DqOT0" ContentType="image/jpeg"/>
  <Default Extension="jpg&amp;ehk=FGai" ContentType="image/jpeg"/>
  <Default Extension="png" ContentType="image/png"/>
  <Default Extension="png&amp;ehk=lkzswwYZgvGEaPvdUCo" ContentType="image/png"/>
  <Default Extension="png&amp;ehk=M9UvhRAitQOnkKsIFfgFxA&amp;r=0&amp;pid=OfficeInsert"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8.xml" ContentType="application/vnd.openxmlformats-officedocument.presentationml.tags+xml"/>
  <Override PartName="/ppt/notesSlides/notesSlide11.xml" ContentType="application/vnd.openxmlformats-officedocument.presentationml.notesSlide+xml"/>
  <Override PartName="/ppt/tags/tag9.xml" ContentType="application/vnd.openxmlformats-officedocument.presentationml.tags+xml"/>
  <Override PartName="/ppt/notesSlides/notesSlide12.xml" ContentType="application/vnd.openxmlformats-officedocument.presentationml.notesSlide+xml"/>
  <Override PartName="/ppt/tags/tag10.xml" ContentType="application/vnd.openxmlformats-officedocument.presentationml.tags+xml"/>
  <Override PartName="/ppt/notesSlides/notesSlide13.xml" ContentType="application/vnd.openxmlformats-officedocument.presentationml.notesSlide+xml"/>
  <Override PartName="/ppt/tags/tag11.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2.xml" ContentType="application/vnd.openxmlformats-officedocument.presentationml.tag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3.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tags/tag14.xml" ContentType="application/vnd.openxmlformats-officedocument.presentationml.tags+xml"/>
  <Override PartName="/ppt/notesSlides/notesSlide73.xml" ContentType="application/vnd.openxmlformats-officedocument.presentationml.notesSlide+xml"/>
  <Override PartName="/ppt/tags/tag15.xml" ContentType="application/vnd.openxmlformats-officedocument.presentationml.tags+xml"/>
  <Override PartName="/ppt/notesSlides/notesSlide74.xml" ContentType="application/vnd.openxmlformats-officedocument.presentationml.notesSlide+xml"/>
  <Override PartName="/ppt/tags/tag16.xml" ContentType="application/vnd.openxmlformats-officedocument.presentationml.tags+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ags/tag17.xml" ContentType="application/vnd.openxmlformats-officedocument.presentationml.tags+xml"/>
  <Override PartName="/ppt/notesSlides/notesSlide82.xml" ContentType="application/vnd.openxmlformats-officedocument.presentationml.notesSlide+xml"/>
  <Override PartName="/ppt/tags/tag18.xml" ContentType="application/vnd.openxmlformats-officedocument.presentationml.tags+xml"/>
  <Override PartName="/ppt/notesSlides/notesSlide83.xml" ContentType="application/vnd.openxmlformats-officedocument.presentationml.notesSlide+xml"/>
  <Override PartName="/ppt/tags/tag19.xml" ContentType="application/vnd.openxmlformats-officedocument.presentationml.tags+xml"/>
  <Override PartName="/ppt/notesSlides/notesSlide84.xml" ContentType="application/vnd.openxmlformats-officedocument.presentationml.notesSlide+xml"/>
  <Override PartName="/ppt/tags/tag20.xml" ContentType="application/vnd.openxmlformats-officedocument.presentationml.tags+xml"/>
  <Override PartName="/ppt/notesSlides/notesSlide85.xml" ContentType="application/vnd.openxmlformats-officedocument.presentationml.notesSlide+xml"/>
  <Override PartName="/ppt/tags/tag21.xml" ContentType="application/vnd.openxmlformats-officedocument.presentationml.tags+xml"/>
  <Override PartName="/ppt/notesSlides/notesSlide86.xml" ContentType="application/vnd.openxmlformats-officedocument.presentationml.notesSlide+xml"/>
  <Override PartName="/ppt/tags/tag22.xml" ContentType="application/vnd.openxmlformats-officedocument.presentationml.tags+xml"/>
  <Override PartName="/ppt/notesSlides/notesSlide87.xml" ContentType="application/vnd.openxmlformats-officedocument.presentationml.notesSlide+xml"/>
  <Override PartName="/ppt/tags/tag23.xml" ContentType="application/vnd.openxmlformats-officedocument.presentationml.tags+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tags/tag24.xml" ContentType="application/vnd.openxmlformats-officedocument.presentationml.tags+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tags/tag25.xml" ContentType="application/vnd.openxmlformats-officedocument.presentationml.tags+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tags/tag26.xml" ContentType="application/vnd.openxmlformats-officedocument.presentationml.tags+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notesSlides/notesSlide227.xml" ContentType="application/vnd.openxmlformats-officedocument.presentationml.notesSlide+xml"/>
  <Override PartName="/ppt/notesSlides/notesSlide228.xml" ContentType="application/vnd.openxmlformats-officedocument.presentationml.notesSlide+xml"/>
  <Override PartName="/ppt/notesSlides/notesSlide229.xml" ContentType="application/vnd.openxmlformats-officedocument.presentationml.notesSlide+xml"/>
  <Override PartName="/ppt/notesSlides/notesSlide230.xml" ContentType="application/vnd.openxmlformats-officedocument.presentationml.notesSlide+xml"/>
  <Override PartName="/ppt/notesSlides/notesSlide231.xml" ContentType="application/vnd.openxmlformats-officedocument.presentationml.notesSlide+xml"/>
  <Override PartName="/ppt/notesSlides/notesSlide232.xml" ContentType="application/vnd.openxmlformats-officedocument.presentationml.notesSlide+xml"/>
  <Override PartName="/ppt/notesSlides/notesSlide233.xml" ContentType="application/vnd.openxmlformats-officedocument.presentationml.notesSlide+xml"/>
  <Override PartName="/ppt/notesSlides/notesSlide234.xml" ContentType="application/vnd.openxmlformats-officedocument.presentationml.notesSlide+xml"/>
  <Override PartName="/ppt/notesSlides/notesSlide235.xml" ContentType="application/vnd.openxmlformats-officedocument.presentationml.notesSlide+xml"/>
  <Override PartName="/ppt/notesSlides/notesSlide236.xml" ContentType="application/vnd.openxmlformats-officedocument.presentationml.notesSlide+xml"/>
  <Override PartName="/ppt/notesSlides/notesSlide237.xml" ContentType="application/vnd.openxmlformats-officedocument.presentationml.notesSlide+xml"/>
  <Override PartName="/ppt/notesSlides/notesSlide238.xml" ContentType="application/vnd.openxmlformats-officedocument.presentationml.notesSlide+xml"/>
  <Override PartName="/ppt/notesSlides/notesSlide239.xml" ContentType="application/vnd.openxmlformats-officedocument.presentationml.notesSlide+xml"/>
  <Override PartName="/ppt/notesSlides/notesSlide240.xml" ContentType="application/vnd.openxmlformats-officedocument.presentationml.notesSlide+xml"/>
  <Override PartName="/ppt/notesSlides/notesSlide241.xml" ContentType="application/vnd.openxmlformats-officedocument.presentationml.notesSlide+xml"/>
  <Override PartName="/ppt/notesSlides/notesSlide242.xml" ContentType="application/vnd.openxmlformats-officedocument.presentationml.notesSlide+xml"/>
  <Override PartName="/ppt/notesSlides/notesSlide243.xml" ContentType="application/vnd.openxmlformats-officedocument.presentationml.notesSlide+xml"/>
  <Override PartName="/ppt/notesSlides/notesSlide244.xml" ContentType="application/vnd.openxmlformats-officedocument.presentationml.notesSlide+xml"/>
  <Override PartName="/ppt/notesSlides/notesSlide245.xml" ContentType="application/vnd.openxmlformats-officedocument.presentationml.notesSlide+xml"/>
  <Override PartName="/ppt/notesSlides/notesSlide246.xml" ContentType="application/vnd.openxmlformats-officedocument.presentationml.notesSlide+xml"/>
  <Override PartName="/ppt/notesSlides/notesSlide247.xml" ContentType="application/vnd.openxmlformats-officedocument.presentationml.notesSlide+xml"/>
  <Override PartName="/ppt/notesSlides/notesSlide248.xml" ContentType="application/vnd.openxmlformats-officedocument.presentationml.notesSlide+xml"/>
  <Override PartName="/ppt/notesSlides/notesSlide249.xml" ContentType="application/vnd.openxmlformats-officedocument.presentationml.notesSlide+xml"/>
  <Override PartName="/ppt/notesSlides/notesSlide250.xml" ContentType="application/vnd.openxmlformats-officedocument.presentationml.notesSlide+xml"/>
  <Override PartName="/ppt/notesSlides/notesSlide251.xml" ContentType="application/vnd.openxmlformats-officedocument.presentationml.notesSlide+xml"/>
  <Override PartName="/ppt/notesSlides/notesSlide252.xml" ContentType="application/vnd.openxmlformats-officedocument.presentationml.notesSlide+xml"/>
  <Override PartName="/ppt/notesSlides/notesSlide253.xml" ContentType="application/vnd.openxmlformats-officedocument.presentationml.notesSlide+xml"/>
  <Override PartName="/ppt/notesSlides/notesSlide254.xml" ContentType="application/vnd.openxmlformats-officedocument.presentationml.notesSlide+xml"/>
  <Override PartName="/ppt/notesSlides/notesSlide255.xml" ContentType="application/vnd.openxmlformats-officedocument.presentationml.notesSlide+xml"/>
  <Override PartName="/ppt/notesSlides/notesSlide256.xml" ContentType="application/vnd.openxmlformats-officedocument.presentationml.notesSlide+xml"/>
  <Override PartName="/ppt/notesSlides/notesSlide257.xml" ContentType="application/vnd.openxmlformats-officedocument.presentationml.notesSlide+xml"/>
  <Override PartName="/ppt/notesSlides/notesSlide258.xml" ContentType="application/vnd.openxmlformats-officedocument.presentationml.notesSlide+xml"/>
  <Override PartName="/ppt/notesSlides/notesSlide259.xml" ContentType="application/vnd.openxmlformats-officedocument.presentationml.notesSlide+xml"/>
  <Override PartName="/ppt/notesSlides/notesSlide260.xml" ContentType="application/vnd.openxmlformats-officedocument.presentationml.notesSlide+xml"/>
  <Override PartName="/ppt/notesSlides/notesSlide261.xml" ContentType="application/vnd.openxmlformats-officedocument.presentationml.notesSlide+xml"/>
  <Override PartName="/ppt/notesSlides/notesSlide262.xml" ContentType="application/vnd.openxmlformats-officedocument.presentationml.notesSlide+xml"/>
  <Override PartName="/ppt/notesSlides/notesSlide263.xml" ContentType="application/vnd.openxmlformats-officedocument.presentationml.notesSlide+xml"/>
  <Override PartName="/ppt/notesSlides/notesSlide264.xml" ContentType="application/vnd.openxmlformats-officedocument.presentationml.notesSlide+xml"/>
  <Override PartName="/ppt/notesSlides/notesSlide265.xml" ContentType="application/vnd.openxmlformats-officedocument.presentationml.notesSlide+xml"/>
  <Override PartName="/ppt/notesSlides/notesSlide266.xml" ContentType="application/vnd.openxmlformats-officedocument.presentationml.notesSlide+xml"/>
  <Override PartName="/ppt/notesSlides/notesSlide267.xml" ContentType="application/vnd.openxmlformats-officedocument.presentationml.notesSlide+xml"/>
  <Override PartName="/ppt/notesSlides/notesSlide268.xml" ContentType="application/vnd.openxmlformats-officedocument.presentationml.notesSlide+xml"/>
  <Override PartName="/ppt/notesSlides/notesSlide269.xml" ContentType="application/vnd.openxmlformats-officedocument.presentationml.notesSlide+xml"/>
  <Override PartName="/ppt/notesSlides/notesSlide270.xml" ContentType="application/vnd.openxmlformats-officedocument.presentationml.notesSlide+xml"/>
  <Override PartName="/ppt/notesSlides/notesSlide271.xml" ContentType="application/vnd.openxmlformats-officedocument.presentationml.notesSlide+xml"/>
  <Override PartName="/ppt/notesSlides/notesSlide272.xml" ContentType="application/vnd.openxmlformats-officedocument.presentationml.notesSlide+xml"/>
  <Override PartName="/ppt/notesSlides/notesSlide273.xml" ContentType="application/vnd.openxmlformats-officedocument.presentationml.notesSlide+xml"/>
  <Override PartName="/ppt/notesSlides/notesSlide274.xml" ContentType="application/vnd.openxmlformats-officedocument.presentationml.notesSlide+xml"/>
  <Override PartName="/ppt/notesSlides/notesSlide275.xml" ContentType="application/vnd.openxmlformats-officedocument.presentationml.notesSlide+xml"/>
  <Override PartName="/ppt/notesSlides/notesSlide276.xml" ContentType="application/vnd.openxmlformats-officedocument.presentationml.notesSlide+xml"/>
  <Override PartName="/ppt/notesSlides/notesSlide277.xml" ContentType="application/vnd.openxmlformats-officedocument.presentationml.notesSlide+xml"/>
  <Override PartName="/ppt/notesSlides/notesSlide278.xml" ContentType="application/vnd.openxmlformats-officedocument.presentationml.notesSlide+xml"/>
  <Override PartName="/ppt/notesSlides/notesSlide279.xml" ContentType="application/vnd.openxmlformats-officedocument.presentationml.notesSlide+xml"/>
  <Override PartName="/ppt/notesSlides/notesSlide280.xml" ContentType="application/vnd.openxmlformats-officedocument.presentationml.notesSlide+xml"/>
  <Override PartName="/ppt/notesSlides/notesSlide281.xml" ContentType="application/vnd.openxmlformats-officedocument.presentationml.notesSlide+xml"/>
  <Override PartName="/ppt/notesSlides/notesSlide282.xml" ContentType="application/vnd.openxmlformats-officedocument.presentationml.notesSlide+xml"/>
  <Override PartName="/ppt/notesSlides/notesSlide283.xml" ContentType="application/vnd.openxmlformats-officedocument.presentationml.notesSlide+xml"/>
  <Override PartName="/ppt/notesSlides/notesSlide284.xml" ContentType="application/vnd.openxmlformats-officedocument.presentationml.notesSlide+xml"/>
  <Override PartName="/ppt/notesSlides/notesSlide285.xml" ContentType="application/vnd.openxmlformats-officedocument.presentationml.notesSlide+xml"/>
  <Override PartName="/ppt/notesSlides/notesSlide286.xml" ContentType="application/vnd.openxmlformats-officedocument.presentationml.notesSlide+xml"/>
  <Override PartName="/ppt/notesSlides/notesSlide287.xml" ContentType="application/vnd.openxmlformats-officedocument.presentationml.notesSlide+xml"/>
  <Override PartName="/ppt/notesSlides/notesSlide288.xml" ContentType="application/vnd.openxmlformats-officedocument.presentationml.notesSlide+xml"/>
  <Override PartName="/ppt/notesSlides/notesSlide289.xml" ContentType="application/vnd.openxmlformats-officedocument.presentationml.notesSlide+xml"/>
  <Override PartName="/ppt/notesSlides/notesSlide290.xml" ContentType="application/vnd.openxmlformats-officedocument.presentationml.notesSlide+xml"/>
  <Override PartName="/ppt/notesSlides/notesSlide291.xml" ContentType="application/vnd.openxmlformats-officedocument.presentationml.notesSlide+xml"/>
  <Override PartName="/ppt/notesSlides/notesSlide292.xml" ContentType="application/vnd.openxmlformats-officedocument.presentationml.notesSlide+xml"/>
  <Override PartName="/ppt/notesSlides/notesSlide293.xml" ContentType="application/vnd.openxmlformats-officedocument.presentationml.notesSlide+xml"/>
  <Override PartName="/ppt/notesSlides/notesSlide294.xml" ContentType="application/vnd.openxmlformats-officedocument.presentationml.notesSlide+xml"/>
  <Override PartName="/ppt/notesSlides/notesSlide295.xml" ContentType="application/vnd.openxmlformats-officedocument.presentationml.notesSlide+xml"/>
  <Override PartName="/ppt/notesSlides/notesSlide296.xml" ContentType="application/vnd.openxmlformats-officedocument.presentationml.notesSlide+xml"/>
  <Override PartName="/ppt/notesSlides/notesSlide297.xml" ContentType="application/vnd.openxmlformats-officedocument.presentationml.notesSlide+xml"/>
  <Override PartName="/ppt/notesSlides/notesSlide298.xml" ContentType="application/vnd.openxmlformats-officedocument.presentationml.notesSlide+xml"/>
  <Override PartName="/ppt/notesSlides/notesSlide299.xml" ContentType="application/vnd.openxmlformats-officedocument.presentationml.notesSlide+xml"/>
  <Override PartName="/ppt/notesSlides/notesSlide300.xml" ContentType="application/vnd.openxmlformats-officedocument.presentationml.notesSlide+xml"/>
  <Override PartName="/ppt/notesSlides/notesSlide301.xml" ContentType="application/vnd.openxmlformats-officedocument.presentationml.notesSlide+xml"/>
  <Override PartName="/ppt/notesSlides/notesSlide302.xml" ContentType="application/vnd.openxmlformats-officedocument.presentationml.notesSlide+xml"/>
  <Override PartName="/ppt/notesSlides/notesSlide303.xml" ContentType="application/vnd.openxmlformats-officedocument.presentationml.notesSlide+xml"/>
  <Override PartName="/ppt/notesSlides/notesSlide304.xml" ContentType="application/vnd.openxmlformats-officedocument.presentationml.notesSlide+xml"/>
  <Override PartName="/ppt/notesSlides/notesSlide305.xml" ContentType="application/vnd.openxmlformats-officedocument.presentationml.notesSlide+xml"/>
  <Override PartName="/ppt/notesSlides/notesSlide306.xml" ContentType="application/vnd.openxmlformats-officedocument.presentationml.notesSlide+xml"/>
  <Override PartName="/ppt/notesSlides/notesSlide307.xml" ContentType="application/vnd.openxmlformats-officedocument.presentationml.notesSlide+xml"/>
  <Override PartName="/ppt/notesSlides/notesSlide308.xml" ContentType="application/vnd.openxmlformats-officedocument.presentationml.notesSlide+xml"/>
  <Override PartName="/ppt/notesSlides/notesSlide309.xml" ContentType="application/vnd.openxmlformats-officedocument.presentationml.notesSlide+xml"/>
  <Override PartName="/ppt/notesSlides/notesSlide310.xml" ContentType="application/vnd.openxmlformats-officedocument.presentationml.notesSlide+xml"/>
  <Override PartName="/ppt/notesSlides/notesSlide311.xml" ContentType="application/vnd.openxmlformats-officedocument.presentationml.notesSlide+xml"/>
  <Override PartName="/ppt/notesSlides/notesSlide312.xml" ContentType="application/vnd.openxmlformats-officedocument.presentationml.notesSlide+xml"/>
  <Override PartName="/ppt/notesSlides/notesSlide313.xml" ContentType="application/vnd.openxmlformats-officedocument.presentationml.notesSlide+xml"/>
  <Override PartName="/ppt/notesSlides/notesSlide314.xml" ContentType="application/vnd.openxmlformats-officedocument.presentationml.notesSlide+xml"/>
  <Override PartName="/ppt/notesSlides/notesSlide315.xml" ContentType="application/vnd.openxmlformats-officedocument.presentationml.notesSlide+xml"/>
  <Override PartName="/ppt/notesSlides/notesSlide316.xml" ContentType="application/vnd.openxmlformats-officedocument.presentationml.notesSlide+xml"/>
  <Override PartName="/ppt/notesSlides/notesSlide317.xml" ContentType="application/vnd.openxmlformats-officedocument.presentationml.notesSlide+xml"/>
  <Override PartName="/ppt/notesSlides/notesSlide318.xml" ContentType="application/vnd.openxmlformats-officedocument.presentationml.notesSlide+xml"/>
  <Override PartName="/ppt/notesSlides/notesSlide319.xml" ContentType="application/vnd.openxmlformats-officedocument.presentationml.notesSlide+xml"/>
  <Override PartName="/ppt/notesSlides/notesSlide320.xml" ContentType="application/vnd.openxmlformats-officedocument.presentationml.notesSlide+xml"/>
  <Override PartName="/ppt/notesSlides/notesSlide321.xml" ContentType="application/vnd.openxmlformats-officedocument.presentationml.notesSlide+xml"/>
  <Override PartName="/ppt/notesSlides/notesSlide322.xml" ContentType="application/vnd.openxmlformats-officedocument.presentationml.notesSlide+xml"/>
  <Override PartName="/ppt/notesSlides/notesSlide323.xml" ContentType="application/vnd.openxmlformats-officedocument.presentationml.notesSlide+xml"/>
  <Override PartName="/ppt/notesSlides/notesSlide324.xml" ContentType="application/vnd.openxmlformats-officedocument.presentationml.notesSlide+xml"/>
  <Override PartName="/ppt/notesSlides/notesSlide325.xml" ContentType="application/vnd.openxmlformats-officedocument.presentationml.notesSlide+xml"/>
  <Override PartName="/ppt/notesSlides/notesSlide326.xml" ContentType="application/vnd.openxmlformats-officedocument.presentationml.notesSlide+xml"/>
  <Override PartName="/ppt/notesSlides/notesSlide327.xml" ContentType="application/vnd.openxmlformats-officedocument.presentationml.notesSlide+xml"/>
  <Override PartName="/ppt/notesSlides/notesSlide328.xml" ContentType="application/vnd.openxmlformats-officedocument.presentationml.notesSlide+xml"/>
  <Override PartName="/ppt/notesSlides/notesSlide329.xml" ContentType="application/vnd.openxmlformats-officedocument.presentationml.notesSlide+xml"/>
  <Override PartName="/ppt/notesSlides/notesSlide330.xml" ContentType="application/vnd.openxmlformats-officedocument.presentationml.notesSlide+xml"/>
  <Override PartName="/ppt/notesSlides/notesSlide331.xml" ContentType="application/vnd.openxmlformats-officedocument.presentationml.notesSlide+xml"/>
  <Override PartName="/ppt/notesSlides/notesSlide332.xml" ContentType="application/vnd.openxmlformats-officedocument.presentationml.notesSlide+xml"/>
  <Override PartName="/ppt/notesSlides/notesSlide333.xml" ContentType="application/vnd.openxmlformats-officedocument.presentationml.notesSlide+xml"/>
  <Override PartName="/ppt/notesSlides/notesSlide334.xml" ContentType="application/vnd.openxmlformats-officedocument.presentationml.notesSlide+xml"/>
  <Override PartName="/ppt/notesSlides/notesSlide335.xml" ContentType="application/vnd.openxmlformats-officedocument.presentationml.notesSlide+xml"/>
  <Override PartName="/ppt/notesSlides/notesSlide336.xml" ContentType="application/vnd.openxmlformats-officedocument.presentationml.notesSlide+xml"/>
  <Override PartName="/ppt/notesSlides/notesSlide337.xml" ContentType="application/vnd.openxmlformats-officedocument.presentationml.notesSlide+xml"/>
  <Override PartName="/ppt/notesSlides/notesSlide338.xml" ContentType="application/vnd.openxmlformats-officedocument.presentationml.notesSlide+xml"/>
  <Override PartName="/ppt/notesSlides/notesSlide3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7" r:id="rId1"/>
  </p:sldMasterIdLst>
  <p:notesMasterIdLst>
    <p:notesMasterId r:id="rId342"/>
  </p:notesMasterIdLst>
  <p:handoutMasterIdLst>
    <p:handoutMasterId r:id="rId343"/>
  </p:handoutMasterIdLst>
  <p:sldIdLst>
    <p:sldId id="940" r:id="rId2"/>
    <p:sldId id="557" r:id="rId3"/>
    <p:sldId id="256" r:id="rId4"/>
    <p:sldId id="895" r:id="rId5"/>
    <p:sldId id="896" r:id="rId6"/>
    <p:sldId id="737" r:id="rId7"/>
    <p:sldId id="679" r:id="rId8"/>
    <p:sldId id="897" r:id="rId9"/>
    <p:sldId id="941" r:id="rId10"/>
    <p:sldId id="898" r:id="rId11"/>
    <p:sldId id="739" r:id="rId12"/>
    <p:sldId id="944" r:id="rId13"/>
    <p:sldId id="604" r:id="rId14"/>
    <p:sldId id="571" r:id="rId15"/>
    <p:sldId id="265" r:id="rId16"/>
    <p:sldId id="730" r:id="rId17"/>
    <p:sldId id="740" r:id="rId18"/>
    <p:sldId id="570" r:id="rId19"/>
    <p:sldId id="504" r:id="rId20"/>
    <p:sldId id="741" r:id="rId21"/>
    <p:sldId id="466" r:id="rId22"/>
    <p:sldId id="899" r:id="rId23"/>
    <p:sldId id="681" r:id="rId24"/>
    <p:sldId id="722" r:id="rId25"/>
    <p:sldId id="683" r:id="rId26"/>
    <p:sldId id="684" r:id="rId27"/>
    <p:sldId id="685" r:id="rId28"/>
    <p:sldId id="686" r:id="rId29"/>
    <p:sldId id="942" r:id="rId30"/>
    <p:sldId id="943" r:id="rId31"/>
    <p:sldId id="413" r:id="rId32"/>
    <p:sldId id="610" r:id="rId33"/>
    <p:sldId id="611" r:id="rId34"/>
    <p:sldId id="743" r:id="rId35"/>
    <p:sldId id="744" r:id="rId36"/>
    <p:sldId id="745" r:id="rId37"/>
    <p:sldId id="746" r:id="rId38"/>
    <p:sldId id="753" r:id="rId39"/>
    <p:sldId id="747" r:id="rId40"/>
    <p:sldId id="608" r:id="rId41"/>
    <p:sldId id="467" r:id="rId42"/>
    <p:sldId id="507" r:id="rId43"/>
    <p:sldId id="602" r:id="rId44"/>
    <p:sldId id="521" r:id="rId45"/>
    <p:sldId id="687" r:id="rId46"/>
    <p:sldId id="748" r:id="rId47"/>
    <p:sldId id="554" r:id="rId48"/>
    <p:sldId id="566" r:id="rId49"/>
    <p:sldId id="275" r:id="rId50"/>
    <p:sldId id="392" r:id="rId51"/>
    <p:sldId id="564" r:id="rId52"/>
    <p:sldId id="282" r:id="rId53"/>
    <p:sldId id="749" r:id="rId54"/>
    <p:sldId id="665" r:id="rId55"/>
    <p:sldId id="754" r:id="rId56"/>
    <p:sldId id="750" r:id="rId57"/>
    <p:sldId id="280" r:id="rId58"/>
    <p:sldId id="459" r:id="rId59"/>
    <p:sldId id="751" r:id="rId60"/>
    <p:sldId id="468" r:id="rId61"/>
    <p:sldId id="731" r:id="rId62"/>
    <p:sldId id="522" r:id="rId63"/>
    <p:sldId id="279" r:id="rId64"/>
    <p:sldId id="281" r:id="rId65"/>
    <p:sldId id="752" r:id="rId66"/>
    <p:sldId id="658" r:id="rId67"/>
    <p:sldId id="755" r:id="rId68"/>
    <p:sldId id="756" r:id="rId69"/>
    <p:sldId id="757" r:id="rId70"/>
    <p:sldId id="758" r:id="rId71"/>
    <p:sldId id="832" r:id="rId72"/>
    <p:sldId id="759" r:id="rId73"/>
    <p:sldId id="760" r:id="rId74"/>
    <p:sldId id="761" r:id="rId75"/>
    <p:sldId id="762" r:id="rId76"/>
    <p:sldId id="763" r:id="rId77"/>
    <p:sldId id="764" r:id="rId78"/>
    <p:sldId id="765" r:id="rId79"/>
    <p:sldId id="816" r:id="rId80"/>
    <p:sldId id="817" r:id="rId81"/>
    <p:sldId id="818" r:id="rId82"/>
    <p:sldId id="819" r:id="rId83"/>
    <p:sldId id="820" r:id="rId84"/>
    <p:sldId id="821" r:id="rId85"/>
    <p:sldId id="822" r:id="rId86"/>
    <p:sldId id="823" r:id="rId87"/>
    <p:sldId id="824" r:id="rId88"/>
    <p:sldId id="825" r:id="rId89"/>
    <p:sldId id="826" r:id="rId90"/>
    <p:sldId id="834" r:id="rId91"/>
    <p:sldId id="827" r:id="rId92"/>
    <p:sldId id="829" r:id="rId93"/>
    <p:sldId id="830" r:id="rId94"/>
    <p:sldId id="439" r:id="rId95"/>
    <p:sldId id="831" r:id="rId96"/>
    <p:sldId id="553" r:id="rId97"/>
    <p:sldId id="766" r:id="rId98"/>
    <p:sldId id="767" r:id="rId99"/>
    <p:sldId id="768" r:id="rId100"/>
    <p:sldId id="769" r:id="rId101"/>
    <p:sldId id="770" r:id="rId102"/>
    <p:sldId id="771" r:id="rId103"/>
    <p:sldId id="772" r:id="rId104"/>
    <p:sldId id="773" r:id="rId105"/>
    <p:sldId id="774" r:id="rId106"/>
    <p:sldId id="775" r:id="rId107"/>
    <p:sldId id="776" r:id="rId108"/>
    <p:sldId id="777" r:id="rId109"/>
    <p:sldId id="778" r:id="rId110"/>
    <p:sldId id="779" r:id="rId111"/>
    <p:sldId id="780" r:id="rId112"/>
    <p:sldId id="781" r:id="rId113"/>
    <p:sldId id="782" r:id="rId114"/>
    <p:sldId id="783" r:id="rId115"/>
    <p:sldId id="784" r:id="rId116"/>
    <p:sldId id="785" r:id="rId117"/>
    <p:sldId id="786" r:id="rId118"/>
    <p:sldId id="787" r:id="rId119"/>
    <p:sldId id="788" r:id="rId120"/>
    <p:sldId id="789" r:id="rId121"/>
    <p:sldId id="900" r:id="rId122"/>
    <p:sldId id="791" r:id="rId123"/>
    <p:sldId id="790" r:id="rId124"/>
    <p:sldId id="792" r:id="rId125"/>
    <p:sldId id="793" r:id="rId126"/>
    <p:sldId id="794" r:id="rId127"/>
    <p:sldId id="796" r:id="rId128"/>
    <p:sldId id="284" r:id="rId129"/>
    <p:sldId id="797" r:id="rId130"/>
    <p:sldId id="510" r:id="rId131"/>
    <p:sldId id="799" r:id="rId132"/>
    <p:sldId id="800" r:id="rId133"/>
    <p:sldId id="801" r:id="rId134"/>
    <p:sldId id="802" r:id="rId135"/>
    <p:sldId id="803" r:id="rId136"/>
    <p:sldId id="901" r:id="rId137"/>
    <p:sldId id="804" r:id="rId138"/>
    <p:sldId id="805" r:id="rId139"/>
    <p:sldId id="806" r:id="rId140"/>
    <p:sldId id="807" r:id="rId141"/>
    <p:sldId id="808" r:id="rId142"/>
    <p:sldId id="809" r:id="rId143"/>
    <p:sldId id="810" r:id="rId144"/>
    <p:sldId id="309" r:id="rId145"/>
    <p:sldId id="811" r:id="rId146"/>
    <p:sldId id="812" r:id="rId147"/>
    <p:sldId id="813" r:id="rId148"/>
    <p:sldId id="814" r:id="rId149"/>
    <p:sldId id="815" r:id="rId150"/>
    <p:sldId id="317" r:id="rId151"/>
    <p:sldId id="836" r:id="rId152"/>
    <p:sldId id="517" r:id="rId153"/>
    <p:sldId id="837" r:id="rId154"/>
    <p:sldId id="320" r:id="rId155"/>
    <p:sldId id="670" r:id="rId156"/>
    <p:sldId id="838" r:id="rId157"/>
    <p:sldId id="839" r:id="rId158"/>
    <p:sldId id="726" r:id="rId159"/>
    <p:sldId id="319" r:id="rId160"/>
    <p:sldId id="659" r:id="rId161"/>
    <p:sldId id="841" r:id="rId162"/>
    <p:sldId id="674" r:id="rId163"/>
    <p:sldId id="840" r:id="rId164"/>
    <p:sldId id="843" r:id="rId165"/>
    <p:sldId id="701" r:id="rId166"/>
    <p:sldId id="842" r:id="rId167"/>
    <p:sldId id="512" r:id="rId168"/>
    <p:sldId id="902" r:id="rId169"/>
    <p:sldId id="903" r:id="rId170"/>
    <p:sldId id="315" r:id="rId171"/>
    <p:sldId id="519" r:id="rId172"/>
    <p:sldId id="603" r:id="rId173"/>
    <p:sldId id="844" r:id="rId174"/>
    <p:sldId id="626" r:id="rId175"/>
    <p:sldId id="562" r:id="rId176"/>
    <p:sldId id="567" r:id="rId177"/>
    <p:sldId id="846" r:id="rId178"/>
    <p:sldId id="845" r:id="rId179"/>
    <p:sldId id="904" r:id="rId180"/>
    <p:sldId id="323" r:id="rId181"/>
    <p:sldId id="627" r:id="rId182"/>
    <p:sldId id="470" r:id="rId183"/>
    <p:sldId id="324" r:id="rId184"/>
    <p:sldId id="847" r:id="rId185"/>
    <p:sldId id="703" r:id="rId186"/>
    <p:sldId id="329" r:id="rId187"/>
    <p:sldId id="325" r:id="rId188"/>
    <p:sldId id="905" r:id="rId189"/>
    <p:sldId id="848" r:id="rId190"/>
    <p:sldId id="465" r:id="rId191"/>
    <p:sldId id="704" r:id="rId192"/>
    <p:sldId id="849" r:id="rId193"/>
    <p:sldId id="328" r:id="rId194"/>
    <p:sldId id="431" r:id="rId195"/>
    <p:sldId id="850" r:id="rId196"/>
    <p:sldId id="851" r:id="rId197"/>
    <p:sldId id="906" r:id="rId198"/>
    <p:sldId id="705" r:id="rId199"/>
    <p:sldId id="852" r:id="rId200"/>
    <p:sldId id="473" r:id="rId201"/>
    <p:sldId id="853" r:id="rId202"/>
    <p:sldId id="495" r:id="rId203"/>
    <p:sldId id="330" r:id="rId204"/>
    <p:sldId id="854" r:id="rId205"/>
    <p:sldId id="907" r:id="rId206"/>
    <p:sldId id="630" r:id="rId207"/>
    <p:sldId id="527" r:id="rId208"/>
    <p:sldId id="855" r:id="rId209"/>
    <p:sldId id="856" r:id="rId210"/>
    <p:sldId id="857" r:id="rId211"/>
    <p:sldId id="729" r:id="rId212"/>
    <p:sldId id="858" r:id="rId213"/>
    <p:sldId id="859" r:id="rId214"/>
    <p:sldId id="530" r:id="rId215"/>
    <p:sldId id="860" r:id="rId216"/>
    <p:sldId id="861" r:id="rId217"/>
    <p:sldId id="862" r:id="rId218"/>
    <p:sldId id="863" r:id="rId219"/>
    <p:sldId id="864" r:id="rId220"/>
    <p:sldId id="865" r:id="rId221"/>
    <p:sldId id="561" r:id="rId222"/>
    <p:sldId id="568" r:id="rId223"/>
    <p:sldId id="337" r:id="rId224"/>
    <p:sldId id="908" r:id="rId225"/>
    <p:sldId id="341" r:id="rId226"/>
    <p:sldId id="909" r:id="rId227"/>
    <p:sldId id="910" r:id="rId228"/>
    <p:sldId id="911" r:id="rId229"/>
    <p:sldId id="912" r:id="rId230"/>
    <p:sldId id="884" r:id="rId231"/>
    <p:sldId id="885" r:id="rId232"/>
    <p:sldId id="886" r:id="rId233"/>
    <p:sldId id="887" r:id="rId234"/>
    <p:sldId id="639" r:id="rId235"/>
    <p:sldId id="888" r:id="rId236"/>
    <p:sldId id="636" r:id="rId237"/>
    <p:sldId id="891" r:id="rId238"/>
    <p:sldId id="634" r:id="rId239"/>
    <p:sldId id="714" r:id="rId240"/>
    <p:sldId id="635" r:id="rId241"/>
    <p:sldId id="642" r:id="rId242"/>
    <p:sldId id="633" r:id="rId243"/>
    <p:sldId id="493" r:id="rId244"/>
    <p:sldId id="708" r:id="rId245"/>
    <p:sldId id="531" r:id="rId246"/>
    <p:sldId id="339" r:id="rId247"/>
    <p:sldId id="594" r:id="rId248"/>
    <p:sldId id="532" r:id="rId249"/>
    <p:sldId id="342" r:id="rId250"/>
    <p:sldId id="913" r:id="rId251"/>
    <p:sldId id="914" r:id="rId252"/>
    <p:sldId id="609" r:id="rId253"/>
    <p:sldId id="343" r:id="rId254"/>
    <p:sldId id="677" r:id="rId255"/>
    <p:sldId id="915" r:id="rId256"/>
    <p:sldId id="489" r:id="rId257"/>
    <p:sldId id="916" r:id="rId258"/>
    <p:sldId id="414" r:id="rId259"/>
    <p:sldId id="476" r:id="rId260"/>
    <p:sldId id="917" r:id="rId261"/>
    <p:sldId id="486" r:id="rId262"/>
    <p:sldId id="344" r:id="rId263"/>
    <p:sldId id="534" r:id="rId264"/>
    <p:sldId id="918" r:id="rId265"/>
    <p:sldId id="533" r:id="rId266"/>
    <p:sldId id="919" r:id="rId267"/>
    <p:sldId id="712" r:id="rId268"/>
    <p:sldId id="920" r:id="rId269"/>
    <p:sldId id="921" r:id="rId270"/>
    <p:sldId id="922" r:id="rId271"/>
    <p:sldId id="923" r:id="rId272"/>
    <p:sldId id="481" r:id="rId273"/>
    <p:sldId id="924" r:id="rId274"/>
    <p:sldId id="925" r:id="rId275"/>
    <p:sldId id="713" r:id="rId276"/>
    <p:sldId id="353" r:id="rId277"/>
    <p:sldId id="926" r:id="rId278"/>
    <p:sldId id="928" r:id="rId279"/>
    <p:sldId id="927" r:id="rId280"/>
    <p:sldId id="596" r:id="rId281"/>
    <p:sldId id="929" r:id="rId282"/>
    <p:sldId id="492" r:id="rId283"/>
    <p:sldId id="354" r:id="rId284"/>
    <p:sldId id="484" r:id="rId285"/>
    <p:sldId id="480" r:id="rId286"/>
    <p:sldId id="483" r:id="rId287"/>
    <p:sldId id="930" r:id="rId288"/>
    <p:sldId id="595" r:id="rId289"/>
    <p:sldId id="644" r:id="rId290"/>
    <p:sldId id="931" r:id="rId291"/>
    <p:sldId id="932" r:id="rId292"/>
    <p:sldId id="933" r:id="rId293"/>
    <p:sldId id="356" r:id="rId294"/>
    <p:sldId id="563" r:id="rId295"/>
    <p:sldId id="569" r:id="rId296"/>
    <p:sldId id="358" r:id="rId297"/>
    <p:sldId id="365" r:id="rId298"/>
    <p:sldId id="879" r:id="rId299"/>
    <p:sldId id="935" r:id="rId300"/>
    <p:sldId id="880" r:id="rId301"/>
    <p:sldId id="934" r:id="rId302"/>
    <p:sldId id="364" r:id="rId303"/>
    <p:sldId id="866" r:id="rId304"/>
    <p:sldId id="881" r:id="rId305"/>
    <p:sldId id="868" r:id="rId306"/>
    <p:sldId id="867" r:id="rId307"/>
    <p:sldId id="535" r:id="rId308"/>
    <p:sldId id="418" r:id="rId309"/>
    <p:sldId id="869" r:id="rId310"/>
    <p:sldId id="870" r:id="rId311"/>
    <p:sldId id="871" r:id="rId312"/>
    <p:sldId id="647" r:id="rId313"/>
    <p:sldId id="872" r:id="rId314"/>
    <p:sldId id="717" r:id="rId315"/>
    <p:sldId id="873" r:id="rId316"/>
    <p:sldId id="874" r:id="rId317"/>
    <p:sldId id="498" r:id="rId318"/>
    <p:sldId id="370" r:id="rId319"/>
    <p:sldId id="875" r:id="rId320"/>
    <p:sldId id="371" r:id="rId321"/>
    <p:sldId id="497" r:id="rId322"/>
    <p:sldId id="936" r:id="rId323"/>
    <p:sldId id="542" r:id="rId324"/>
    <p:sldId id="547" r:id="rId325"/>
    <p:sldId id="877" r:id="rId326"/>
    <p:sldId id="546" r:id="rId327"/>
    <p:sldId id="544" r:id="rId328"/>
    <p:sldId id="545" r:id="rId329"/>
    <p:sldId id="882" r:id="rId330"/>
    <p:sldId id="543" r:id="rId331"/>
    <p:sldId id="548" r:id="rId332"/>
    <p:sldId id="378" r:id="rId333"/>
    <p:sldId id="721" r:id="rId334"/>
    <p:sldId id="937" r:id="rId335"/>
    <p:sldId id="651" r:id="rId336"/>
    <p:sldId id="652" r:id="rId337"/>
    <p:sldId id="938" r:id="rId338"/>
    <p:sldId id="883" r:id="rId339"/>
    <p:sldId id="939" r:id="rId340"/>
    <p:sldId id="444" r:id="rId341"/>
  </p:sldIdLst>
  <p:sldSz cx="12192000" cy="6858000"/>
  <p:notesSz cx="6858000" cy="9296400"/>
  <p:custDataLst>
    <p:tags r:id="rId344"/>
  </p:custDataLst>
  <p:defaultTextStyle>
    <a:defPPr>
      <a:defRPr lang="en-US"/>
    </a:defPPr>
    <a:lvl1pPr algn="ctr" rtl="0" fontAlgn="base">
      <a:spcBef>
        <a:spcPct val="0"/>
      </a:spcBef>
      <a:spcAft>
        <a:spcPct val="0"/>
      </a:spcAft>
      <a:defRPr sz="4400" b="1" kern="1200">
        <a:solidFill>
          <a:schemeClr val="tx1"/>
        </a:solidFill>
        <a:latin typeface="Times New Roman" pitchFamily="18" charset="0"/>
        <a:ea typeface="+mn-ea"/>
        <a:cs typeface="+mn-cs"/>
      </a:defRPr>
    </a:lvl1pPr>
    <a:lvl2pPr marL="457200" algn="ctr" rtl="0" fontAlgn="base">
      <a:spcBef>
        <a:spcPct val="0"/>
      </a:spcBef>
      <a:spcAft>
        <a:spcPct val="0"/>
      </a:spcAft>
      <a:defRPr sz="4400" b="1" kern="1200">
        <a:solidFill>
          <a:schemeClr val="tx1"/>
        </a:solidFill>
        <a:latin typeface="Times New Roman" pitchFamily="18" charset="0"/>
        <a:ea typeface="+mn-ea"/>
        <a:cs typeface="+mn-cs"/>
      </a:defRPr>
    </a:lvl2pPr>
    <a:lvl3pPr marL="914400" algn="ctr" rtl="0" fontAlgn="base">
      <a:spcBef>
        <a:spcPct val="0"/>
      </a:spcBef>
      <a:spcAft>
        <a:spcPct val="0"/>
      </a:spcAft>
      <a:defRPr sz="4400" b="1" kern="1200">
        <a:solidFill>
          <a:schemeClr val="tx1"/>
        </a:solidFill>
        <a:latin typeface="Times New Roman" pitchFamily="18" charset="0"/>
        <a:ea typeface="+mn-ea"/>
        <a:cs typeface="+mn-cs"/>
      </a:defRPr>
    </a:lvl3pPr>
    <a:lvl4pPr marL="1371600" algn="ctr" rtl="0" fontAlgn="base">
      <a:spcBef>
        <a:spcPct val="0"/>
      </a:spcBef>
      <a:spcAft>
        <a:spcPct val="0"/>
      </a:spcAft>
      <a:defRPr sz="4400" b="1" kern="1200">
        <a:solidFill>
          <a:schemeClr val="tx1"/>
        </a:solidFill>
        <a:latin typeface="Times New Roman" pitchFamily="18" charset="0"/>
        <a:ea typeface="+mn-ea"/>
        <a:cs typeface="+mn-cs"/>
      </a:defRPr>
    </a:lvl4pPr>
    <a:lvl5pPr marL="1828800" algn="ctr" rtl="0" fontAlgn="base">
      <a:spcBef>
        <a:spcPct val="0"/>
      </a:spcBef>
      <a:spcAft>
        <a:spcPct val="0"/>
      </a:spcAft>
      <a:defRPr sz="4400" b="1" kern="1200">
        <a:solidFill>
          <a:schemeClr val="tx1"/>
        </a:solidFill>
        <a:latin typeface="Times New Roman" pitchFamily="18" charset="0"/>
        <a:ea typeface="+mn-ea"/>
        <a:cs typeface="+mn-cs"/>
      </a:defRPr>
    </a:lvl5pPr>
    <a:lvl6pPr marL="2286000" algn="l" defTabSz="914400" rtl="0" eaLnBrk="1" latinLnBrk="0" hangingPunct="1">
      <a:defRPr sz="4400" b="1" kern="1200">
        <a:solidFill>
          <a:schemeClr val="tx1"/>
        </a:solidFill>
        <a:latin typeface="Times New Roman" pitchFamily="18" charset="0"/>
        <a:ea typeface="+mn-ea"/>
        <a:cs typeface="+mn-cs"/>
      </a:defRPr>
    </a:lvl6pPr>
    <a:lvl7pPr marL="2743200" algn="l" defTabSz="914400" rtl="0" eaLnBrk="1" latinLnBrk="0" hangingPunct="1">
      <a:defRPr sz="4400" b="1" kern="1200">
        <a:solidFill>
          <a:schemeClr val="tx1"/>
        </a:solidFill>
        <a:latin typeface="Times New Roman" pitchFamily="18" charset="0"/>
        <a:ea typeface="+mn-ea"/>
        <a:cs typeface="+mn-cs"/>
      </a:defRPr>
    </a:lvl7pPr>
    <a:lvl8pPr marL="3200400" algn="l" defTabSz="914400" rtl="0" eaLnBrk="1" latinLnBrk="0" hangingPunct="1">
      <a:defRPr sz="4400" b="1" kern="1200">
        <a:solidFill>
          <a:schemeClr val="tx1"/>
        </a:solidFill>
        <a:latin typeface="Times New Roman" pitchFamily="18" charset="0"/>
        <a:ea typeface="+mn-ea"/>
        <a:cs typeface="+mn-cs"/>
      </a:defRPr>
    </a:lvl8pPr>
    <a:lvl9pPr marL="3657600" algn="l" defTabSz="914400" rtl="0" eaLnBrk="1" latinLnBrk="0" hangingPunct="1">
      <a:defRPr sz="4400" b="1" kern="1200">
        <a:solidFill>
          <a:schemeClr val="tx1"/>
        </a:solidFill>
        <a:latin typeface="Times New Roman" pitchFamily="18" charset="0"/>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3936">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lena Stavropoulos" initials="MS" lastIdx="14" clrIdx="0"/>
  <p:cmAuthor id="2" name="Earl Delatte" initials="ED" lastIdx="4" clrIdx="1">
    <p:extLst>
      <p:ext uri="{19B8F6BF-5375-455C-9EA6-DF929625EA0E}">
        <p15:presenceInfo xmlns:p15="http://schemas.microsoft.com/office/powerpoint/2012/main" userId="1deabd52807adf12"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CC"/>
    <a:srgbClr val="418AB3"/>
    <a:srgbClr val="FF4B4B"/>
    <a:srgbClr val="FF6969"/>
    <a:srgbClr val="DFEBFD"/>
    <a:srgbClr val="E79419"/>
    <a:srgbClr val="0BF922"/>
    <a:srgbClr val="CC9900"/>
    <a:srgbClr val="FFCC66"/>
    <a:srgbClr val="71EE3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5785" autoAdjust="0"/>
    <p:restoredTop sz="69073" autoAdjust="0"/>
  </p:normalViewPr>
  <p:slideViewPr>
    <p:cSldViewPr>
      <p:cViewPr varScale="1">
        <p:scale>
          <a:sx n="68" d="100"/>
          <a:sy n="68" d="100"/>
        </p:scale>
        <p:origin x="48" y="72"/>
      </p:cViewPr>
      <p:guideLst>
        <p:guide orient="horz" pos="2160"/>
        <p:guide pos="3840"/>
        <p:guide pos="3936"/>
      </p:guideLst>
    </p:cSldViewPr>
  </p:slideViewPr>
  <p:outlineViewPr>
    <p:cViewPr>
      <p:scale>
        <a:sx n="33" d="100"/>
        <a:sy n="33" d="100"/>
      </p:scale>
      <p:origin x="0" y="-25392"/>
    </p:cViewPr>
  </p:outlineViewPr>
  <p:notesTextViewPr>
    <p:cViewPr>
      <p:scale>
        <a:sx n="100" d="100"/>
        <a:sy n="100" d="100"/>
      </p:scale>
      <p:origin x="0" y="0"/>
    </p:cViewPr>
  </p:notesTextViewPr>
  <p:sorterViewPr>
    <p:cViewPr varScale="1">
      <p:scale>
        <a:sx n="1" d="1"/>
        <a:sy n="1" d="1"/>
      </p:scale>
      <p:origin x="0" y="0"/>
    </p:cViewPr>
  </p:sorterViewPr>
  <p:notesViewPr>
    <p:cSldViewPr showGuides="1">
      <p:cViewPr>
        <p:scale>
          <a:sx n="125" d="100"/>
          <a:sy n="125" d="100"/>
        </p:scale>
        <p:origin x="-346" y="-1738"/>
      </p:cViewPr>
      <p:guideLst>
        <p:guide orient="horz" pos="2928"/>
        <p:guide pos="2160"/>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99" Type="http://schemas.openxmlformats.org/officeDocument/2006/relationships/slide" Target="slides/slide298.xml"/><Relationship Id="rId303" Type="http://schemas.openxmlformats.org/officeDocument/2006/relationships/slide" Target="slides/slide302.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324" Type="http://schemas.openxmlformats.org/officeDocument/2006/relationships/slide" Target="slides/slide323.xml"/><Relationship Id="rId345" Type="http://schemas.openxmlformats.org/officeDocument/2006/relationships/commentAuthors" Target="commentAuthors.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slide" Target="slides/slide246.xml"/><Relationship Id="rId107" Type="http://schemas.openxmlformats.org/officeDocument/2006/relationships/slide" Target="slides/slide106.xml"/><Relationship Id="rId268" Type="http://schemas.openxmlformats.org/officeDocument/2006/relationships/slide" Target="slides/slide267.xml"/><Relationship Id="rId289" Type="http://schemas.openxmlformats.org/officeDocument/2006/relationships/slide" Target="slides/slide288.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314" Type="http://schemas.openxmlformats.org/officeDocument/2006/relationships/slide" Target="slides/slide313.xml"/><Relationship Id="rId335" Type="http://schemas.openxmlformats.org/officeDocument/2006/relationships/slide" Target="slides/slide334.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58" Type="http://schemas.openxmlformats.org/officeDocument/2006/relationships/slide" Target="slides/slide257.xml"/><Relationship Id="rId279" Type="http://schemas.openxmlformats.org/officeDocument/2006/relationships/slide" Target="slides/slide278.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290" Type="http://schemas.openxmlformats.org/officeDocument/2006/relationships/slide" Target="slides/slide289.xml"/><Relationship Id="rId304" Type="http://schemas.openxmlformats.org/officeDocument/2006/relationships/slide" Target="slides/slide303.xml"/><Relationship Id="rId325" Type="http://schemas.openxmlformats.org/officeDocument/2006/relationships/slide" Target="slides/slide324.xml"/><Relationship Id="rId346" Type="http://schemas.openxmlformats.org/officeDocument/2006/relationships/presProps" Target="presProps.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slide" Target="slides/slide247.xml"/><Relationship Id="rId269" Type="http://schemas.openxmlformats.org/officeDocument/2006/relationships/slide" Target="slides/slide268.xml"/><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280" Type="http://schemas.openxmlformats.org/officeDocument/2006/relationships/slide" Target="slides/slide279.xml"/><Relationship Id="rId315" Type="http://schemas.openxmlformats.org/officeDocument/2006/relationships/slide" Target="slides/slide314.xml"/><Relationship Id="rId336" Type="http://schemas.openxmlformats.org/officeDocument/2006/relationships/slide" Target="slides/slide335.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schemas.openxmlformats.org/officeDocument/2006/relationships/slide" Target="slides/slide216.xml"/><Relationship Id="rId6" Type="http://schemas.openxmlformats.org/officeDocument/2006/relationships/slide" Target="slides/slide5.xml"/><Relationship Id="rId238" Type="http://schemas.openxmlformats.org/officeDocument/2006/relationships/slide" Target="slides/slide237.xml"/><Relationship Id="rId259" Type="http://schemas.openxmlformats.org/officeDocument/2006/relationships/slide" Target="slides/slide258.xml"/><Relationship Id="rId23" Type="http://schemas.openxmlformats.org/officeDocument/2006/relationships/slide" Target="slides/slide22.xml"/><Relationship Id="rId119" Type="http://schemas.openxmlformats.org/officeDocument/2006/relationships/slide" Target="slides/slide118.xml"/><Relationship Id="rId270" Type="http://schemas.openxmlformats.org/officeDocument/2006/relationships/slide" Target="slides/slide269.xml"/><Relationship Id="rId291" Type="http://schemas.openxmlformats.org/officeDocument/2006/relationships/slide" Target="slides/slide290.xml"/><Relationship Id="rId305" Type="http://schemas.openxmlformats.org/officeDocument/2006/relationships/slide" Target="slides/slide304.xml"/><Relationship Id="rId326" Type="http://schemas.openxmlformats.org/officeDocument/2006/relationships/slide" Target="slides/slide325.xml"/><Relationship Id="rId347" Type="http://schemas.openxmlformats.org/officeDocument/2006/relationships/viewProps" Target="viewProps.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slide" Target="slides/slide206.xml"/><Relationship Id="rId228" Type="http://schemas.openxmlformats.org/officeDocument/2006/relationships/slide" Target="slides/slide227.xml"/><Relationship Id="rId249" Type="http://schemas.openxmlformats.org/officeDocument/2006/relationships/slide" Target="slides/slide248.xml"/><Relationship Id="rId13" Type="http://schemas.openxmlformats.org/officeDocument/2006/relationships/slide" Target="slides/slide12.xml"/><Relationship Id="rId109" Type="http://schemas.openxmlformats.org/officeDocument/2006/relationships/slide" Target="slides/slide108.xml"/><Relationship Id="rId260" Type="http://schemas.openxmlformats.org/officeDocument/2006/relationships/slide" Target="slides/slide259.xml"/><Relationship Id="rId281" Type="http://schemas.openxmlformats.org/officeDocument/2006/relationships/slide" Target="slides/slide280.xml"/><Relationship Id="rId316" Type="http://schemas.openxmlformats.org/officeDocument/2006/relationships/slide" Target="slides/slide315.xml"/><Relationship Id="rId337" Type="http://schemas.openxmlformats.org/officeDocument/2006/relationships/slide" Target="slides/slide336.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slide" Target="slides/slide217.xml"/><Relationship Id="rId239" Type="http://schemas.openxmlformats.org/officeDocument/2006/relationships/slide" Target="slides/slide238.xml"/><Relationship Id="rId250" Type="http://schemas.openxmlformats.org/officeDocument/2006/relationships/slide" Target="slides/slide249.xml"/><Relationship Id="rId271" Type="http://schemas.openxmlformats.org/officeDocument/2006/relationships/slide" Target="slides/slide270.xml"/><Relationship Id="rId292" Type="http://schemas.openxmlformats.org/officeDocument/2006/relationships/slide" Target="slides/slide291.xml"/><Relationship Id="rId306" Type="http://schemas.openxmlformats.org/officeDocument/2006/relationships/slide" Target="slides/slide305.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327" Type="http://schemas.openxmlformats.org/officeDocument/2006/relationships/slide" Target="slides/slide326.xml"/><Relationship Id="rId348" Type="http://schemas.openxmlformats.org/officeDocument/2006/relationships/theme" Target="theme/theme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208" Type="http://schemas.openxmlformats.org/officeDocument/2006/relationships/slide" Target="slides/slide207.xml"/><Relationship Id="rId229" Type="http://schemas.openxmlformats.org/officeDocument/2006/relationships/slide" Target="slides/slide228.xml"/><Relationship Id="rId240" Type="http://schemas.openxmlformats.org/officeDocument/2006/relationships/slide" Target="slides/slide239.xml"/><Relationship Id="rId261" Type="http://schemas.openxmlformats.org/officeDocument/2006/relationships/slide" Target="slides/slide260.xml"/><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282" Type="http://schemas.openxmlformats.org/officeDocument/2006/relationships/slide" Target="slides/slide281.xml"/><Relationship Id="rId317" Type="http://schemas.openxmlformats.org/officeDocument/2006/relationships/slide" Target="slides/slide316.xml"/><Relationship Id="rId338" Type="http://schemas.openxmlformats.org/officeDocument/2006/relationships/slide" Target="slides/slide337.xml"/><Relationship Id="rId8" Type="http://schemas.openxmlformats.org/officeDocument/2006/relationships/slide" Target="slides/slide7.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219" Type="http://schemas.openxmlformats.org/officeDocument/2006/relationships/slide" Target="slides/slide218.xml"/><Relationship Id="rId230" Type="http://schemas.openxmlformats.org/officeDocument/2006/relationships/slide" Target="slides/slide229.xml"/><Relationship Id="rId251" Type="http://schemas.openxmlformats.org/officeDocument/2006/relationships/slide" Target="slides/slide250.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272" Type="http://schemas.openxmlformats.org/officeDocument/2006/relationships/slide" Target="slides/slide271.xml"/><Relationship Id="rId293" Type="http://schemas.openxmlformats.org/officeDocument/2006/relationships/slide" Target="slides/slide292.xml"/><Relationship Id="rId307" Type="http://schemas.openxmlformats.org/officeDocument/2006/relationships/slide" Target="slides/slide306.xml"/><Relationship Id="rId328" Type="http://schemas.openxmlformats.org/officeDocument/2006/relationships/slide" Target="slides/slide327.xml"/><Relationship Id="rId349"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267" Type="http://schemas.openxmlformats.org/officeDocument/2006/relationships/slide" Target="slides/slide266.xml"/><Relationship Id="rId288" Type="http://schemas.openxmlformats.org/officeDocument/2006/relationships/slide" Target="slides/slide287.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262" Type="http://schemas.openxmlformats.org/officeDocument/2006/relationships/slide" Target="slides/slide261.xml"/><Relationship Id="rId283" Type="http://schemas.openxmlformats.org/officeDocument/2006/relationships/slide" Target="slides/slide282.xml"/><Relationship Id="rId313" Type="http://schemas.openxmlformats.org/officeDocument/2006/relationships/slide" Target="slides/slide312.xml"/><Relationship Id="rId318" Type="http://schemas.openxmlformats.org/officeDocument/2006/relationships/slide" Target="slides/slide317.xml"/><Relationship Id="rId339" Type="http://schemas.openxmlformats.org/officeDocument/2006/relationships/slide" Target="slides/slide338.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334" Type="http://schemas.openxmlformats.org/officeDocument/2006/relationships/slide" Target="slides/slide333.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57" Type="http://schemas.openxmlformats.org/officeDocument/2006/relationships/slide" Target="slides/slide256.xml"/><Relationship Id="rId278" Type="http://schemas.openxmlformats.org/officeDocument/2006/relationships/slide" Target="slides/slide277.xml"/><Relationship Id="rId26" Type="http://schemas.openxmlformats.org/officeDocument/2006/relationships/slide" Target="slides/slide25.xml"/><Relationship Id="rId231" Type="http://schemas.openxmlformats.org/officeDocument/2006/relationships/slide" Target="slides/slide230.xml"/><Relationship Id="rId252" Type="http://schemas.openxmlformats.org/officeDocument/2006/relationships/slide" Target="slides/slide251.xml"/><Relationship Id="rId273" Type="http://schemas.openxmlformats.org/officeDocument/2006/relationships/slide" Target="slides/slide272.xml"/><Relationship Id="rId294" Type="http://schemas.openxmlformats.org/officeDocument/2006/relationships/slide" Target="slides/slide293.xml"/><Relationship Id="rId308" Type="http://schemas.openxmlformats.org/officeDocument/2006/relationships/slide" Target="slides/slide307.xml"/><Relationship Id="rId329" Type="http://schemas.openxmlformats.org/officeDocument/2006/relationships/slide" Target="slides/slide328.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340" Type="http://schemas.openxmlformats.org/officeDocument/2006/relationships/slide" Target="slides/slide339.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263" Type="http://schemas.openxmlformats.org/officeDocument/2006/relationships/slide" Target="slides/slide262.xml"/><Relationship Id="rId284" Type="http://schemas.openxmlformats.org/officeDocument/2006/relationships/slide" Target="slides/slide283.xml"/><Relationship Id="rId319" Type="http://schemas.openxmlformats.org/officeDocument/2006/relationships/slide" Target="slides/slide318.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330" Type="http://schemas.openxmlformats.org/officeDocument/2006/relationships/slide" Target="slides/slide329.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53" Type="http://schemas.openxmlformats.org/officeDocument/2006/relationships/slide" Target="slides/slide252.xml"/><Relationship Id="rId274" Type="http://schemas.openxmlformats.org/officeDocument/2006/relationships/slide" Target="slides/slide273.xml"/><Relationship Id="rId295" Type="http://schemas.openxmlformats.org/officeDocument/2006/relationships/slide" Target="slides/slide294.xml"/><Relationship Id="rId309" Type="http://schemas.openxmlformats.org/officeDocument/2006/relationships/slide" Target="slides/slide308.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320" Type="http://schemas.openxmlformats.org/officeDocument/2006/relationships/slide" Target="slides/slide319.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341" Type="http://schemas.openxmlformats.org/officeDocument/2006/relationships/slide" Target="slides/slide340.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 Id="rId264" Type="http://schemas.openxmlformats.org/officeDocument/2006/relationships/slide" Target="slides/slide263.xml"/><Relationship Id="rId285" Type="http://schemas.openxmlformats.org/officeDocument/2006/relationships/slide" Target="slides/slide284.xml"/><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310" Type="http://schemas.openxmlformats.org/officeDocument/2006/relationships/slide" Target="slides/slide309.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331" Type="http://schemas.openxmlformats.org/officeDocument/2006/relationships/slide" Target="slides/slide330.xml"/><Relationship Id="rId1" Type="http://schemas.openxmlformats.org/officeDocument/2006/relationships/slideMaster" Target="slideMasters/slideMaster1.xml"/><Relationship Id="rId212" Type="http://schemas.openxmlformats.org/officeDocument/2006/relationships/slide" Target="slides/slide211.xml"/><Relationship Id="rId233" Type="http://schemas.openxmlformats.org/officeDocument/2006/relationships/slide" Target="slides/slide232.xml"/><Relationship Id="rId254" Type="http://schemas.openxmlformats.org/officeDocument/2006/relationships/slide" Target="slides/slide253.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275" Type="http://schemas.openxmlformats.org/officeDocument/2006/relationships/slide" Target="slides/slide274.xml"/><Relationship Id="rId296" Type="http://schemas.openxmlformats.org/officeDocument/2006/relationships/slide" Target="slides/slide295.xml"/><Relationship Id="rId300" Type="http://schemas.openxmlformats.org/officeDocument/2006/relationships/slide" Target="slides/slide299.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321" Type="http://schemas.openxmlformats.org/officeDocument/2006/relationships/slide" Target="slides/slide320.xml"/><Relationship Id="rId342" Type="http://schemas.openxmlformats.org/officeDocument/2006/relationships/notesMaster" Target="notesMasters/notesMaster1.xml"/><Relationship Id="rId202" Type="http://schemas.openxmlformats.org/officeDocument/2006/relationships/slide" Target="slides/slide201.xml"/><Relationship Id="rId223" Type="http://schemas.openxmlformats.org/officeDocument/2006/relationships/slide" Target="slides/slide222.xml"/><Relationship Id="rId244" Type="http://schemas.openxmlformats.org/officeDocument/2006/relationships/slide" Target="slides/slide243.xml"/><Relationship Id="rId18" Type="http://schemas.openxmlformats.org/officeDocument/2006/relationships/slide" Target="slides/slide17.xml"/><Relationship Id="rId39" Type="http://schemas.openxmlformats.org/officeDocument/2006/relationships/slide" Target="slides/slide38.xml"/><Relationship Id="rId265" Type="http://schemas.openxmlformats.org/officeDocument/2006/relationships/slide" Target="slides/slide264.xml"/><Relationship Id="rId286" Type="http://schemas.openxmlformats.org/officeDocument/2006/relationships/slide" Target="slides/slide285.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311" Type="http://schemas.openxmlformats.org/officeDocument/2006/relationships/slide" Target="slides/slide310.xml"/><Relationship Id="rId332" Type="http://schemas.openxmlformats.org/officeDocument/2006/relationships/slide" Target="slides/slide331.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slide" Target="slides/slide212.xml"/><Relationship Id="rId234" Type="http://schemas.openxmlformats.org/officeDocument/2006/relationships/slide" Target="slides/slide233.xml"/><Relationship Id="rId2" Type="http://schemas.openxmlformats.org/officeDocument/2006/relationships/slide" Target="slides/slide1.xml"/><Relationship Id="rId29" Type="http://schemas.openxmlformats.org/officeDocument/2006/relationships/slide" Target="slides/slide28.xml"/><Relationship Id="rId255" Type="http://schemas.openxmlformats.org/officeDocument/2006/relationships/slide" Target="slides/slide254.xml"/><Relationship Id="rId276" Type="http://schemas.openxmlformats.org/officeDocument/2006/relationships/slide" Target="slides/slide275.xml"/><Relationship Id="rId297" Type="http://schemas.openxmlformats.org/officeDocument/2006/relationships/slide" Target="slides/slide296.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301" Type="http://schemas.openxmlformats.org/officeDocument/2006/relationships/slide" Target="slides/slide300.xml"/><Relationship Id="rId322" Type="http://schemas.openxmlformats.org/officeDocument/2006/relationships/slide" Target="slides/slide321.xml"/><Relationship Id="rId343" Type="http://schemas.openxmlformats.org/officeDocument/2006/relationships/handoutMaster" Target="handoutMasters/handoutMaster1.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slide" Target="slides/slide198.xml"/><Relationship Id="rId203" Type="http://schemas.openxmlformats.org/officeDocument/2006/relationships/slide" Target="slides/slide202.xml"/><Relationship Id="rId19" Type="http://schemas.openxmlformats.org/officeDocument/2006/relationships/slide" Target="slides/slide18.xml"/><Relationship Id="rId224" Type="http://schemas.openxmlformats.org/officeDocument/2006/relationships/slide" Target="slides/slide223.xml"/><Relationship Id="rId245" Type="http://schemas.openxmlformats.org/officeDocument/2006/relationships/slide" Target="slides/slide244.xml"/><Relationship Id="rId266" Type="http://schemas.openxmlformats.org/officeDocument/2006/relationships/slide" Target="slides/slide265.xml"/><Relationship Id="rId287" Type="http://schemas.openxmlformats.org/officeDocument/2006/relationships/slide" Target="slides/slide286.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312" Type="http://schemas.openxmlformats.org/officeDocument/2006/relationships/slide" Target="slides/slide311.xml"/><Relationship Id="rId333" Type="http://schemas.openxmlformats.org/officeDocument/2006/relationships/slide" Target="slides/slide332.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189" Type="http://schemas.openxmlformats.org/officeDocument/2006/relationships/slide" Target="slides/slide188.xml"/><Relationship Id="rId3" Type="http://schemas.openxmlformats.org/officeDocument/2006/relationships/slide" Target="slides/slide2.xml"/><Relationship Id="rId214" Type="http://schemas.openxmlformats.org/officeDocument/2006/relationships/slide" Target="slides/slide213.xml"/><Relationship Id="rId235" Type="http://schemas.openxmlformats.org/officeDocument/2006/relationships/slide" Target="slides/slide234.xml"/><Relationship Id="rId256" Type="http://schemas.openxmlformats.org/officeDocument/2006/relationships/slide" Target="slides/slide255.xml"/><Relationship Id="rId277" Type="http://schemas.openxmlformats.org/officeDocument/2006/relationships/slide" Target="slides/slide276.xml"/><Relationship Id="rId298" Type="http://schemas.openxmlformats.org/officeDocument/2006/relationships/slide" Target="slides/slide297.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302" Type="http://schemas.openxmlformats.org/officeDocument/2006/relationships/slide" Target="slides/slide301.xml"/><Relationship Id="rId323" Type="http://schemas.openxmlformats.org/officeDocument/2006/relationships/slide" Target="slides/slide322.xml"/><Relationship Id="rId344" Type="http://schemas.openxmlformats.org/officeDocument/2006/relationships/tags" Target="tags/tag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364909F-2865-4A9F-B60F-ABA94119168B}"/>
              </a:ext>
            </a:extLst>
          </p:cNvPr>
          <p:cNvSpPr>
            <a:spLocks noGrp="1"/>
          </p:cNvSpPr>
          <p:nvPr>
            <p:ph type="hdr" sz="quarter"/>
          </p:nvPr>
        </p:nvSpPr>
        <p:spPr>
          <a:xfrm>
            <a:off x="0" y="1"/>
            <a:ext cx="2971800" cy="466434"/>
          </a:xfrm>
          <a:prstGeom prst="rect">
            <a:avLst/>
          </a:prstGeom>
        </p:spPr>
        <p:txBody>
          <a:bodyPr vert="horz" lIns="93172" tIns="46586" rIns="93172" bIns="46586" rtlCol="0"/>
          <a:lstStyle>
            <a:lvl1pPr algn="l">
              <a:defRPr sz="1300"/>
            </a:lvl1pPr>
          </a:lstStyle>
          <a:p>
            <a:endParaRPr lang="en-US" dirty="0"/>
          </a:p>
        </p:txBody>
      </p:sp>
      <p:sp>
        <p:nvSpPr>
          <p:cNvPr id="3" name="Date Placeholder 2">
            <a:extLst>
              <a:ext uri="{FF2B5EF4-FFF2-40B4-BE49-F238E27FC236}">
                <a16:creationId xmlns:a16="http://schemas.microsoft.com/office/drawing/2014/main" id="{EF2F7743-E3ED-4FA2-82E2-825BE69D903E}"/>
              </a:ext>
            </a:extLst>
          </p:cNvPr>
          <p:cNvSpPr>
            <a:spLocks noGrp="1"/>
          </p:cNvSpPr>
          <p:nvPr>
            <p:ph type="dt" sz="quarter" idx="1"/>
          </p:nvPr>
        </p:nvSpPr>
        <p:spPr>
          <a:xfrm>
            <a:off x="3884613" y="1"/>
            <a:ext cx="2971800" cy="466434"/>
          </a:xfrm>
          <a:prstGeom prst="rect">
            <a:avLst/>
          </a:prstGeom>
        </p:spPr>
        <p:txBody>
          <a:bodyPr vert="horz" lIns="93172" tIns="46586" rIns="93172" bIns="46586" rtlCol="0"/>
          <a:lstStyle>
            <a:lvl1pPr algn="r">
              <a:defRPr sz="1300"/>
            </a:lvl1pPr>
          </a:lstStyle>
          <a:p>
            <a:fld id="{ACABCD86-1DAE-4427-A234-7BA170B55566}" type="datetimeFigureOut">
              <a:rPr lang="en-US" smtClean="0"/>
              <a:t>10/7/2020</a:t>
            </a:fld>
            <a:endParaRPr lang="en-US" dirty="0"/>
          </a:p>
        </p:txBody>
      </p:sp>
      <p:sp>
        <p:nvSpPr>
          <p:cNvPr id="4" name="Footer Placeholder 3">
            <a:extLst>
              <a:ext uri="{FF2B5EF4-FFF2-40B4-BE49-F238E27FC236}">
                <a16:creationId xmlns:a16="http://schemas.microsoft.com/office/drawing/2014/main" id="{0E8F1D2A-BF3B-4E77-A2C3-03464ADF7CA8}"/>
              </a:ext>
            </a:extLst>
          </p:cNvPr>
          <p:cNvSpPr>
            <a:spLocks noGrp="1"/>
          </p:cNvSpPr>
          <p:nvPr>
            <p:ph type="ftr" sz="quarter" idx="2"/>
          </p:nvPr>
        </p:nvSpPr>
        <p:spPr>
          <a:xfrm>
            <a:off x="0" y="8829968"/>
            <a:ext cx="2971800" cy="466433"/>
          </a:xfrm>
          <a:prstGeom prst="rect">
            <a:avLst/>
          </a:prstGeom>
        </p:spPr>
        <p:txBody>
          <a:bodyPr vert="horz" lIns="93172" tIns="46586" rIns="93172" bIns="46586" rtlCol="0" anchor="b"/>
          <a:lstStyle>
            <a:lvl1pPr algn="l">
              <a:defRPr sz="1300"/>
            </a:lvl1pPr>
          </a:lstStyle>
          <a:p>
            <a:endParaRPr lang="en-US" dirty="0"/>
          </a:p>
        </p:txBody>
      </p:sp>
      <p:sp>
        <p:nvSpPr>
          <p:cNvPr id="5" name="Slide Number Placeholder 4">
            <a:extLst>
              <a:ext uri="{FF2B5EF4-FFF2-40B4-BE49-F238E27FC236}">
                <a16:creationId xmlns:a16="http://schemas.microsoft.com/office/drawing/2014/main" id="{2CDAE79E-A454-486F-89AD-3F816031C332}"/>
              </a:ext>
            </a:extLst>
          </p:cNvPr>
          <p:cNvSpPr>
            <a:spLocks noGrp="1"/>
          </p:cNvSpPr>
          <p:nvPr>
            <p:ph type="sldNum" sz="quarter" idx="3"/>
          </p:nvPr>
        </p:nvSpPr>
        <p:spPr>
          <a:xfrm>
            <a:off x="3884613" y="8829968"/>
            <a:ext cx="2971800" cy="466433"/>
          </a:xfrm>
          <a:prstGeom prst="rect">
            <a:avLst/>
          </a:prstGeom>
        </p:spPr>
        <p:txBody>
          <a:bodyPr vert="horz" lIns="93172" tIns="46586" rIns="93172" bIns="46586" rtlCol="0" anchor="b"/>
          <a:lstStyle>
            <a:lvl1pPr algn="r">
              <a:defRPr sz="1300"/>
            </a:lvl1pPr>
          </a:lstStyle>
          <a:p>
            <a:fld id="{8BCF94AD-27F3-4BFA-A3E7-5FADF8507DA2}" type="slidenum">
              <a:rPr lang="en-US" smtClean="0"/>
              <a:t>‹#›</a:t>
            </a:fld>
            <a:endParaRPr lang="en-US" dirty="0"/>
          </a:p>
        </p:txBody>
      </p:sp>
    </p:spTree>
    <p:extLst>
      <p:ext uri="{BB962C8B-B14F-4D97-AF65-F5344CB8AC3E}">
        <p14:creationId xmlns:p14="http://schemas.microsoft.com/office/powerpoint/2010/main" val="344200861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3172" tIns="46586" rIns="93172" bIns="46586" rtlCol="0"/>
          <a:lstStyle>
            <a:lvl1pPr algn="l">
              <a:defRPr sz="1300"/>
            </a:lvl1pPr>
          </a:lstStyle>
          <a:p>
            <a:pPr>
              <a:defRPr/>
            </a:pPr>
            <a:endParaRPr lang="en-US" dirty="0"/>
          </a:p>
        </p:txBody>
      </p:sp>
      <p:sp>
        <p:nvSpPr>
          <p:cNvPr id="3" name="Date Placeholder 2"/>
          <p:cNvSpPr>
            <a:spLocks noGrp="1"/>
          </p:cNvSpPr>
          <p:nvPr>
            <p:ph type="dt" idx="1"/>
          </p:nvPr>
        </p:nvSpPr>
        <p:spPr>
          <a:xfrm>
            <a:off x="3884613" y="0"/>
            <a:ext cx="2971800" cy="464820"/>
          </a:xfrm>
          <a:prstGeom prst="rect">
            <a:avLst/>
          </a:prstGeom>
        </p:spPr>
        <p:txBody>
          <a:bodyPr vert="horz" lIns="93172" tIns="46586" rIns="93172" bIns="46586" rtlCol="0"/>
          <a:lstStyle>
            <a:lvl1pPr algn="r">
              <a:defRPr sz="1300"/>
            </a:lvl1pPr>
          </a:lstStyle>
          <a:p>
            <a:pPr>
              <a:defRPr/>
            </a:pPr>
            <a:fld id="{5E8961E7-5A48-473E-89B5-FE6E3CFF4D62}" type="datetimeFigureOut">
              <a:rPr lang="en-US"/>
              <a:pPr>
                <a:defRPr/>
              </a:pPr>
              <a:t>10/7/2020</a:t>
            </a:fld>
            <a:endParaRPr lang="en-US" dirty="0"/>
          </a:p>
        </p:txBody>
      </p:sp>
      <p:sp>
        <p:nvSpPr>
          <p:cNvPr id="4" name="Slide Image Placeholder 3"/>
          <p:cNvSpPr>
            <a:spLocks noGrp="1" noRot="1" noChangeAspect="1"/>
          </p:cNvSpPr>
          <p:nvPr>
            <p:ph type="sldImg" idx="2"/>
          </p:nvPr>
        </p:nvSpPr>
        <p:spPr>
          <a:xfrm>
            <a:off x="330200" y="698500"/>
            <a:ext cx="6197600" cy="3486150"/>
          </a:xfrm>
          <a:prstGeom prst="rect">
            <a:avLst/>
          </a:prstGeom>
          <a:noFill/>
          <a:ln w="12700">
            <a:solidFill>
              <a:prstClr val="black"/>
            </a:solidFill>
          </a:ln>
        </p:spPr>
        <p:txBody>
          <a:bodyPr vert="horz" lIns="93172" tIns="46586" rIns="93172" bIns="46586" rtlCol="0" anchor="ctr"/>
          <a:lstStyle/>
          <a:p>
            <a:pPr lvl="0"/>
            <a:endParaRPr lang="en-US" noProof="0" dirty="0"/>
          </a:p>
        </p:txBody>
      </p:sp>
      <p:sp>
        <p:nvSpPr>
          <p:cNvPr id="5" name="Notes Placeholder 4"/>
          <p:cNvSpPr>
            <a:spLocks noGrp="1"/>
          </p:cNvSpPr>
          <p:nvPr>
            <p:ph type="body" sz="quarter" idx="3"/>
          </p:nvPr>
        </p:nvSpPr>
        <p:spPr>
          <a:xfrm>
            <a:off x="685800" y="4415790"/>
            <a:ext cx="5486400" cy="4183380"/>
          </a:xfrm>
          <a:prstGeom prst="rect">
            <a:avLst/>
          </a:prstGeom>
        </p:spPr>
        <p:txBody>
          <a:bodyPr vert="horz" lIns="93172" tIns="46586" rIns="93172" bIns="46586"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829967"/>
            <a:ext cx="2971800" cy="464820"/>
          </a:xfrm>
          <a:prstGeom prst="rect">
            <a:avLst/>
          </a:prstGeom>
        </p:spPr>
        <p:txBody>
          <a:bodyPr vert="horz" lIns="93172" tIns="46586" rIns="93172" bIns="46586" rtlCol="0" anchor="b"/>
          <a:lstStyle>
            <a:lvl1pPr algn="l">
              <a:defRPr sz="1300"/>
            </a:lvl1pPr>
          </a:lstStyle>
          <a:p>
            <a:pPr>
              <a:defRPr/>
            </a:pPr>
            <a:endParaRPr lang="en-US" dirty="0"/>
          </a:p>
        </p:txBody>
      </p:sp>
      <p:sp>
        <p:nvSpPr>
          <p:cNvPr id="7" name="Slide Number Placeholder 6"/>
          <p:cNvSpPr>
            <a:spLocks noGrp="1"/>
          </p:cNvSpPr>
          <p:nvPr>
            <p:ph type="sldNum" sz="quarter" idx="5"/>
          </p:nvPr>
        </p:nvSpPr>
        <p:spPr>
          <a:xfrm>
            <a:off x="3884613" y="8829967"/>
            <a:ext cx="2971800" cy="464820"/>
          </a:xfrm>
          <a:prstGeom prst="rect">
            <a:avLst/>
          </a:prstGeom>
        </p:spPr>
        <p:txBody>
          <a:bodyPr vert="horz" lIns="93172" tIns="46586" rIns="93172" bIns="46586" rtlCol="0" anchor="b"/>
          <a:lstStyle>
            <a:lvl1pPr algn="r">
              <a:defRPr sz="1300"/>
            </a:lvl1pPr>
          </a:lstStyle>
          <a:p>
            <a:pPr>
              <a:defRPr/>
            </a:pPr>
            <a:fld id="{C24AF09D-BCA0-4C1F-8A97-1EE2B5650752}" type="slidenum">
              <a:rPr lang="en-US"/>
              <a:pPr>
                <a:defRPr/>
              </a:pPr>
              <a:t>‹#›</a:t>
            </a:fld>
            <a:endParaRPr lang="en-US" dirty="0"/>
          </a:p>
        </p:txBody>
      </p:sp>
    </p:spTree>
    <p:extLst>
      <p:ext uri="{BB962C8B-B14F-4D97-AF65-F5344CB8AC3E}">
        <p14:creationId xmlns:p14="http://schemas.microsoft.com/office/powerpoint/2010/main" val="3228234478"/>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7.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8.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9.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0.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31.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32.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3.xml.rels><?xml version="1.0" encoding="UTF-8" standalone="yes"?>
<Relationships xmlns="http://schemas.openxmlformats.org/package/2006/relationships"><Relationship Id="rId2" Type="http://schemas.openxmlformats.org/officeDocument/2006/relationships/slide" Target="../slides/slide234.xml"/><Relationship Id="rId1" Type="http://schemas.openxmlformats.org/officeDocument/2006/relationships/notesMaster" Target="../notesMasters/notesMaster1.xml"/></Relationships>
</file>

<file path=ppt/notesSlides/_rels/notesSlide234.xml.rels><?xml version="1.0" encoding="UTF-8" standalone="yes"?>
<Relationships xmlns="http://schemas.openxmlformats.org/package/2006/relationships"><Relationship Id="rId2" Type="http://schemas.openxmlformats.org/officeDocument/2006/relationships/slide" Target="../slides/slide235.xml"/><Relationship Id="rId1" Type="http://schemas.openxmlformats.org/officeDocument/2006/relationships/notesMaster" Target="../notesMasters/notesMaster1.xml"/></Relationships>
</file>

<file path=ppt/notesSlides/_rels/notesSlide235.xml.rels><?xml version="1.0" encoding="UTF-8" standalone="yes"?>
<Relationships xmlns="http://schemas.openxmlformats.org/package/2006/relationships"><Relationship Id="rId2" Type="http://schemas.openxmlformats.org/officeDocument/2006/relationships/slide" Target="../slides/slide236.xml"/><Relationship Id="rId1" Type="http://schemas.openxmlformats.org/officeDocument/2006/relationships/notesMaster" Target="../notesMasters/notesMaster1.xml"/></Relationships>
</file>

<file path=ppt/notesSlides/_rels/notesSlide236.xml.rels><?xml version="1.0" encoding="UTF-8" standalone="yes"?>
<Relationships xmlns="http://schemas.openxmlformats.org/package/2006/relationships"><Relationship Id="rId2" Type="http://schemas.openxmlformats.org/officeDocument/2006/relationships/slide" Target="../slides/slide237.xml"/><Relationship Id="rId1" Type="http://schemas.openxmlformats.org/officeDocument/2006/relationships/notesMaster" Target="../notesMasters/notesMaster1.xml"/></Relationships>
</file>

<file path=ppt/notesSlides/_rels/notesSlide237.xml.rels><?xml version="1.0" encoding="UTF-8" standalone="yes"?>
<Relationships xmlns="http://schemas.openxmlformats.org/package/2006/relationships"><Relationship Id="rId2" Type="http://schemas.openxmlformats.org/officeDocument/2006/relationships/slide" Target="../slides/slide238.xml"/><Relationship Id="rId1" Type="http://schemas.openxmlformats.org/officeDocument/2006/relationships/notesMaster" Target="../notesMasters/notesMaster1.xml"/></Relationships>
</file>

<file path=ppt/notesSlides/_rels/notesSlide238.xml.rels><?xml version="1.0" encoding="UTF-8" standalone="yes"?>
<Relationships xmlns="http://schemas.openxmlformats.org/package/2006/relationships"><Relationship Id="rId2" Type="http://schemas.openxmlformats.org/officeDocument/2006/relationships/slide" Target="../slides/slide239.xml"/><Relationship Id="rId1" Type="http://schemas.openxmlformats.org/officeDocument/2006/relationships/notesMaster" Target="../notesMasters/notesMaster1.xml"/></Relationships>
</file>

<file path=ppt/notesSlides/_rels/notesSlide239.xml.rels><?xml version="1.0" encoding="UTF-8" standalone="yes"?>
<Relationships xmlns="http://schemas.openxmlformats.org/package/2006/relationships"><Relationship Id="rId2" Type="http://schemas.openxmlformats.org/officeDocument/2006/relationships/slide" Target="../slides/slide24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0.xml.rels><?xml version="1.0" encoding="UTF-8" standalone="yes"?>
<Relationships xmlns="http://schemas.openxmlformats.org/package/2006/relationships"><Relationship Id="rId2" Type="http://schemas.openxmlformats.org/officeDocument/2006/relationships/slide" Target="../slides/slide241.xml"/><Relationship Id="rId1" Type="http://schemas.openxmlformats.org/officeDocument/2006/relationships/notesMaster" Target="../notesMasters/notesMaster1.xml"/></Relationships>
</file>

<file path=ppt/notesSlides/_rels/notesSlide241.xml.rels><?xml version="1.0" encoding="UTF-8" standalone="yes"?>
<Relationships xmlns="http://schemas.openxmlformats.org/package/2006/relationships"><Relationship Id="rId2" Type="http://schemas.openxmlformats.org/officeDocument/2006/relationships/slide" Target="../slides/slide242.xml"/><Relationship Id="rId1" Type="http://schemas.openxmlformats.org/officeDocument/2006/relationships/notesMaster" Target="../notesMasters/notesMaster1.xml"/></Relationships>
</file>

<file path=ppt/notesSlides/_rels/notesSlide242.xml.rels><?xml version="1.0" encoding="UTF-8" standalone="yes"?>
<Relationships xmlns="http://schemas.openxmlformats.org/package/2006/relationships"><Relationship Id="rId2" Type="http://schemas.openxmlformats.org/officeDocument/2006/relationships/slide" Target="../slides/slide243.xml"/><Relationship Id="rId1" Type="http://schemas.openxmlformats.org/officeDocument/2006/relationships/notesMaster" Target="../notesMasters/notesMaster1.xml"/></Relationships>
</file>

<file path=ppt/notesSlides/_rels/notesSlide243.xml.rels><?xml version="1.0" encoding="UTF-8" standalone="yes"?>
<Relationships xmlns="http://schemas.openxmlformats.org/package/2006/relationships"><Relationship Id="rId2" Type="http://schemas.openxmlformats.org/officeDocument/2006/relationships/slide" Target="../slides/slide244.xml"/><Relationship Id="rId1" Type="http://schemas.openxmlformats.org/officeDocument/2006/relationships/notesMaster" Target="../notesMasters/notesMaster1.xml"/></Relationships>
</file>

<file path=ppt/notesSlides/_rels/notesSlide244.xml.rels><?xml version="1.0" encoding="UTF-8" standalone="yes"?>
<Relationships xmlns="http://schemas.openxmlformats.org/package/2006/relationships"><Relationship Id="rId2" Type="http://schemas.openxmlformats.org/officeDocument/2006/relationships/slide" Target="../slides/slide245.xml"/><Relationship Id="rId1" Type="http://schemas.openxmlformats.org/officeDocument/2006/relationships/notesMaster" Target="../notesMasters/notesMaster1.xml"/></Relationships>
</file>

<file path=ppt/notesSlides/_rels/notesSlide245.xml.rels><?xml version="1.0" encoding="UTF-8" standalone="yes"?>
<Relationships xmlns="http://schemas.openxmlformats.org/package/2006/relationships"><Relationship Id="rId2" Type="http://schemas.openxmlformats.org/officeDocument/2006/relationships/slide" Target="../slides/slide246.xml"/><Relationship Id="rId1" Type="http://schemas.openxmlformats.org/officeDocument/2006/relationships/notesMaster" Target="../notesMasters/notesMaster1.xml"/></Relationships>
</file>

<file path=ppt/notesSlides/_rels/notesSlide246.xml.rels><?xml version="1.0" encoding="UTF-8" standalone="yes"?>
<Relationships xmlns="http://schemas.openxmlformats.org/package/2006/relationships"><Relationship Id="rId2" Type="http://schemas.openxmlformats.org/officeDocument/2006/relationships/slide" Target="../slides/slide247.xml"/><Relationship Id="rId1" Type="http://schemas.openxmlformats.org/officeDocument/2006/relationships/notesMaster" Target="../notesMasters/notesMaster1.xml"/></Relationships>
</file>

<file path=ppt/notesSlides/_rels/notesSlide247.xml.rels><?xml version="1.0" encoding="UTF-8" standalone="yes"?>
<Relationships xmlns="http://schemas.openxmlformats.org/package/2006/relationships"><Relationship Id="rId2" Type="http://schemas.openxmlformats.org/officeDocument/2006/relationships/slide" Target="../slides/slide248.xml"/><Relationship Id="rId1" Type="http://schemas.openxmlformats.org/officeDocument/2006/relationships/notesMaster" Target="../notesMasters/notesMaster1.xml"/></Relationships>
</file>

<file path=ppt/notesSlides/_rels/notesSlide248.xml.rels><?xml version="1.0" encoding="UTF-8" standalone="yes"?>
<Relationships xmlns="http://schemas.openxmlformats.org/package/2006/relationships"><Relationship Id="rId2" Type="http://schemas.openxmlformats.org/officeDocument/2006/relationships/slide" Target="../slides/slide249.xml"/><Relationship Id="rId1" Type="http://schemas.openxmlformats.org/officeDocument/2006/relationships/notesMaster" Target="../notesMasters/notesMaster1.xml"/></Relationships>
</file>

<file path=ppt/notesSlides/_rels/notesSlide249.xml.rels><?xml version="1.0" encoding="UTF-8" standalone="yes"?>
<Relationships xmlns="http://schemas.openxmlformats.org/package/2006/relationships"><Relationship Id="rId2" Type="http://schemas.openxmlformats.org/officeDocument/2006/relationships/slide" Target="../slides/slide25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0.xml.rels><?xml version="1.0" encoding="UTF-8" standalone="yes"?>
<Relationships xmlns="http://schemas.openxmlformats.org/package/2006/relationships"><Relationship Id="rId2" Type="http://schemas.openxmlformats.org/officeDocument/2006/relationships/slide" Target="../slides/slide251.xml"/><Relationship Id="rId1" Type="http://schemas.openxmlformats.org/officeDocument/2006/relationships/notesMaster" Target="../notesMasters/notesMaster1.xml"/></Relationships>
</file>

<file path=ppt/notesSlides/_rels/notesSlide251.xml.rels><?xml version="1.0" encoding="UTF-8" standalone="yes"?>
<Relationships xmlns="http://schemas.openxmlformats.org/package/2006/relationships"><Relationship Id="rId2" Type="http://schemas.openxmlformats.org/officeDocument/2006/relationships/slide" Target="../slides/slide252.xml"/><Relationship Id="rId1" Type="http://schemas.openxmlformats.org/officeDocument/2006/relationships/notesMaster" Target="../notesMasters/notesMaster1.xml"/></Relationships>
</file>

<file path=ppt/notesSlides/_rels/notesSlide252.xml.rels><?xml version="1.0" encoding="UTF-8" standalone="yes"?>
<Relationships xmlns="http://schemas.openxmlformats.org/package/2006/relationships"><Relationship Id="rId2" Type="http://schemas.openxmlformats.org/officeDocument/2006/relationships/slide" Target="../slides/slide253.xml"/><Relationship Id="rId1" Type="http://schemas.openxmlformats.org/officeDocument/2006/relationships/notesMaster" Target="../notesMasters/notesMaster1.xml"/></Relationships>
</file>

<file path=ppt/notesSlides/_rels/notesSlide253.xml.rels><?xml version="1.0" encoding="UTF-8" standalone="yes"?>
<Relationships xmlns="http://schemas.openxmlformats.org/package/2006/relationships"><Relationship Id="rId2" Type="http://schemas.openxmlformats.org/officeDocument/2006/relationships/slide" Target="../slides/slide254.xml"/><Relationship Id="rId1" Type="http://schemas.openxmlformats.org/officeDocument/2006/relationships/notesMaster" Target="../notesMasters/notesMaster1.xml"/></Relationships>
</file>

<file path=ppt/notesSlides/_rels/notesSlide254.xml.rels><?xml version="1.0" encoding="UTF-8" standalone="yes"?>
<Relationships xmlns="http://schemas.openxmlformats.org/package/2006/relationships"><Relationship Id="rId2" Type="http://schemas.openxmlformats.org/officeDocument/2006/relationships/slide" Target="../slides/slide255.xml"/><Relationship Id="rId1" Type="http://schemas.openxmlformats.org/officeDocument/2006/relationships/notesMaster" Target="../notesMasters/notesMaster1.xml"/></Relationships>
</file>

<file path=ppt/notesSlides/_rels/notesSlide255.xml.rels><?xml version="1.0" encoding="UTF-8" standalone="yes"?>
<Relationships xmlns="http://schemas.openxmlformats.org/package/2006/relationships"><Relationship Id="rId2" Type="http://schemas.openxmlformats.org/officeDocument/2006/relationships/slide" Target="../slides/slide256.xml"/><Relationship Id="rId1" Type="http://schemas.openxmlformats.org/officeDocument/2006/relationships/notesMaster" Target="../notesMasters/notesMaster1.xml"/></Relationships>
</file>

<file path=ppt/notesSlides/_rels/notesSlide256.xml.rels><?xml version="1.0" encoding="UTF-8" standalone="yes"?>
<Relationships xmlns="http://schemas.openxmlformats.org/package/2006/relationships"><Relationship Id="rId2" Type="http://schemas.openxmlformats.org/officeDocument/2006/relationships/slide" Target="../slides/slide257.xml"/><Relationship Id="rId1" Type="http://schemas.openxmlformats.org/officeDocument/2006/relationships/notesMaster" Target="../notesMasters/notesMaster1.xml"/></Relationships>
</file>

<file path=ppt/notesSlides/_rels/notesSlide257.xml.rels><?xml version="1.0" encoding="UTF-8" standalone="yes"?>
<Relationships xmlns="http://schemas.openxmlformats.org/package/2006/relationships"><Relationship Id="rId2" Type="http://schemas.openxmlformats.org/officeDocument/2006/relationships/slide" Target="../slides/slide258.xml"/><Relationship Id="rId1" Type="http://schemas.openxmlformats.org/officeDocument/2006/relationships/notesMaster" Target="../notesMasters/notesMaster1.xml"/></Relationships>
</file>

<file path=ppt/notesSlides/_rels/notesSlide258.xml.rels><?xml version="1.0" encoding="UTF-8" standalone="yes"?>
<Relationships xmlns="http://schemas.openxmlformats.org/package/2006/relationships"><Relationship Id="rId2" Type="http://schemas.openxmlformats.org/officeDocument/2006/relationships/slide" Target="../slides/slide259.xml"/><Relationship Id="rId1" Type="http://schemas.openxmlformats.org/officeDocument/2006/relationships/notesMaster" Target="../notesMasters/notesMaster1.xml"/></Relationships>
</file>

<file path=ppt/notesSlides/_rels/notesSlide259.xml.rels><?xml version="1.0" encoding="UTF-8" standalone="yes"?>
<Relationships xmlns="http://schemas.openxmlformats.org/package/2006/relationships"><Relationship Id="rId2" Type="http://schemas.openxmlformats.org/officeDocument/2006/relationships/slide" Target="../slides/slide26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0.xml.rels><?xml version="1.0" encoding="UTF-8" standalone="yes"?>
<Relationships xmlns="http://schemas.openxmlformats.org/package/2006/relationships"><Relationship Id="rId2" Type="http://schemas.openxmlformats.org/officeDocument/2006/relationships/slide" Target="../slides/slide261.xml"/><Relationship Id="rId1" Type="http://schemas.openxmlformats.org/officeDocument/2006/relationships/notesMaster" Target="../notesMasters/notesMaster1.xml"/></Relationships>
</file>

<file path=ppt/notesSlides/_rels/notesSlide261.xml.rels><?xml version="1.0" encoding="UTF-8" standalone="yes"?>
<Relationships xmlns="http://schemas.openxmlformats.org/package/2006/relationships"><Relationship Id="rId2" Type="http://schemas.openxmlformats.org/officeDocument/2006/relationships/slide" Target="../slides/slide262.xml"/><Relationship Id="rId1" Type="http://schemas.openxmlformats.org/officeDocument/2006/relationships/notesMaster" Target="../notesMasters/notesMaster1.xml"/></Relationships>
</file>

<file path=ppt/notesSlides/_rels/notesSlide262.xml.rels><?xml version="1.0" encoding="UTF-8" standalone="yes"?>
<Relationships xmlns="http://schemas.openxmlformats.org/package/2006/relationships"><Relationship Id="rId2" Type="http://schemas.openxmlformats.org/officeDocument/2006/relationships/slide" Target="../slides/slide263.xml"/><Relationship Id="rId1" Type="http://schemas.openxmlformats.org/officeDocument/2006/relationships/notesMaster" Target="../notesMasters/notesMaster1.xml"/></Relationships>
</file>

<file path=ppt/notesSlides/_rels/notesSlide263.xml.rels><?xml version="1.0" encoding="UTF-8" standalone="yes"?>
<Relationships xmlns="http://schemas.openxmlformats.org/package/2006/relationships"><Relationship Id="rId2" Type="http://schemas.openxmlformats.org/officeDocument/2006/relationships/slide" Target="../slides/slide264.xml"/><Relationship Id="rId1" Type="http://schemas.openxmlformats.org/officeDocument/2006/relationships/notesMaster" Target="../notesMasters/notesMaster1.xml"/></Relationships>
</file>

<file path=ppt/notesSlides/_rels/notesSlide264.xml.rels><?xml version="1.0" encoding="UTF-8" standalone="yes"?>
<Relationships xmlns="http://schemas.openxmlformats.org/package/2006/relationships"><Relationship Id="rId2" Type="http://schemas.openxmlformats.org/officeDocument/2006/relationships/slide" Target="../slides/slide265.xml"/><Relationship Id="rId1" Type="http://schemas.openxmlformats.org/officeDocument/2006/relationships/notesMaster" Target="../notesMasters/notesMaster1.xml"/></Relationships>
</file>

<file path=ppt/notesSlides/_rels/notesSlide265.xml.rels><?xml version="1.0" encoding="UTF-8" standalone="yes"?>
<Relationships xmlns="http://schemas.openxmlformats.org/package/2006/relationships"><Relationship Id="rId2" Type="http://schemas.openxmlformats.org/officeDocument/2006/relationships/slide" Target="../slides/slide266.xml"/><Relationship Id="rId1" Type="http://schemas.openxmlformats.org/officeDocument/2006/relationships/notesMaster" Target="../notesMasters/notesMaster1.xml"/></Relationships>
</file>

<file path=ppt/notesSlides/_rels/notesSlide266.xml.rels><?xml version="1.0" encoding="UTF-8" standalone="yes"?>
<Relationships xmlns="http://schemas.openxmlformats.org/package/2006/relationships"><Relationship Id="rId2" Type="http://schemas.openxmlformats.org/officeDocument/2006/relationships/slide" Target="../slides/slide267.xml"/><Relationship Id="rId1" Type="http://schemas.openxmlformats.org/officeDocument/2006/relationships/notesMaster" Target="../notesMasters/notesMaster1.xml"/></Relationships>
</file>

<file path=ppt/notesSlides/_rels/notesSlide267.xml.rels><?xml version="1.0" encoding="UTF-8" standalone="yes"?>
<Relationships xmlns="http://schemas.openxmlformats.org/package/2006/relationships"><Relationship Id="rId2" Type="http://schemas.openxmlformats.org/officeDocument/2006/relationships/slide" Target="../slides/slide268.xml"/><Relationship Id="rId1" Type="http://schemas.openxmlformats.org/officeDocument/2006/relationships/notesMaster" Target="../notesMasters/notesMaster1.xml"/></Relationships>
</file>

<file path=ppt/notesSlides/_rels/notesSlide268.xml.rels><?xml version="1.0" encoding="UTF-8" standalone="yes"?>
<Relationships xmlns="http://schemas.openxmlformats.org/package/2006/relationships"><Relationship Id="rId2" Type="http://schemas.openxmlformats.org/officeDocument/2006/relationships/slide" Target="../slides/slide269.xml"/><Relationship Id="rId1" Type="http://schemas.openxmlformats.org/officeDocument/2006/relationships/notesMaster" Target="../notesMasters/notesMaster1.xml"/></Relationships>
</file>

<file path=ppt/notesSlides/_rels/notesSlide269.xml.rels><?xml version="1.0" encoding="UTF-8" standalone="yes"?>
<Relationships xmlns="http://schemas.openxmlformats.org/package/2006/relationships"><Relationship Id="rId2" Type="http://schemas.openxmlformats.org/officeDocument/2006/relationships/slide" Target="../slides/slide27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0.xml.rels><?xml version="1.0" encoding="UTF-8" standalone="yes"?>
<Relationships xmlns="http://schemas.openxmlformats.org/package/2006/relationships"><Relationship Id="rId2" Type="http://schemas.openxmlformats.org/officeDocument/2006/relationships/slide" Target="../slides/slide271.xml"/><Relationship Id="rId1" Type="http://schemas.openxmlformats.org/officeDocument/2006/relationships/notesMaster" Target="../notesMasters/notesMaster1.xml"/></Relationships>
</file>

<file path=ppt/notesSlides/_rels/notesSlide271.xml.rels><?xml version="1.0" encoding="UTF-8" standalone="yes"?>
<Relationships xmlns="http://schemas.openxmlformats.org/package/2006/relationships"><Relationship Id="rId2" Type="http://schemas.openxmlformats.org/officeDocument/2006/relationships/slide" Target="../slides/slide272.xml"/><Relationship Id="rId1" Type="http://schemas.openxmlformats.org/officeDocument/2006/relationships/notesMaster" Target="../notesMasters/notesMaster1.xml"/></Relationships>
</file>

<file path=ppt/notesSlides/_rels/notesSlide272.xml.rels><?xml version="1.0" encoding="UTF-8" standalone="yes"?>
<Relationships xmlns="http://schemas.openxmlformats.org/package/2006/relationships"><Relationship Id="rId2" Type="http://schemas.openxmlformats.org/officeDocument/2006/relationships/slide" Target="../slides/slide273.xml"/><Relationship Id="rId1" Type="http://schemas.openxmlformats.org/officeDocument/2006/relationships/notesMaster" Target="../notesMasters/notesMaster1.xml"/></Relationships>
</file>

<file path=ppt/notesSlides/_rels/notesSlide273.xml.rels><?xml version="1.0" encoding="UTF-8" standalone="yes"?>
<Relationships xmlns="http://schemas.openxmlformats.org/package/2006/relationships"><Relationship Id="rId2" Type="http://schemas.openxmlformats.org/officeDocument/2006/relationships/slide" Target="../slides/slide274.xml"/><Relationship Id="rId1" Type="http://schemas.openxmlformats.org/officeDocument/2006/relationships/notesMaster" Target="../notesMasters/notesMaster1.xml"/></Relationships>
</file>

<file path=ppt/notesSlides/_rels/notesSlide274.xml.rels><?xml version="1.0" encoding="UTF-8" standalone="yes"?>
<Relationships xmlns="http://schemas.openxmlformats.org/package/2006/relationships"><Relationship Id="rId2" Type="http://schemas.openxmlformats.org/officeDocument/2006/relationships/slide" Target="../slides/slide275.xml"/><Relationship Id="rId1" Type="http://schemas.openxmlformats.org/officeDocument/2006/relationships/notesMaster" Target="../notesMasters/notesMaster1.xml"/></Relationships>
</file>

<file path=ppt/notesSlides/_rels/notesSlide275.xml.rels><?xml version="1.0" encoding="UTF-8" standalone="yes"?>
<Relationships xmlns="http://schemas.openxmlformats.org/package/2006/relationships"><Relationship Id="rId2" Type="http://schemas.openxmlformats.org/officeDocument/2006/relationships/slide" Target="../slides/slide276.xml"/><Relationship Id="rId1" Type="http://schemas.openxmlformats.org/officeDocument/2006/relationships/notesMaster" Target="../notesMasters/notesMaster1.xml"/></Relationships>
</file>

<file path=ppt/notesSlides/_rels/notesSlide276.xml.rels><?xml version="1.0" encoding="UTF-8" standalone="yes"?>
<Relationships xmlns="http://schemas.openxmlformats.org/package/2006/relationships"><Relationship Id="rId2" Type="http://schemas.openxmlformats.org/officeDocument/2006/relationships/slide" Target="../slides/slide277.xml"/><Relationship Id="rId1" Type="http://schemas.openxmlformats.org/officeDocument/2006/relationships/notesMaster" Target="../notesMasters/notesMaster1.xml"/></Relationships>
</file>

<file path=ppt/notesSlides/_rels/notesSlide277.xml.rels><?xml version="1.0" encoding="UTF-8" standalone="yes"?>
<Relationships xmlns="http://schemas.openxmlformats.org/package/2006/relationships"><Relationship Id="rId2" Type="http://schemas.openxmlformats.org/officeDocument/2006/relationships/slide" Target="../slides/slide278.xml"/><Relationship Id="rId1" Type="http://schemas.openxmlformats.org/officeDocument/2006/relationships/notesMaster" Target="../notesMasters/notesMaster1.xml"/></Relationships>
</file>

<file path=ppt/notesSlides/_rels/notesSlide278.xml.rels><?xml version="1.0" encoding="UTF-8" standalone="yes"?>
<Relationships xmlns="http://schemas.openxmlformats.org/package/2006/relationships"><Relationship Id="rId2" Type="http://schemas.openxmlformats.org/officeDocument/2006/relationships/slide" Target="../slides/slide279.xml"/><Relationship Id="rId1" Type="http://schemas.openxmlformats.org/officeDocument/2006/relationships/notesMaster" Target="../notesMasters/notesMaster1.xml"/></Relationships>
</file>

<file path=ppt/notesSlides/_rels/notesSlide279.xml.rels><?xml version="1.0" encoding="UTF-8" standalone="yes"?>
<Relationships xmlns="http://schemas.openxmlformats.org/package/2006/relationships"><Relationship Id="rId2" Type="http://schemas.openxmlformats.org/officeDocument/2006/relationships/slide" Target="../slides/slide28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0.xml.rels><?xml version="1.0" encoding="UTF-8" standalone="yes"?>
<Relationships xmlns="http://schemas.openxmlformats.org/package/2006/relationships"><Relationship Id="rId2" Type="http://schemas.openxmlformats.org/officeDocument/2006/relationships/slide" Target="../slides/slide281.xml"/><Relationship Id="rId1" Type="http://schemas.openxmlformats.org/officeDocument/2006/relationships/notesMaster" Target="../notesMasters/notesMaster1.xml"/></Relationships>
</file>

<file path=ppt/notesSlides/_rels/notesSlide281.xml.rels><?xml version="1.0" encoding="UTF-8" standalone="yes"?>
<Relationships xmlns="http://schemas.openxmlformats.org/package/2006/relationships"><Relationship Id="rId2" Type="http://schemas.openxmlformats.org/officeDocument/2006/relationships/slide" Target="../slides/slide282.xml"/><Relationship Id="rId1" Type="http://schemas.openxmlformats.org/officeDocument/2006/relationships/notesMaster" Target="../notesMasters/notesMaster1.xml"/></Relationships>
</file>

<file path=ppt/notesSlides/_rels/notesSlide282.xml.rels><?xml version="1.0" encoding="UTF-8" standalone="yes"?>
<Relationships xmlns="http://schemas.openxmlformats.org/package/2006/relationships"><Relationship Id="rId2" Type="http://schemas.openxmlformats.org/officeDocument/2006/relationships/slide" Target="../slides/slide283.xml"/><Relationship Id="rId1" Type="http://schemas.openxmlformats.org/officeDocument/2006/relationships/notesMaster" Target="../notesMasters/notesMaster1.xml"/></Relationships>
</file>

<file path=ppt/notesSlides/_rels/notesSlide283.xml.rels><?xml version="1.0" encoding="UTF-8" standalone="yes"?>
<Relationships xmlns="http://schemas.openxmlformats.org/package/2006/relationships"><Relationship Id="rId2" Type="http://schemas.openxmlformats.org/officeDocument/2006/relationships/slide" Target="../slides/slide284.xml"/><Relationship Id="rId1" Type="http://schemas.openxmlformats.org/officeDocument/2006/relationships/notesMaster" Target="../notesMasters/notesMaster1.xml"/></Relationships>
</file>

<file path=ppt/notesSlides/_rels/notesSlide284.xml.rels><?xml version="1.0" encoding="UTF-8" standalone="yes"?>
<Relationships xmlns="http://schemas.openxmlformats.org/package/2006/relationships"><Relationship Id="rId2" Type="http://schemas.openxmlformats.org/officeDocument/2006/relationships/slide" Target="../slides/slide285.xml"/><Relationship Id="rId1" Type="http://schemas.openxmlformats.org/officeDocument/2006/relationships/notesMaster" Target="../notesMasters/notesMaster1.xml"/></Relationships>
</file>

<file path=ppt/notesSlides/_rels/notesSlide285.xml.rels><?xml version="1.0" encoding="UTF-8" standalone="yes"?>
<Relationships xmlns="http://schemas.openxmlformats.org/package/2006/relationships"><Relationship Id="rId2" Type="http://schemas.openxmlformats.org/officeDocument/2006/relationships/slide" Target="../slides/slide286.xml"/><Relationship Id="rId1" Type="http://schemas.openxmlformats.org/officeDocument/2006/relationships/notesMaster" Target="../notesMasters/notesMaster1.xml"/></Relationships>
</file>

<file path=ppt/notesSlides/_rels/notesSlide286.xml.rels><?xml version="1.0" encoding="UTF-8" standalone="yes"?>
<Relationships xmlns="http://schemas.openxmlformats.org/package/2006/relationships"><Relationship Id="rId2" Type="http://schemas.openxmlformats.org/officeDocument/2006/relationships/slide" Target="../slides/slide287.xml"/><Relationship Id="rId1" Type="http://schemas.openxmlformats.org/officeDocument/2006/relationships/notesMaster" Target="../notesMasters/notesMaster1.xml"/></Relationships>
</file>

<file path=ppt/notesSlides/_rels/notesSlide287.xml.rels><?xml version="1.0" encoding="UTF-8" standalone="yes"?>
<Relationships xmlns="http://schemas.openxmlformats.org/package/2006/relationships"><Relationship Id="rId2" Type="http://schemas.openxmlformats.org/officeDocument/2006/relationships/slide" Target="../slides/slide288.xml"/><Relationship Id="rId1" Type="http://schemas.openxmlformats.org/officeDocument/2006/relationships/notesMaster" Target="../notesMasters/notesMaster1.xml"/></Relationships>
</file>

<file path=ppt/notesSlides/_rels/notesSlide288.xml.rels><?xml version="1.0" encoding="UTF-8" standalone="yes"?>
<Relationships xmlns="http://schemas.openxmlformats.org/package/2006/relationships"><Relationship Id="rId2" Type="http://schemas.openxmlformats.org/officeDocument/2006/relationships/slide" Target="../slides/slide289.xml"/><Relationship Id="rId1" Type="http://schemas.openxmlformats.org/officeDocument/2006/relationships/notesMaster" Target="../notesMasters/notesMaster1.xml"/></Relationships>
</file>

<file path=ppt/notesSlides/_rels/notesSlide289.xml.rels><?xml version="1.0" encoding="UTF-8" standalone="yes"?>
<Relationships xmlns="http://schemas.openxmlformats.org/package/2006/relationships"><Relationship Id="rId2" Type="http://schemas.openxmlformats.org/officeDocument/2006/relationships/slide" Target="../slides/slide29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0.xml.rels><?xml version="1.0" encoding="UTF-8" standalone="yes"?>
<Relationships xmlns="http://schemas.openxmlformats.org/package/2006/relationships"><Relationship Id="rId2" Type="http://schemas.openxmlformats.org/officeDocument/2006/relationships/slide" Target="../slides/slide291.xml"/><Relationship Id="rId1" Type="http://schemas.openxmlformats.org/officeDocument/2006/relationships/notesMaster" Target="../notesMasters/notesMaster1.xml"/></Relationships>
</file>

<file path=ppt/notesSlides/_rels/notesSlide291.xml.rels><?xml version="1.0" encoding="UTF-8" standalone="yes"?>
<Relationships xmlns="http://schemas.openxmlformats.org/package/2006/relationships"><Relationship Id="rId2" Type="http://schemas.openxmlformats.org/officeDocument/2006/relationships/slide" Target="../slides/slide292.xml"/><Relationship Id="rId1" Type="http://schemas.openxmlformats.org/officeDocument/2006/relationships/notesMaster" Target="../notesMasters/notesMaster1.xml"/></Relationships>
</file>

<file path=ppt/notesSlides/_rels/notesSlide292.xml.rels><?xml version="1.0" encoding="UTF-8" standalone="yes"?>
<Relationships xmlns="http://schemas.openxmlformats.org/package/2006/relationships"><Relationship Id="rId2" Type="http://schemas.openxmlformats.org/officeDocument/2006/relationships/slide" Target="../slides/slide293.xml"/><Relationship Id="rId1" Type="http://schemas.openxmlformats.org/officeDocument/2006/relationships/notesMaster" Target="../notesMasters/notesMaster1.xml"/></Relationships>
</file>

<file path=ppt/notesSlides/_rels/notesSlide293.xml.rels><?xml version="1.0" encoding="UTF-8" standalone="yes"?>
<Relationships xmlns="http://schemas.openxmlformats.org/package/2006/relationships"><Relationship Id="rId2" Type="http://schemas.openxmlformats.org/officeDocument/2006/relationships/slide" Target="../slides/slide294.xml"/><Relationship Id="rId1" Type="http://schemas.openxmlformats.org/officeDocument/2006/relationships/notesMaster" Target="../notesMasters/notesMaster1.xml"/></Relationships>
</file>

<file path=ppt/notesSlides/_rels/notesSlide294.xml.rels><?xml version="1.0" encoding="UTF-8" standalone="yes"?>
<Relationships xmlns="http://schemas.openxmlformats.org/package/2006/relationships"><Relationship Id="rId2" Type="http://schemas.openxmlformats.org/officeDocument/2006/relationships/slide" Target="../slides/slide295.xml"/><Relationship Id="rId1" Type="http://schemas.openxmlformats.org/officeDocument/2006/relationships/notesMaster" Target="../notesMasters/notesMaster1.xml"/></Relationships>
</file>

<file path=ppt/notesSlides/_rels/notesSlide295.xml.rels><?xml version="1.0" encoding="UTF-8" standalone="yes"?>
<Relationships xmlns="http://schemas.openxmlformats.org/package/2006/relationships"><Relationship Id="rId2" Type="http://schemas.openxmlformats.org/officeDocument/2006/relationships/slide" Target="../slides/slide296.xml"/><Relationship Id="rId1" Type="http://schemas.openxmlformats.org/officeDocument/2006/relationships/notesMaster" Target="../notesMasters/notesMaster1.xml"/></Relationships>
</file>

<file path=ppt/notesSlides/_rels/notesSlide296.xml.rels><?xml version="1.0" encoding="UTF-8" standalone="yes"?>
<Relationships xmlns="http://schemas.openxmlformats.org/package/2006/relationships"><Relationship Id="rId2" Type="http://schemas.openxmlformats.org/officeDocument/2006/relationships/slide" Target="../slides/slide297.xml"/><Relationship Id="rId1" Type="http://schemas.openxmlformats.org/officeDocument/2006/relationships/notesMaster" Target="../notesMasters/notesMaster1.xml"/></Relationships>
</file>

<file path=ppt/notesSlides/_rels/notesSlide297.xml.rels><?xml version="1.0" encoding="UTF-8" standalone="yes"?>
<Relationships xmlns="http://schemas.openxmlformats.org/package/2006/relationships"><Relationship Id="rId2" Type="http://schemas.openxmlformats.org/officeDocument/2006/relationships/slide" Target="../slides/slide298.xml"/><Relationship Id="rId1" Type="http://schemas.openxmlformats.org/officeDocument/2006/relationships/notesMaster" Target="../notesMasters/notesMaster1.xml"/></Relationships>
</file>

<file path=ppt/notesSlides/_rels/notesSlide298.xml.rels><?xml version="1.0" encoding="UTF-8" standalone="yes"?>
<Relationships xmlns="http://schemas.openxmlformats.org/package/2006/relationships"><Relationship Id="rId2" Type="http://schemas.openxmlformats.org/officeDocument/2006/relationships/slide" Target="../slides/slide299.xml"/><Relationship Id="rId1" Type="http://schemas.openxmlformats.org/officeDocument/2006/relationships/notesMaster" Target="../notesMasters/notesMaster1.xml"/></Relationships>
</file>

<file path=ppt/notesSlides/_rels/notesSlide299.xml.rels><?xml version="1.0" encoding="UTF-8" standalone="yes"?>
<Relationships xmlns="http://schemas.openxmlformats.org/package/2006/relationships"><Relationship Id="rId2" Type="http://schemas.openxmlformats.org/officeDocument/2006/relationships/slide" Target="../slides/slide30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00.xml.rels><?xml version="1.0" encoding="UTF-8" standalone="yes"?>
<Relationships xmlns="http://schemas.openxmlformats.org/package/2006/relationships"><Relationship Id="rId2" Type="http://schemas.openxmlformats.org/officeDocument/2006/relationships/slide" Target="../slides/slide301.xml"/><Relationship Id="rId1" Type="http://schemas.openxmlformats.org/officeDocument/2006/relationships/notesMaster" Target="../notesMasters/notesMaster1.xml"/></Relationships>
</file>

<file path=ppt/notesSlides/_rels/notesSlide301.xml.rels><?xml version="1.0" encoding="UTF-8" standalone="yes"?>
<Relationships xmlns="http://schemas.openxmlformats.org/package/2006/relationships"><Relationship Id="rId2" Type="http://schemas.openxmlformats.org/officeDocument/2006/relationships/slide" Target="../slides/slide302.xml"/><Relationship Id="rId1" Type="http://schemas.openxmlformats.org/officeDocument/2006/relationships/notesMaster" Target="../notesMasters/notesMaster1.xml"/></Relationships>
</file>

<file path=ppt/notesSlides/_rels/notesSlide302.xml.rels><?xml version="1.0" encoding="UTF-8" standalone="yes"?>
<Relationships xmlns="http://schemas.openxmlformats.org/package/2006/relationships"><Relationship Id="rId2" Type="http://schemas.openxmlformats.org/officeDocument/2006/relationships/slide" Target="../slides/slide303.xml"/><Relationship Id="rId1" Type="http://schemas.openxmlformats.org/officeDocument/2006/relationships/notesMaster" Target="../notesMasters/notesMaster1.xml"/></Relationships>
</file>

<file path=ppt/notesSlides/_rels/notesSlide303.xml.rels><?xml version="1.0" encoding="UTF-8" standalone="yes"?>
<Relationships xmlns="http://schemas.openxmlformats.org/package/2006/relationships"><Relationship Id="rId2" Type="http://schemas.openxmlformats.org/officeDocument/2006/relationships/slide" Target="../slides/slide304.xml"/><Relationship Id="rId1" Type="http://schemas.openxmlformats.org/officeDocument/2006/relationships/notesMaster" Target="../notesMasters/notesMaster1.xml"/></Relationships>
</file>

<file path=ppt/notesSlides/_rels/notesSlide304.xml.rels><?xml version="1.0" encoding="UTF-8" standalone="yes"?>
<Relationships xmlns="http://schemas.openxmlformats.org/package/2006/relationships"><Relationship Id="rId2" Type="http://schemas.openxmlformats.org/officeDocument/2006/relationships/slide" Target="../slides/slide305.xml"/><Relationship Id="rId1" Type="http://schemas.openxmlformats.org/officeDocument/2006/relationships/notesMaster" Target="../notesMasters/notesMaster1.xml"/></Relationships>
</file>

<file path=ppt/notesSlides/_rels/notesSlide305.xml.rels><?xml version="1.0" encoding="UTF-8" standalone="yes"?>
<Relationships xmlns="http://schemas.openxmlformats.org/package/2006/relationships"><Relationship Id="rId2" Type="http://schemas.openxmlformats.org/officeDocument/2006/relationships/slide" Target="../slides/slide306.xml"/><Relationship Id="rId1" Type="http://schemas.openxmlformats.org/officeDocument/2006/relationships/notesMaster" Target="../notesMasters/notesMaster1.xml"/></Relationships>
</file>

<file path=ppt/notesSlides/_rels/notesSlide306.xml.rels><?xml version="1.0" encoding="UTF-8" standalone="yes"?>
<Relationships xmlns="http://schemas.openxmlformats.org/package/2006/relationships"><Relationship Id="rId2" Type="http://schemas.openxmlformats.org/officeDocument/2006/relationships/slide" Target="../slides/slide307.xml"/><Relationship Id="rId1" Type="http://schemas.openxmlformats.org/officeDocument/2006/relationships/notesMaster" Target="../notesMasters/notesMaster1.xml"/></Relationships>
</file>

<file path=ppt/notesSlides/_rels/notesSlide307.xml.rels><?xml version="1.0" encoding="UTF-8" standalone="yes"?>
<Relationships xmlns="http://schemas.openxmlformats.org/package/2006/relationships"><Relationship Id="rId2" Type="http://schemas.openxmlformats.org/officeDocument/2006/relationships/slide" Target="../slides/slide308.xml"/><Relationship Id="rId1" Type="http://schemas.openxmlformats.org/officeDocument/2006/relationships/notesMaster" Target="../notesMasters/notesMaster1.xml"/></Relationships>
</file>

<file path=ppt/notesSlides/_rels/notesSlide308.xml.rels><?xml version="1.0" encoding="UTF-8" standalone="yes"?>
<Relationships xmlns="http://schemas.openxmlformats.org/package/2006/relationships"><Relationship Id="rId2" Type="http://schemas.openxmlformats.org/officeDocument/2006/relationships/slide" Target="../slides/slide309.xml"/><Relationship Id="rId1" Type="http://schemas.openxmlformats.org/officeDocument/2006/relationships/notesMaster" Target="../notesMasters/notesMaster1.xml"/></Relationships>
</file>

<file path=ppt/notesSlides/_rels/notesSlide309.xml.rels><?xml version="1.0" encoding="UTF-8" standalone="yes"?>
<Relationships xmlns="http://schemas.openxmlformats.org/package/2006/relationships"><Relationship Id="rId2" Type="http://schemas.openxmlformats.org/officeDocument/2006/relationships/slide" Target="../slides/slide31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0.xml.rels><?xml version="1.0" encoding="UTF-8" standalone="yes"?>
<Relationships xmlns="http://schemas.openxmlformats.org/package/2006/relationships"><Relationship Id="rId2" Type="http://schemas.openxmlformats.org/officeDocument/2006/relationships/slide" Target="../slides/slide311.xml"/><Relationship Id="rId1" Type="http://schemas.openxmlformats.org/officeDocument/2006/relationships/notesMaster" Target="../notesMasters/notesMaster1.xml"/></Relationships>
</file>

<file path=ppt/notesSlides/_rels/notesSlide311.xml.rels><?xml version="1.0" encoding="UTF-8" standalone="yes"?>
<Relationships xmlns="http://schemas.openxmlformats.org/package/2006/relationships"><Relationship Id="rId2" Type="http://schemas.openxmlformats.org/officeDocument/2006/relationships/slide" Target="../slides/slide312.xml"/><Relationship Id="rId1" Type="http://schemas.openxmlformats.org/officeDocument/2006/relationships/notesMaster" Target="../notesMasters/notesMaster1.xml"/></Relationships>
</file>

<file path=ppt/notesSlides/_rels/notesSlide312.xml.rels><?xml version="1.0" encoding="UTF-8" standalone="yes"?>
<Relationships xmlns="http://schemas.openxmlformats.org/package/2006/relationships"><Relationship Id="rId2" Type="http://schemas.openxmlformats.org/officeDocument/2006/relationships/slide" Target="../slides/slide313.xml"/><Relationship Id="rId1" Type="http://schemas.openxmlformats.org/officeDocument/2006/relationships/notesMaster" Target="../notesMasters/notesMaster1.xml"/></Relationships>
</file>

<file path=ppt/notesSlides/_rels/notesSlide313.xml.rels><?xml version="1.0" encoding="UTF-8" standalone="yes"?>
<Relationships xmlns="http://schemas.openxmlformats.org/package/2006/relationships"><Relationship Id="rId2" Type="http://schemas.openxmlformats.org/officeDocument/2006/relationships/slide" Target="../slides/slide314.xml"/><Relationship Id="rId1" Type="http://schemas.openxmlformats.org/officeDocument/2006/relationships/notesMaster" Target="../notesMasters/notesMaster1.xml"/></Relationships>
</file>

<file path=ppt/notesSlides/_rels/notesSlide314.xml.rels><?xml version="1.0" encoding="UTF-8" standalone="yes"?>
<Relationships xmlns="http://schemas.openxmlformats.org/package/2006/relationships"><Relationship Id="rId2" Type="http://schemas.openxmlformats.org/officeDocument/2006/relationships/slide" Target="../slides/slide315.xml"/><Relationship Id="rId1" Type="http://schemas.openxmlformats.org/officeDocument/2006/relationships/notesMaster" Target="../notesMasters/notesMaster1.xml"/></Relationships>
</file>

<file path=ppt/notesSlides/_rels/notesSlide315.xml.rels><?xml version="1.0" encoding="UTF-8" standalone="yes"?>
<Relationships xmlns="http://schemas.openxmlformats.org/package/2006/relationships"><Relationship Id="rId2" Type="http://schemas.openxmlformats.org/officeDocument/2006/relationships/slide" Target="../slides/slide316.xml"/><Relationship Id="rId1" Type="http://schemas.openxmlformats.org/officeDocument/2006/relationships/notesMaster" Target="../notesMasters/notesMaster1.xml"/></Relationships>
</file>

<file path=ppt/notesSlides/_rels/notesSlide316.xml.rels><?xml version="1.0" encoding="UTF-8" standalone="yes"?>
<Relationships xmlns="http://schemas.openxmlformats.org/package/2006/relationships"><Relationship Id="rId2" Type="http://schemas.openxmlformats.org/officeDocument/2006/relationships/slide" Target="../slides/slide317.xml"/><Relationship Id="rId1" Type="http://schemas.openxmlformats.org/officeDocument/2006/relationships/notesMaster" Target="../notesMasters/notesMaster1.xml"/></Relationships>
</file>

<file path=ppt/notesSlides/_rels/notesSlide317.xml.rels><?xml version="1.0" encoding="UTF-8" standalone="yes"?>
<Relationships xmlns="http://schemas.openxmlformats.org/package/2006/relationships"><Relationship Id="rId2" Type="http://schemas.openxmlformats.org/officeDocument/2006/relationships/slide" Target="../slides/slide318.xml"/><Relationship Id="rId1" Type="http://schemas.openxmlformats.org/officeDocument/2006/relationships/notesMaster" Target="../notesMasters/notesMaster1.xml"/></Relationships>
</file>

<file path=ppt/notesSlides/_rels/notesSlide318.xml.rels><?xml version="1.0" encoding="UTF-8" standalone="yes"?>
<Relationships xmlns="http://schemas.openxmlformats.org/package/2006/relationships"><Relationship Id="rId2" Type="http://schemas.openxmlformats.org/officeDocument/2006/relationships/slide" Target="../slides/slide319.xml"/><Relationship Id="rId1" Type="http://schemas.openxmlformats.org/officeDocument/2006/relationships/notesMaster" Target="../notesMasters/notesMaster1.xml"/></Relationships>
</file>

<file path=ppt/notesSlides/_rels/notesSlide319.xml.rels><?xml version="1.0" encoding="UTF-8" standalone="yes"?>
<Relationships xmlns="http://schemas.openxmlformats.org/package/2006/relationships"><Relationship Id="rId2" Type="http://schemas.openxmlformats.org/officeDocument/2006/relationships/slide" Target="../slides/slide320.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0.xml.rels><?xml version="1.0" encoding="UTF-8" standalone="yes"?>
<Relationships xmlns="http://schemas.openxmlformats.org/package/2006/relationships"><Relationship Id="rId2" Type="http://schemas.openxmlformats.org/officeDocument/2006/relationships/slide" Target="../slides/slide321.xml"/><Relationship Id="rId1" Type="http://schemas.openxmlformats.org/officeDocument/2006/relationships/notesMaster" Target="../notesMasters/notesMaster1.xml"/></Relationships>
</file>

<file path=ppt/notesSlides/_rels/notesSlide321.xml.rels><?xml version="1.0" encoding="UTF-8" standalone="yes"?>
<Relationships xmlns="http://schemas.openxmlformats.org/package/2006/relationships"><Relationship Id="rId2" Type="http://schemas.openxmlformats.org/officeDocument/2006/relationships/slide" Target="../slides/slide322.xml"/><Relationship Id="rId1" Type="http://schemas.openxmlformats.org/officeDocument/2006/relationships/notesMaster" Target="../notesMasters/notesMaster1.xml"/></Relationships>
</file>

<file path=ppt/notesSlides/_rels/notesSlide322.xml.rels><?xml version="1.0" encoding="UTF-8" standalone="yes"?>
<Relationships xmlns="http://schemas.openxmlformats.org/package/2006/relationships"><Relationship Id="rId2" Type="http://schemas.openxmlformats.org/officeDocument/2006/relationships/slide" Target="../slides/slide323.xml"/><Relationship Id="rId1" Type="http://schemas.openxmlformats.org/officeDocument/2006/relationships/notesMaster" Target="../notesMasters/notesMaster1.xml"/></Relationships>
</file>

<file path=ppt/notesSlides/_rels/notesSlide323.xml.rels><?xml version="1.0" encoding="UTF-8" standalone="yes"?>
<Relationships xmlns="http://schemas.openxmlformats.org/package/2006/relationships"><Relationship Id="rId2" Type="http://schemas.openxmlformats.org/officeDocument/2006/relationships/slide" Target="../slides/slide324.xml"/><Relationship Id="rId1" Type="http://schemas.openxmlformats.org/officeDocument/2006/relationships/notesMaster" Target="../notesMasters/notesMaster1.xml"/></Relationships>
</file>

<file path=ppt/notesSlides/_rels/notesSlide324.xml.rels><?xml version="1.0" encoding="UTF-8" standalone="yes"?>
<Relationships xmlns="http://schemas.openxmlformats.org/package/2006/relationships"><Relationship Id="rId2" Type="http://schemas.openxmlformats.org/officeDocument/2006/relationships/slide" Target="../slides/slide325.xml"/><Relationship Id="rId1" Type="http://schemas.openxmlformats.org/officeDocument/2006/relationships/notesMaster" Target="../notesMasters/notesMaster1.xml"/></Relationships>
</file>

<file path=ppt/notesSlides/_rels/notesSlide325.xml.rels><?xml version="1.0" encoding="UTF-8" standalone="yes"?>
<Relationships xmlns="http://schemas.openxmlformats.org/package/2006/relationships"><Relationship Id="rId2" Type="http://schemas.openxmlformats.org/officeDocument/2006/relationships/slide" Target="../slides/slide326.xml"/><Relationship Id="rId1" Type="http://schemas.openxmlformats.org/officeDocument/2006/relationships/notesMaster" Target="../notesMasters/notesMaster1.xml"/></Relationships>
</file>

<file path=ppt/notesSlides/_rels/notesSlide326.xml.rels><?xml version="1.0" encoding="UTF-8" standalone="yes"?>
<Relationships xmlns="http://schemas.openxmlformats.org/package/2006/relationships"><Relationship Id="rId2" Type="http://schemas.openxmlformats.org/officeDocument/2006/relationships/slide" Target="../slides/slide327.xml"/><Relationship Id="rId1" Type="http://schemas.openxmlformats.org/officeDocument/2006/relationships/notesMaster" Target="../notesMasters/notesMaster1.xml"/></Relationships>
</file>

<file path=ppt/notesSlides/_rels/notesSlide327.xml.rels><?xml version="1.0" encoding="UTF-8" standalone="yes"?>
<Relationships xmlns="http://schemas.openxmlformats.org/package/2006/relationships"><Relationship Id="rId2" Type="http://schemas.openxmlformats.org/officeDocument/2006/relationships/slide" Target="../slides/slide328.xml"/><Relationship Id="rId1" Type="http://schemas.openxmlformats.org/officeDocument/2006/relationships/notesMaster" Target="../notesMasters/notesMaster1.xml"/></Relationships>
</file>

<file path=ppt/notesSlides/_rels/notesSlide328.xml.rels><?xml version="1.0" encoding="UTF-8" standalone="yes"?>
<Relationships xmlns="http://schemas.openxmlformats.org/package/2006/relationships"><Relationship Id="rId2" Type="http://schemas.openxmlformats.org/officeDocument/2006/relationships/slide" Target="../slides/slide329.xml"/><Relationship Id="rId1" Type="http://schemas.openxmlformats.org/officeDocument/2006/relationships/notesMaster" Target="../notesMasters/notesMaster1.xml"/></Relationships>
</file>

<file path=ppt/notesSlides/_rels/notesSlide329.xml.rels><?xml version="1.0" encoding="UTF-8" standalone="yes"?>
<Relationships xmlns="http://schemas.openxmlformats.org/package/2006/relationships"><Relationship Id="rId2" Type="http://schemas.openxmlformats.org/officeDocument/2006/relationships/slide" Target="../slides/slide33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0.xml.rels><?xml version="1.0" encoding="UTF-8" standalone="yes"?>
<Relationships xmlns="http://schemas.openxmlformats.org/package/2006/relationships"><Relationship Id="rId2" Type="http://schemas.openxmlformats.org/officeDocument/2006/relationships/slide" Target="../slides/slide331.xml"/><Relationship Id="rId1" Type="http://schemas.openxmlformats.org/officeDocument/2006/relationships/notesMaster" Target="../notesMasters/notesMaster1.xml"/></Relationships>
</file>

<file path=ppt/notesSlides/_rels/notesSlide331.xml.rels><?xml version="1.0" encoding="UTF-8" standalone="yes"?>
<Relationships xmlns="http://schemas.openxmlformats.org/package/2006/relationships"><Relationship Id="rId2" Type="http://schemas.openxmlformats.org/officeDocument/2006/relationships/slide" Target="../slides/slide332.xml"/><Relationship Id="rId1" Type="http://schemas.openxmlformats.org/officeDocument/2006/relationships/notesMaster" Target="../notesMasters/notesMaster1.xml"/></Relationships>
</file>

<file path=ppt/notesSlides/_rels/notesSlide332.xml.rels><?xml version="1.0" encoding="UTF-8" standalone="yes"?>
<Relationships xmlns="http://schemas.openxmlformats.org/package/2006/relationships"><Relationship Id="rId2" Type="http://schemas.openxmlformats.org/officeDocument/2006/relationships/slide" Target="../slides/slide333.xml"/><Relationship Id="rId1" Type="http://schemas.openxmlformats.org/officeDocument/2006/relationships/notesMaster" Target="../notesMasters/notesMaster1.xml"/></Relationships>
</file>

<file path=ppt/notesSlides/_rels/notesSlide333.xml.rels><?xml version="1.0" encoding="UTF-8" standalone="yes"?>
<Relationships xmlns="http://schemas.openxmlformats.org/package/2006/relationships"><Relationship Id="rId2" Type="http://schemas.openxmlformats.org/officeDocument/2006/relationships/slide" Target="../slides/slide334.xml"/><Relationship Id="rId1" Type="http://schemas.openxmlformats.org/officeDocument/2006/relationships/notesMaster" Target="../notesMasters/notesMaster1.xml"/></Relationships>
</file>

<file path=ppt/notesSlides/_rels/notesSlide334.xml.rels><?xml version="1.0" encoding="UTF-8" standalone="yes"?>
<Relationships xmlns="http://schemas.openxmlformats.org/package/2006/relationships"><Relationship Id="rId2" Type="http://schemas.openxmlformats.org/officeDocument/2006/relationships/slide" Target="../slides/slide335.xml"/><Relationship Id="rId1" Type="http://schemas.openxmlformats.org/officeDocument/2006/relationships/notesMaster" Target="../notesMasters/notesMaster1.xml"/></Relationships>
</file>

<file path=ppt/notesSlides/_rels/notesSlide335.xml.rels><?xml version="1.0" encoding="UTF-8" standalone="yes"?>
<Relationships xmlns="http://schemas.openxmlformats.org/package/2006/relationships"><Relationship Id="rId2" Type="http://schemas.openxmlformats.org/officeDocument/2006/relationships/slide" Target="../slides/slide336.xml"/><Relationship Id="rId1" Type="http://schemas.openxmlformats.org/officeDocument/2006/relationships/notesMaster" Target="../notesMasters/notesMaster1.xml"/></Relationships>
</file>

<file path=ppt/notesSlides/_rels/notesSlide336.xml.rels><?xml version="1.0" encoding="UTF-8" standalone="yes"?>
<Relationships xmlns="http://schemas.openxmlformats.org/package/2006/relationships"><Relationship Id="rId2" Type="http://schemas.openxmlformats.org/officeDocument/2006/relationships/slide" Target="../slides/slide337.xml"/><Relationship Id="rId1" Type="http://schemas.openxmlformats.org/officeDocument/2006/relationships/notesMaster" Target="../notesMasters/notesMaster1.xml"/></Relationships>
</file>

<file path=ppt/notesSlides/_rels/notesSlide337.xml.rels><?xml version="1.0" encoding="UTF-8" standalone="yes"?>
<Relationships xmlns="http://schemas.openxmlformats.org/package/2006/relationships"><Relationship Id="rId2" Type="http://schemas.openxmlformats.org/officeDocument/2006/relationships/slide" Target="../slides/slide338.xml"/><Relationship Id="rId1" Type="http://schemas.openxmlformats.org/officeDocument/2006/relationships/notesMaster" Target="../notesMasters/notesMaster1.xml"/></Relationships>
</file>

<file path=ppt/notesSlides/_rels/notesSlide338.xml.rels><?xml version="1.0" encoding="UTF-8" standalone="yes"?>
<Relationships xmlns="http://schemas.openxmlformats.org/package/2006/relationships"><Relationship Id="rId2" Type="http://schemas.openxmlformats.org/officeDocument/2006/relationships/slide" Target="../slides/slide339.xml"/><Relationship Id="rId1" Type="http://schemas.openxmlformats.org/officeDocument/2006/relationships/notesMaster" Target="../notesMasters/notesMaster1.xml"/></Relationships>
</file>

<file path=ppt/notesSlides/_rels/notesSlide339.xml.rels><?xml version="1.0" encoding="UTF-8" standalone="yes"?>
<Relationships xmlns="http://schemas.openxmlformats.org/package/2006/relationships"><Relationship Id="rId2" Type="http://schemas.openxmlformats.org/officeDocument/2006/relationships/slide" Target="../slides/slide340.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Page1</a:t>
            </a:r>
            <a:endParaRPr lang="en-US" b="1" baseline="0" dirty="0"/>
          </a:p>
          <a:p>
            <a:endParaRPr lang="en-US" dirty="0"/>
          </a:p>
          <a:p>
            <a:r>
              <a:rPr lang="en-US" dirty="0"/>
              <a:t>This power</a:t>
            </a:r>
            <a:r>
              <a:rPr lang="en-US" baseline="0" dirty="0"/>
              <a:t> point</a:t>
            </a:r>
            <a:r>
              <a:rPr lang="en-US" dirty="0"/>
              <a:t> is intended to prepare technicians for the Environmental Protection Agency’s (EPA) Section 608 Certification examination and contains information a technician will require to successfully complete the exam.  This power point is meant to serve as a guide for reviewing material related to Section 608 of the Clean Air Act Amendment and is not intended as a formal refrigeration training course. Technicians preparing for this examination should be familiar with the basic vapor-compression refrigeration cycle, common service equipment, and procedures. </a:t>
            </a:r>
          </a:p>
          <a:p>
            <a:r>
              <a:rPr lang="en-US" dirty="0"/>
              <a:t> </a:t>
            </a:r>
          </a:p>
          <a:p>
            <a:r>
              <a:rPr lang="en-US" dirty="0"/>
              <a:t>This power point has been developed with the most current information available at the time of this edition. Should EPA regulations change after a technician becomes certified, it is the responsibility of the technician to comply with any future changes. The EPA also reserves the right to modify the test questions and/or require new certification or recertification based on advancements in technology. The ESCO Institute will update this manual as necessary to reflect current EPA regulations and testing requirements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a:t>
            </a:fld>
            <a:endParaRPr lang="en-US" dirty="0"/>
          </a:p>
        </p:txBody>
      </p:sp>
    </p:spTree>
    <p:extLst>
      <p:ext uri="{BB962C8B-B14F-4D97-AF65-F5344CB8AC3E}">
        <p14:creationId xmlns:p14="http://schemas.microsoft.com/office/powerpoint/2010/main" val="387586546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endParaRPr lang="en-US" dirty="0"/>
          </a:p>
          <a:p>
            <a:r>
              <a:rPr lang="en-US" dirty="0"/>
              <a:t>Overview of the Examination</a:t>
            </a:r>
          </a:p>
          <a:p>
            <a:r>
              <a:rPr lang="en-US" dirty="0"/>
              <a:t>The core covers fundamental information of the clean air act and is required for any one of the four levels of certifications. Failure to pass the core means no level of certification will be issued no matter the score on Type I, II, III.</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a:t>
            </a:fld>
            <a:endParaRPr lang="en-US" dirty="0"/>
          </a:p>
        </p:txBody>
      </p:sp>
    </p:spTree>
    <p:extLst>
      <p:ext uri="{BB962C8B-B14F-4D97-AF65-F5344CB8AC3E}">
        <p14:creationId xmlns:p14="http://schemas.microsoft.com/office/powerpoint/2010/main" val="2827073386"/>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sz="1200" kern="1200" dirty="0">
                <a:solidFill>
                  <a:schemeClr val="tx1"/>
                </a:solidFill>
                <a:effectLst/>
                <a:latin typeface="+mn-lt"/>
                <a:ea typeface="+mn-ea"/>
                <a:cs typeface="+mn-cs"/>
              </a:rPr>
              <a:t>It is illegal to knowingly release CFC, HCFC, or HFC refrigerants during the service, maintenance, repair, or disposal of appliances.  A technician must have their Section 608 certification card in their possession when preforming an activity regulated by Section 608.  </a:t>
            </a:r>
          </a:p>
          <a:p>
            <a:r>
              <a:rPr lang="en-US" sz="1200" kern="1200" dirty="0">
                <a:solidFill>
                  <a:schemeClr val="tx1"/>
                </a:solidFill>
                <a:effectLst/>
                <a:latin typeface="+mn-lt"/>
                <a:ea typeface="+mn-ea"/>
                <a:cs typeface="+mn-cs"/>
              </a:rPr>
              <a:t>If your Section 608 certification card is lost, request a replacement from your certifying organization not the EPA.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101</a:t>
            </a:fld>
            <a:endParaRPr lang="en-US" dirty="0"/>
          </a:p>
        </p:txBody>
      </p:sp>
    </p:spTree>
    <p:extLst>
      <p:ext uri="{BB962C8B-B14F-4D97-AF65-F5344CB8AC3E}">
        <p14:creationId xmlns:p14="http://schemas.microsoft.com/office/powerpoint/2010/main" val="1295755668"/>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A person is not required to be a Section 608 certified technician when servicing an external electric circuit or sections of the system that do not involve the refrigerant components of an HVACR appliance.</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102</a:t>
            </a:fld>
            <a:endParaRPr lang="en-US" dirty="0"/>
          </a:p>
        </p:txBody>
      </p:sp>
    </p:spTree>
    <p:extLst>
      <p:ext uri="{BB962C8B-B14F-4D97-AF65-F5344CB8AC3E}">
        <p14:creationId xmlns:p14="http://schemas.microsoft.com/office/powerpoint/2010/main" val="1298712174"/>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The Clean Air Act (EPA’s regulations) allows for releasing an exempt refrigerant (e.g., ammonia </a:t>
            </a:r>
            <a:r>
              <a:rPr lang="en-US"/>
              <a:t>and CO</a:t>
            </a:r>
            <a:r>
              <a:rPr lang="en-US">
                <a:latin typeface="Calibri" panose="020F0502020204030204" pitchFamily="34" charset="0"/>
                <a:cs typeface="Calibri" panose="020F0502020204030204" pitchFamily="34" charset="0"/>
              </a:rPr>
              <a:t>₂</a:t>
            </a:r>
            <a:r>
              <a:rPr lang="en-US"/>
              <a:t>) </a:t>
            </a:r>
            <a:r>
              <a:rPr lang="en-US" dirty="0"/>
              <a:t>or a small amount of refrigerant, mixed with nitrogen (a leak trace gas) for leak detection.</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103</a:t>
            </a:fld>
            <a:endParaRPr lang="en-US" dirty="0"/>
          </a:p>
        </p:txBody>
      </p:sp>
    </p:spTree>
    <p:extLst>
      <p:ext uri="{BB962C8B-B14F-4D97-AF65-F5344CB8AC3E}">
        <p14:creationId xmlns:p14="http://schemas.microsoft.com/office/powerpoint/2010/main" val="155378048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As of 2017, a technician can be fined $44,539 per day, per violation, for violating the Clean Air Act, including knowingly releasing non-exempt refrigerant from appliances.</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104</a:t>
            </a:fld>
            <a:endParaRPr lang="en-US" dirty="0"/>
          </a:p>
        </p:txBody>
      </p:sp>
    </p:spTree>
    <p:extLst>
      <p:ext uri="{BB962C8B-B14F-4D97-AF65-F5344CB8AC3E}">
        <p14:creationId xmlns:p14="http://schemas.microsoft.com/office/powerpoint/2010/main" val="1212364277"/>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Service technicians who violate the Clean Air Act provisions may lose their certification in addition to paying fines and being required to appear in court.</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105</a:t>
            </a:fld>
            <a:endParaRPr lang="en-US" dirty="0"/>
          </a:p>
        </p:txBody>
      </p:sp>
    </p:spTree>
    <p:extLst>
      <p:ext uri="{BB962C8B-B14F-4D97-AF65-F5344CB8AC3E}">
        <p14:creationId xmlns:p14="http://schemas.microsoft.com/office/powerpoint/2010/main" val="3417167246"/>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It is the technician's responsibility to comply with any future changes in the law or EPA regulations after a technician becomes certified.</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106</a:t>
            </a:fld>
            <a:endParaRPr lang="en-US" dirty="0"/>
          </a:p>
        </p:txBody>
      </p:sp>
    </p:spTree>
    <p:extLst>
      <p:ext uri="{BB962C8B-B14F-4D97-AF65-F5344CB8AC3E}">
        <p14:creationId xmlns:p14="http://schemas.microsoft.com/office/powerpoint/2010/main" val="78233040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State and local governments may establish laws that contain stricter requirements than the Clean Air Act/EPA regulations.</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107</a:t>
            </a:fld>
            <a:endParaRPr lang="en-US" dirty="0"/>
          </a:p>
        </p:txBody>
      </p:sp>
    </p:spTree>
    <p:extLst>
      <p:ext uri="{BB962C8B-B14F-4D97-AF65-F5344CB8AC3E}">
        <p14:creationId xmlns:p14="http://schemas.microsoft.com/office/powerpoint/2010/main" val="2897118515"/>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The EPA’s Significant New Alternatives Policy (SNAP) Program identifies refrigerants with lower overall risks to human health and the environment.</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108</a:t>
            </a:fld>
            <a:endParaRPr lang="en-US" dirty="0"/>
          </a:p>
        </p:txBody>
      </p:sp>
    </p:spTree>
    <p:extLst>
      <p:ext uri="{BB962C8B-B14F-4D97-AF65-F5344CB8AC3E}">
        <p14:creationId xmlns:p14="http://schemas.microsoft.com/office/powerpoint/2010/main" val="3487359101"/>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The phase-out for the production and imports of newly manufactured R-22 and HCFC-142b in the U.S. will be in the year 2020.  After the phase-out of all HCFC refrigerants in 2030, supplies of those refrigerants for equipment servicing will come from recovered and reclaimed gas.</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109</a:t>
            </a:fld>
            <a:endParaRPr lang="en-US" dirty="0"/>
          </a:p>
        </p:txBody>
      </p:sp>
    </p:spTree>
    <p:extLst>
      <p:ext uri="{BB962C8B-B14F-4D97-AF65-F5344CB8AC3E}">
        <p14:creationId xmlns:p14="http://schemas.microsoft.com/office/powerpoint/2010/main" val="4048193495"/>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It is not a violation of the refrigerant management regulations under the Clean Air Act to service a system that uses CFCs or HCFCs after the phase-out of those refrigerants.</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110</a:t>
            </a:fld>
            <a:endParaRPr lang="en-US" dirty="0"/>
          </a:p>
        </p:txBody>
      </p:sp>
    </p:spTree>
    <p:extLst>
      <p:ext uri="{BB962C8B-B14F-4D97-AF65-F5344CB8AC3E}">
        <p14:creationId xmlns:p14="http://schemas.microsoft.com/office/powerpoint/2010/main" val="42604296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4</a:t>
            </a:r>
            <a:endParaRPr lang="en-US" dirty="0"/>
          </a:p>
          <a:p>
            <a:r>
              <a:rPr lang="en-US" dirty="0"/>
              <a:t>Overview of the Examination</a:t>
            </a:r>
          </a:p>
          <a:p>
            <a:r>
              <a:rPr lang="en-US" dirty="0"/>
              <a:t>Core is required for any of the four levels of certifications. </a:t>
            </a:r>
          </a:p>
          <a:p>
            <a:r>
              <a:rPr lang="en-US" dirty="0"/>
              <a:t>The core covers fundamental information of the clean air act and is required for any one of the four levels of certifications. Failure to pass the core means no level of certification will be issued no matter the score on Type I, II, III.</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C24AF09D-BCA0-4C1F-8A97-1EE2B5650752}" type="slidenum">
              <a:rPr kumimoji="0" lang="en-US" sz="1300" b="1" i="0" u="none" strike="noStrike" kern="1200" cap="none" spc="0" normalizeH="0" baseline="0" noProof="0" smtClean="0">
                <a:ln>
                  <a:noFill/>
                </a:ln>
                <a:solidFill>
                  <a:prstClr val="black"/>
                </a:solidFill>
                <a:effectLst/>
                <a:uLnTx/>
                <a:uFillTx/>
                <a:latin typeface="Times New Roman" pitchFamily="18"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300" b="1" i="0" u="none" strike="noStrike" kern="1200" cap="none" spc="0" normalizeH="0" baseline="0" noProof="0" dirty="0">
              <a:ln>
                <a:noFill/>
              </a:ln>
              <a:solidFill>
                <a:prstClr val="black"/>
              </a:solidFill>
              <a:effectLst/>
              <a:uLnTx/>
              <a:uFillTx/>
              <a:latin typeface="Times New Roman" pitchFamily="18" charset="0"/>
              <a:ea typeface="+mn-ea"/>
              <a:cs typeface="+mn-cs"/>
            </a:endParaRPr>
          </a:p>
        </p:txBody>
      </p:sp>
    </p:spTree>
    <p:extLst>
      <p:ext uri="{BB962C8B-B14F-4D97-AF65-F5344CB8AC3E}">
        <p14:creationId xmlns:p14="http://schemas.microsoft.com/office/powerpoint/2010/main" val="2827073386"/>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Reclaimed refrigerant must meet AHRI Standard 700 before it can be resold under EPA’s regulations.  Technicians can only charge used CFC, HCFC, or HFC refrigerants back into the same appliance or into another appliance owned by the same owner.  Used refrigerant may no longer meet the AHRI Standard for virgin refrigerant so it cannot change ownership without being reclaimed.</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111</a:t>
            </a:fld>
            <a:endParaRPr lang="en-US" dirty="0"/>
          </a:p>
        </p:txBody>
      </p:sp>
    </p:spTree>
    <p:extLst>
      <p:ext uri="{BB962C8B-B14F-4D97-AF65-F5344CB8AC3E}">
        <p14:creationId xmlns:p14="http://schemas.microsoft.com/office/powerpoint/2010/main" val="1244372399"/>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All CFC, HCFC, HFC, and HFO refrigerant recovery equipment must meet EPA standards.  </a:t>
            </a:r>
          </a:p>
          <a:p>
            <a:r>
              <a:rPr lang="en-US" dirty="0"/>
              <a:t>Recovery equipment must be tested according to AHRI Standard 740.  </a:t>
            </a:r>
          </a:p>
          <a:p>
            <a:r>
              <a:rPr lang="en-US" dirty="0"/>
              <a:t>Recovery machines may be able to recover one or multiple types of refrigerants.</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112</a:t>
            </a:fld>
            <a:endParaRPr lang="en-US" dirty="0"/>
          </a:p>
        </p:txBody>
      </p:sp>
    </p:spTree>
    <p:extLst>
      <p:ext uri="{BB962C8B-B14F-4D97-AF65-F5344CB8AC3E}">
        <p14:creationId xmlns:p14="http://schemas.microsoft.com/office/powerpoint/2010/main" val="1642925144"/>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Desiccant dehumidifiers are NOT covered by EPA Section 608 regulations as they do not contain a refrigerant.</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113</a:t>
            </a:fld>
            <a:endParaRPr lang="en-US" dirty="0"/>
          </a:p>
        </p:txBody>
      </p:sp>
    </p:spTree>
    <p:extLst>
      <p:ext uri="{BB962C8B-B14F-4D97-AF65-F5344CB8AC3E}">
        <p14:creationId xmlns:p14="http://schemas.microsoft.com/office/powerpoint/2010/main" val="3427939626"/>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Self-contained recovery devices remove refrigerant from an appliance without the assistance of components in the appliance.  </a:t>
            </a:r>
          </a:p>
          <a:p>
            <a:r>
              <a:rPr lang="en-US" dirty="0"/>
              <a:t>Recovery equipment that relies on the compressor in the appliance and/or the pressure of the refrigerant in the appliance is considered to be system-dependent.</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114</a:t>
            </a:fld>
            <a:endParaRPr lang="en-US" dirty="0"/>
          </a:p>
        </p:txBody>
      </p:sp>
    </p:spTree>
    <p:extLst>
      <p:ext uri="{BB962C8B-B14F-4D97-AF65-F5344CB8AC3E}">
        <p14:creationId xmlns:p14="http://schemas.microsoft.com/office/powerpoint/2010/main" val="755187907"/>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To make it easier to recover refrigerant, EPA regulations require appliances that do not have service valves to have a service aperture or process stub.</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115</a:t>
            </a:fld>
            <a:endParaRPr lang="en-US" dirty="0"/>
          </a:p>
        </p:txBody>
      </p:sp>
    </p:spTree>
    <p:extLst>
      <p:ext uri="{BB962C8B-B14F-4D97-AF65-F5344CB8AC3E}">
        <p14:creationId xmlns:p14="http://schemas.microsoft.com/office/powerpoint/2010/main" val="2639494899"/>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endParaRPr lang="en-US" dirty="0"/>
          </a:p>
          <a:p>
            <a:endParaRPr lang="en-US" dirty="0"/>
          </a:p>
          <a:p>
            <a:r>
              <a:rPr lang="en-US" sz="1200" kern="1200" dirty="0">
                <a:solidFill>
                  <a:schemeClr val="tx1"/>
                </a:solidFill>
                <a:effectLst/>
                <a:latin typeface="+mn-lt"/>
                <a:ea typeface="+mn-ea"/>
                <a:cs typeface="+mn-cs"/>
              </a:rPr>
              <a:t>When disposing of appliances with 5-50 pounds of refrigerant, EPA does not require technicians (or the company employing the technician) to record the model and serial number of the appliance.  However, records that must be kept include;</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type of refrigerant recovered</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quantity of refrigerant, by type</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quantity recovered from disposed appliances in each calendar month</a:t>
            </a:r>
          </a:p>
          <a:p>
            <a:pPr marL="171450" lvl="0" indent="-171450">
              <a:buFont typeface="Wingdings" panose="05000000000000000000" pitchFamily="2" charset="2"/>
              <a:buChar char="§"/>
            </a:pPr>
            <a:r>
              <a:rPr lang="en-US" sz="1200" kern="1200" dirty="0">
                <a:solidFill>
                  <a:schemeClr val="tx1"/>
                </a:solidFill>
                <a:effectLst/>
                <a:latin typeface="+mn-lt"/>
                <a:ea typeface="+mn-ea"/>
                <a:cs typeface="+mn-cs"/>
              </a:rPr>
              <a:t>quantity of refrigerant, by type, sent for reclamation or destruction.</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116</a:t>
            </a:fld>
            <a:endParaRPr lang="en-US" dirty="0"/>
          </a:p>
        </p:txBody>
      </p:sp>
    </p:spTree>
    <p:extLst>
      <p:ext uri="{BB962C8B-B14F-4D97-AF65-F5344CB8AC3E}">
        <p14:creationId xmlns:p14="http://schemas.microsoft.com/office/powerpoint/2010/main" val="231216291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endParaRPr lang="en-US" dirty="0"/>
          </a:p>
          <a:p>
            <a:endParaRPr lang="en-US" dirty="0"/>
          </a:p>
          <a:p>
            <a:r>
              <a:rPr lang="en-US" sz="1200" kern="1200" dirty="0">
                <a:solidFill>
                  <a:schemeClr val="tx1"/>
                </a:solidFill>
                <a:effectLst/>
                <a:latin typeface="+mn-lt"/>
                <a:ea typeface="+mn-ea"/>
                <a:cs typeface="+mn-cs"/>
              </a:rPr>
              <a:t>EPA’s refrigerant management regulations exempt certain refrigerants from the venting prohibition.  </a:t>
            </a:r>
          </a:p>
          <a:p>
            <a:r>
              <a:rPr lang="en-US" sz="1200" kern="1200" dirty="0">
                <a:solidFill>
                  <a:schemeClr val="tx1"/>
                </a:solidFill>
                <a:effectLst/>
                <a:latin typeface="+mn-lt"/>
                <a:ea typeface="+mn-ea"/>
                <a:cs typeface="+mn-cs"/>
              </a:rPr>
              <a:t>This can occur when and if the EPA determines that a certain refrigerant does not pose a threat to the environment if released.  </a:t>
            </a:r>
          </a:p>
          <a:p>
            <a:r>
              <a:rPr lang="en-US" sz="1200" kern="1200" dirty="0">
                <a:solidFill>
                  <a:schemeClr val="tx1"/>
                </a:solidFill>
                <a:effectLst/>
                <a:latin typeface="+mn-lt"/>
                <a:ea typeface="+mn-ea"/>
                <a:cs typeface="+mn-cs"/>
              </a:rPr>
              <a:t>Some natural refrigerants, such as carbon dioxide </a:t>
            </a:r>
            <a:r>
              <a:rPr lang="en-US" dirty="0"/>
              <a:t>(CO</a:t>
            </a:r>
            <a:r>
              <a:rPr lang="en-US" dirty="0">
                <a:latin typeface="Calibri" panose="020F0502020204030204" pitchFamily="34" charset="0"/>
                <a:cs typeface="Calibri" panose="020F0502020204030204" pitchFamily="34" charset="0"/>
              </a:rPr>
              <a:t>₂</a:t>
            </a:r>
            <a:r>
              <a:rPr lang="en-US" dirty="0"/>
              <a:t>), </a:t>
            </a:r>
            <a:r>
              <a:rPr lang="en-US" sz="1200" kern="1200" dirty="0">
                <a:solidFill>
                  <a:schemeClr val="tx1"/>
                </a:solidFill>
                <a:effectLst/>
                <a:latin typeface="+mn-lt"/>
                <a:ea typeface="+mn-ea"/>
                <a:cs typeface="+mn-cs"/>
              </a:rPr>
              <a:t>can be purchased by someone who is not Section 608 certified.</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117</a:t>
            </a:fld>
            <a:endParaRPr lang="en-US" dirty="0"/>
          </a:p>
        </p:txBody>
      </p:sp>
    </p:spTree>
    <p:extLst>
      <p:ext uri="{BB962C8B-B14F-4D97-AF65-F5344CB8AC3E}">
        <p14:creationId xmlns:p14="http://schemas.microsoft.com/office/powerpoint/2010/main" val="2638039362"/>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It is lawful to service existing R-22 systems and use existing supplies of R-22.  </a:t>
            </a:r>
          </a:p>
          <a:p>
            <a:r>
              <a:rPr lang="en-US" dirty="0"/>
              <a:t>It is not legal to top off an R-22 charge with another refrigerant such as R-410A.  </a:t>
            </a:r>
          </a:p>
          <a:p>
            <a:r>
              <a:rPr lang="en-US" dirty="0"/>
              <a:t>Topping off one type of refrigerant with another can void equipment warranty, ruin the refrigerant, damage the equipment, and cause severe personal injury, or death.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118</a:t>
            </a:fld>
            <a:endParaRPr lang="en-US" dirty="0"/>
          </a:p>
        </p:txBody>
      </p:sp>
    </p:spTree>
    <p:extLst>
      <p:ext uri="{BB962C8B-B14F-4D97-AF65-F5344CB8AC3E}">
        <p14:creationId xmlns:p14="http://schemas.microsoft.com/office/powerpoint/2010/main" val="1342229944"/>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endParaRPr lang="en-US" dirty="0"/>
          </a:p>
          <a:p>
            <a:endParaRPr lang="en-US" dirty="0"/>
          </a:p>
          <a:p>
            <a:r>
              <a:rPr lang="en-US" dirty="0"/>
              <a:t>When discarding any disposable cylinders of CFCs, HCFCs, HFCs or HFOs, </a:t>
            </a:r>
            <a:r>
              <a:rPr lang="en-US" b="1" dirty="0"/>
              <a:t>recover all remaining refrigerant</a:t>
            </a:r>
            <a:r>
              <a:rPr lang="en-US" dirty="0"/>
              <a:t>, render the cylinder useless, and recycle the metal.</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119</a:t>
            </a:fld>
            <a:endParaRPr lang="en-US" dirty="0"/>
          </a:p>
        </p:txBody>
      </p:sp>
    </p:spTree>
    <p:extLst>
      <p:ext uri="{BB962C8B-B14F-4D97-AF65-F5344CB8AC3E}">
        <p14:creationId xmlns:p14="http://schemas.microsoft.com/office/powerpoint/2010/main" val="3518066087"/>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endParaRPr lang="en-US" dirty="0"/>
          </a:p>
          <a:p>
            <a:endParaRPr lang="en-US" dirty="0"/>
          </a:p>
          <a:p>
            <a:r>
              <a:rPr lang="en-US" dirty="0"/>
              <a:t>Before opening or disposing of any appliance containing a chlorofluorocarbon (CFC), hydrochlorofluorocarbon (HCFC), or hydrofluorocarbon (HFC) refrigerant, recover the refrigerant to the approved EPA recovery or evacuation levels.</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120</a:t>
            </a:fld>
            <a:endParaRPr lang="en-US" dirty="0"/>
          </a:p>
        </p:txBody>
      </p:sp>
    </p:spTree>
    <p:extLst>
      <p:ext uri="{BB962C8B-B14F-4D97-AF65-F5344CB8AC3E}">
        <p14:creationId xmlns:p14="http://schemas.microsoft.com/office/powerpoint/2010/main" val="6475570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b="1" kern="1200" dirty="0">
                <a:solidFill>
                  <a:schemeClr val="tx1"/>
                </a:solidFill>
                <a:effectLst/>
                <a:latin typeface="+mn-lt"/>
                <a:ea typeface="+mn-ea"/>
                <a:cs typeface="+mn-cs"/>
              </a:rPr>
              <a:t>Type I.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Persons who maintain, service, repair, or dispose of small appliances must be certified as Type I technicians.  A small appliance is defined as a pre-assembled unit, hermetically sealed and factory charged with 5 lbs. or less of refrigerant.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Examples include equipment such as water coolers, window units, refrigerators, freezers, de-humidifiers, residential ice machines, and package terminal air conditioning.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mn-ea"/>
                <a:cs typeface="+mn-cs"/>
              </a:rPr>
              <a:t>Split-systems are not included in Type I.</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a:t>
            </a:fld>
            <a:endParaRPr lang="en-US" dirty="0"/>
          </a:p>
        </p:txBody>
      </p:sp>
    </p:spTree>
    <p:extLst>
      <p:ext uri="{BB962C8B-B14F-4D97-AF65-F5344CB8AC3E}">
        <p14:creationId xmlns:p14="http://schemas.microsoft.com/office/powerpoint/2010/main" val="2666782339"/>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endParaRPr lang="en-US" dirty="0"/>
          </a:p>
          <a:p>
            <a:endParaRPr lang="en-US" dirty="0"/>
          </a:p>
          <a:p>
            <a:r>
              <a:rPr lang="en-US" dirty="0"/>
              <a:t>Under the Section 608 “Safe Disposal Requirements”, it is the final person in the disposal chain that is responsible for ensuring that any CFC, HCFC, or HFC refrigerant has been removed from household refrigerators or other appliances before they are disposed of.</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121</a:t>
            </a:fld>
            <a:endParaRPr lang="en-US" dirty="0"/>
          </a:p>
        </p:txBody>
      </p:sp>
    </p:spTree>
    <p:extLst>
      <p:ext uri="{BB962C8B-B14F-4D97-AF65-F5344CB8AC3E}">
        <p14:creationId xmlns:p14="http://schemas.microsoft.com/office/powerpoint/2010/main" val="2984977798"/>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endParaRPr lang="en-US" dirty="0"/>
          </a:p>
          <a:p>
            <a:endParaRPr lang="en-US" dirty="0"/>
          </a:p>
          <a:p>
            <a:r>
              <a:rPr lang="en-US" dirty="0"/>
              <a:t>The knowingly release of a CFC, HCFC, HFC or HFO refrigerant during the service, maintenance, repair, vandalism, theft, or disposal of appliances is illegal.  Refrigerants emitted when cutting a line without properly evacuating the appliance violates the venting prohibition.</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122</a:t>
            </a:fld>
            <a:endParaRPr lang="en-US" dirty="0"/>
          </a:p>
        </p:txBody>
      </p:sp>
    </p:spTree>
    <p:extLst>
      <p:ext uri="{BB962C8B-B14F-4D97-AF65-F5344CB8AC3E}">
        <p14:creationId xmlns:p14="http://schemas.microsoft.com/office/powerpoint/2010/main" val="176402740"/>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endParaRPr lang="en-US" dirty="0"/>
          </a:p>
          <a:p>
            <a:endParaRPr lang="en-US" dirty="0"/>
          </a:p>
          <a:p>
            <a:r>
              <a:rPr lang="en-US" dirty="0"/>
              <a:t>Venting refrigerant from a recovery machine or recovery cylinder after use is also illegal.  Records of recovered refrigerant must be kept to ensure venting does not take place after recovery from an appliance.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123</a:t>
            </a:fld>
            <a:endParaRPr lang="en-US" dirty="0"/>
          </a:p>
        </p:txBody>
      </p:sp>
    </p:spTree>
    <p:extLst>
      <p:ext uri="{BB962C8B-B14F-4D97-AF65-F5344CB8AC3E}">
        <p14:creationId xmlns:p14="http://schemas.microsoft.com/office/powerpoint/2010/main" val="3916746000"/>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10</a:t>
            </a:r>
            <a:endParaRPr lang="en-US" dirty="0"/>
          </a:p>
          <a:p>
            <a:endParaRPr lang="en-US" dirty="0"/>
          </a:p>
          <a:p>
            <a:r>
              <a:rPr lang="en-US" sz="1200" kern="1200" dirty="0">
                <a:solidFill>
                  <a:schemeClr val="tx1"/>
                </a:solidFill>
                <a:effectLst/>
                <a:latin typeface="+mn-lt"/>
                <a:ea typeface="+mn-ea"/>
                <a:cs typeface="+mn-cs"/>
              </a:rPr>
              <a:t>Small quantities of isobutane, used in household freezers, can be vented.  </a:t>
            </a:r>
          </a:p>
          <a:p>
            <a:r>
              <a:rPr lang="en-US" sz="1200" kern="1200" dirty="0">
                <a:solidFill>
                  <a:schemeClr val="tx1"/>
                </a:solidFill>
                <a:effectLst/>
                <a:latin typeface="+mn-lt"/>
                <a:ea typeface="+mn-ea"/>
                <a:cs typeface="+mn-cs"/>
              </a:rPr>
              <a:t>Releasing mixtures of nitrogen and refrigerant that result from adding nitrogen to a fully charged appliance to leak check the appliance is considered a violation of the prohibition on venting.  </a:t>
            </a:r>
          </a:p>
          <a:p>
            <a:r>
              <a:rPr lang="en-US" sz="1200" kern="1200" dirty="0">
                <a:solidFill>
                  <a:schemeClr val="tx1"/>
                </a:solidFill>
                <a:effectLst/>
                <a:latin typeface="+mn-lt"/>
                <a:ea typeface="+mn-ea"/>
                <a:cs typeface="+mn-cs"/>
              </a:rPr>
              <a:t>Only a few ounces of refrigerant mixed with nitrogen is considered a leak trace gas and may be released without recovery.</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124</a:t>
            </a:fld>
            <a:endParaRPr lang="en-US" dirty="0"/>
          </a:p>
        </p:txBody>
      </p:sp>
    </p:spTree>
    <p:extLst>
      <p:ext uri="{BB962C8B-B14F-4D97-AF65-F5344CB8AC3E}">
        <p14:creationId xmlns:p14="http://schemas.microsoft.com/office/powerpoint/2010/main" val="1128665699"/>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endParaRPr lang="en-US" dirty="0"/>
          </a:p>
          <a:p>
            <a:endParaRPr lang="en-US" dirty="0"/>
          </a:p>
          <a:p>
            <a:r>
              <a:rPr lang="en-US" dirty="0"/>
              <a:t>The processes of recovery, recycling, and reclaiming sound similar, but they are quite different.</a:t>
            </a:r>
          </a:p>
          <a:p>
            <a:r>
              <a:rPr lang="en-US" dirty="0"/>
              <a:t>Recover means to remove refrigerant, in any condition from a system and store it in an approved recovery cylinder or container.  </a:t>
            </a:r>
          </a:p>
          <a:p>
            <a:r>
              <a:rPr lang="en-US" dirty="0"/>
              <a:t>Recovered refrigerant may be charged into the same system, another system with the same ownership, or shipped to an approved reclaimer.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125</a:t>
            </a:fld>
            <a:endParaRPr lang="en-US" dirty="0"/>
          </a:p>
        </p:txBody>
      </p:sp>
    </p:spTree>
    <p:extLst>
      <p:ext uri="{BB962C8B-B14F-4D97-AF65-F5344CB8AC3E}">
        <p14:creationId xmlns:p14="http://schemas.microsoft.com/office/powerpoint/2010/main" val="1622823394"/>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endParaRPr lang="en-US" dirty="0"/>
          </a:p>
          <a:p>
            <a:endParaRPr lang="en-US" dirty="0"/>
          </a:p>
          <a:p>
            <a:r>
              <a:rPr lang="en-US" sz="1200" b="1" kern="1200" dirty="0">
                <a:solidFill>
                  <a:schemeClr val="tx1"/>
                </a:solidFill>
                <a:effectLst/>
                <a:latin typeface="+mn-lt"/>
                <a:ea typeface="+mn-ea"/>
                <a:cs typeface="+mn-cs"/>
              </a:rPr>
              <a:t>Recycle </a:t>
            </a:r>
            <a:r>
              <a:rPr lang="en-US" sz="1200" kern="1200" dirty="0">
                <a:solidFill>
                  <a:schemeClr val="tx1"/>
                </a:solidFill>
                <a:effectLst/>
                <a:latin typeface="+mn-lt"/>
                <a:ea typeface="+mn-ea"/>
                <a:cs typeface="+mn-cs"/>
              </a:rPr>
              <a:t>means to extract refrigerant from an appliance (except motor vehicle air conditioners or MVACs) and clean the refrigerant for reuse in equipment of the same owner without meeting all of the requirements for reclamation.  In general, recycled refrigerant is refrigerant that is cleaned using oil separation and single or multiple passes through devices, such as replaceable core filter-driers, which reduce moisture, acidity, and particulate matter.  Recycled refrigerant may be charged into the same system or another system with the same ownership.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126</a:t>
            </a:fld>
            <a:endParaRPr lang="en-US" dirty="0"/>
          </a:p>
        </p:txBody>
      </p:sp>
    </p:spTree>
    <p:extLst>
      <p:ext uri="{BB962C8B-B14F-4D97-AF65-F5344CB8AC3E}">
        <p14:creationId xmlns:p14="http://schemas.microsoft.com/office/powerpoint/2010/main" val="865653347"/>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endParaRPr lang="en-US" dirty="0"/>
          </a:p>
          <a:p>
            <a:endParaRPr lang="en-US" dirty="0"/>
          </a:p>
          <a:p>
            <a:r>
              <a:rPr lang="en-US" b="1" dirty="0">
                <a:solidFill>
                  <a:srgbClr val="FF0000"/>
                </a:solidFill>
              </a:rPr>
              <a:t>Reclaim</a:t>
            </a:r>
            <a:r>
              <a:rPr lang="en-US" dirty="0"/>
              <a:t> means to process refrigerant to a level equal to new </a:t>
            </a:r>
            <a:r>
              <a:rPr lang="en-US" b="1" dirty="0"/>
              <a:t>(virgin) </a:t>
            </a:r>
            <a:r>
              <a:rPr lang="en-US" dirty="0"/>
              <a:t>product specifications as determined by chemical analysis.  Reclaimed refrigerants must meet </a:t>
            </a:r>
            <a:r>
              <a:rPr lang="en-US" b="1" dirty="0"/>
              <a:t>AHRI 700</a:t>
            </a:r>
            <a:r>
              <a:rPr lang="en-US" dirty="0"/>
              <a:t> Standards, before it can be sold.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127</a:t>
            </a:fld>
            <a:endParaRPr lang="en-US" dirty="0"/>
          </a:p>
        </p:txBody>
      </p:sp>
    </p:spTree>
    <p:extLst>
      <p:ext uri="{BB962C8B-B14F-4D97-AF65-F5344CB8AC3E}">
        <p14:creationId xmlns:p14="http://schemas.microsoft.com/office/powerpoint/2010/main" val="2050634981"/>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Refrigerant recovery and/or recycling equipment manufactured after November 15, 1993 must be certified and labeled by an EPA-approved equipment testing organization to meet EPA standards.  An EPA-approved certification label is required on all new recovery equipment.</a:t>
            </a:r>
          </a:p>
          <a:p>
            <a:r>
              <a:rPr lang="en-US" sz="1200" kern="1200" dirty="0">
                <a:solidFill>
                  <a:schemeClr val="tx1"/>
                </a:solidFill>
                <a:effectLst/>
                <a:latin typeface="+mn-lt"/>
                <a:ea typeface="+mn-ea"/>
                <a:cs typeface="+mn-cs"/>
              </a:rPr>
              <a:t> </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128</a:t>
            </a:fld>
            <a:endParaRPr lang="en-US" dirty="0"/>
          </a:p>
        </p:txBody>
      </p:sp>
    </p:spTree>
    <p:extLst>
      <p:ext uri="{BB962C8B-B14F-4D97-AF65-F5344CB8AC3E}">
        <p14:creationId xmlns:p14="http://schemas.microsoft.com/office/powerpoint/2010/main" val="193826694"/>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p>
          <a:p>
            <a:endParaRPr lang="en-US" b="1" dirty="0"/>
          </a:p>
          <a:p>
            <a:r>
              <a:rPr lang="en-US" b="0" dirty="0"/>
              <a:t>There are two basic types of recovery devices:  “System-dependent” (passive) which captures refrigerant with the assistance of components in the appliance from which refrigerant is being recovered, into non pressurized container.  "Self-contained” (active) which has its own means to draw the refrigerant out of the appliance.</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129</a:t>
            </a:fld>
            <a:endParaRPr lang="en-US" dirty="0"/>
          </a:p>
        </p:txBody>
      </p:sp>
    </p:spTree>
    <p:extLst>
      <p:ext uri="{BB962C8B-B14F-4D97-AF65-F5344CB8AC3E}">
        <p14:creationId xmlns:p14="http://schemas.microsoft.com/office/powerpoint/2010/main" val="3072318808"/>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29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8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endParaRPr lang="en-US" alt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recovery time will be increased if the appliance is located in low ambient temperatures or long hoses are used between the unit and the recovery machine.  Long and small diameter hoses between the unit and recovery machine should be avoided as they will cause excessive pressure drop and increase recovery time.  </a:t>
            </a:r>
          </a:p>
        </p:txBody>
      </p:sp>
      <p:sp>
        <p:nvSpPr>
          <p:cNvPr id="268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97F779C-4E6C-4C55-AF42-0FAFFB334BF2}" type="slidenum">
              <a:rPr lang="en-US" altLang="en-US" smtClean="0">
                <a:latin typeface="Times New Roman" pitchFamily="18" charset="0"/>
              </a:rPr>
              <a:pPr algn="r" eaLnBrk="1" hangingPunct="1">
                <a:spcBef>
                  <a:spcPct val="0"/>
                </a:spcBef>
              </a:pPr>
              <a:t>130</a:t>
            </a:fld>
            <a:endParaRPr lang="en-US" altLang="en-US" dirty="0">
              <a:latin typeface="Times New Roman" pitchFamily="18" charset="0"/>
            </a:endParaRPr>
          </a:p>
        </p:txBody>
      </p:sp>
    </p:spTree>
    <p:extLst>
      <p:ext uri="{BB962C8B-B14F-4D97-AF65-F5344CB8AC3E}">
        <p14:creationId xmlns:p14="http://schemas.microsoft.com/office/powerpoint/2010/main" val="3472644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pPr defTabSz="931717">
              <a:defRPr/>
            </a:pPr>
            <a:endParaRPr lang="en-US" altLang="en-US" b="1" dirty="0"/>
          </a:p>
          <a:p>
            <a:r>
              <a:rPr lang="en-US" sz="1200" b="1" kern="1200" dirty="0">
                <a:solidFill>
                  <a:schemeClr val="tx1"/>
                </a:solidFill>
                <a:effectLst/>
                <a:latin typeface="+mn-lt"/>
                <a:ea typeface="+mn-ea"/>
                <a:cs typeface="+mn-cs"/>
              </a:rPr>
              <a:t>Type II. </a:t>
            </a:r>
          </a:p>
          <a:p>
            <a:r>
              <a:rPr lang="en-US" sz="1200" kern="1200" dirty="0">
                <a:solidFill>
                  <a:schemeClr val="tx1"/>
                </a:solidFill>
                <a:effectLst/>
                <a:latin typeface="+mn-lt"/>
                <a:ea typeface="+mn-ea"/>
                <a:cs typeface="+mn-cs"/>
              </a:rPr>
              <a:t>Persons who maintain, service, repair, or dispose of appliances, containing more than 5 lbs. of refrigerant, or if the installation of such equipment requires refrigerant charging, must be certified as Type II technicians.  Type II certification does not include small appliances or motor vehicle air-conditioning (MVAC) systems.</a:t>
            </a:r>
          </a:p>
          <a:p>
            <a:endParaRPr lang="en-US" dirty="0"/>
          </a:p>
          <a:p>
            <a:r>
              <a:rPr lang="en-US" dirty="0"/>
              <a:t>It is important to understand the refrigerant pressure of each certification category.  Type II certification includes medium-pressure, high-pressure, and very high-pressure appliances. If</a:t>
            </a:r>
            <a:r>
              <a:rPr lang="en-US" baseline="0" dirty="0"/>
              <a:t> a system requires refrigerant line connections or charging in the field, even if it is less than 5 lbs., the technician must be certified as Type II.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High-pressure refrigerants have a pressure between 155 psig &amp; 340 psig at a liquid-phase temperature of 104°F and medium-pressure refrigerants have a pressure between 30 psig &amp; 155 psig at a liquid-phase temperature of 104°F.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a:t>
            </a:fld>
            <a:endParaRPr lang="en-US" dirty="0"/>
          </a:p>
        </p:txBody>
      </p:sp>
    </p:spTree>
    <p:extLst>
      <p:ext uri="{BB962C8B-B14F-4D97-AF65-F5344CB8AC3E}">
        <p14:creationId xmlns:p14="http://schemas.microsoft.com/office/powerpoint/2010/main" val="3671208865"/>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p>
          <a:p>
            <a:endParaRPr lang="en-US" b="0" dirty="0"/>
          </a:p>
          <a:p>
            <a:r>
              <a:rPr lang="en-US" b="0" dirty="0"/>
              <a:t>Upon completion of refrigerant liquid transfer between recovery unit and the refrigeration system, guard against trapping liquid refrigerant in the service hose between closed service valves.</a:t>
            </a:r>
          </a:p>
          <a:p>
            <a:endParaRPr lang="en-US" b="0" dirty="0"/>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131</a:t>
            </a:fld>
            <a:endParaRPr lang="en-US" dirty="0"/>
          </a:p>
        </p:txBody>
      </p:sp>
    </p:spTree>
    <p:extLst>
      <p:ext uri="{BB962C8B-B14F-4D97-AF65-F5344CB8AC3E}">
        <p14:creationId xmlns:p14="http://schemas.microsoft.com/office/powerpoint/2010/main" val="2395758934"/>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p>
          <a:p>
            <a:endParaRPr lang="en-US" b="1" dirty="0"/>
          </a:p>
          <a:p>
            <a:r>
              <a:rPr lang="en-US" b="0" dirty="0"/>
              <a:t>The technician must have a separate refrigerant recovery cylinder for each type of refrigerant recovered and should have a separate cylinder for refrigerants known to be mixed.  If servicing systems that use HFC-134a, HFC-410A and HCFC-22, then three cylinders are required even though two are HFCs.  </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132</a:t>
            </a:fld>
            <a:endParaRPr lang="en-US" dirty="0"/>
          </a:p>
        </p:txBody>
      </p:sp>
    </p:spTree>
    <p:extLst>
      <p:ext uri="{BB962C8B-B14F-4D97-AF65-F5344CB8AC3E}">
        <p14:creationId xmlns:p14="http://schemas.microsoft.com/office/powerpoint/2010/main" val="1797455653"/>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a:t>
            </a:r>
          </a:p>
          <a:p>
            <a:pPr defTabSz="931717">
              <a:defRPr/>
            </a:pPr>
            <a:endParaRPr lang="en-US" altLang="en-US" b="1" dirty="0"/>
          </a:p>
          <a:p>
            <a:r>
              <a:rPr lang="en-US" b="0" dirty="0"/>
              <a:t>It is important not to mix refrigerants in the same container when recovering as refrigerants that are mixed be may be impossible to reclaim and there may be an added cost to have them destroyed. </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133</a:t>
            </a:fld>
            <a:endParaRPr lang="en-US" dirty="0"/>
          </a:p>
        </p:txBody>
      </p:sp>
    </p:spTree>
    <p:extLst>
      <p:ext uri="{BB962C8B-B14F-4D97-AF65-F5344CB8AC3E}">
        <p14:creationId xmlns:p14="http://schemas.microsoft.com/office/powerpoint/2010/main" val="1696134779"/>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11 </a:t>
            </a:r>
          </a:p>
          <a:p>
            <a:endParaRPr lang="en-US" b="1" dirty="0"/>
          </a:p>
          <a:p>
            <a:r>
              <a:rPr lang="en-US" b="0" dirty="0"/>
              <a:t>Technicians can only charge used CFC, HCFC, or HFC refrigerants back into the same appliance or into another appliance with the same owner.  Used refrigerant may no longer meet the AHRI standard for virgin refrigerant so it cannot change ownership without being reclaimed.</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134</a:t>
            </a:fld>
            <a:endParaRPr lang="en-US" dirty="0"/>
          </a:p>
        </p:txBody>
      </p:sp>
    </p:spTree>
    <p:extLst>
      <p:ext uri="{BB962C8B-B14F-4D97-AF65-F5344CB8AC3E}">
        <p14:creationId xmlns:p14="http://schemas.microsoft.com/office/powerpoint/2010/main" val="110693637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b="1" dirty="0"/>
          </a:p>
          <a:p>
            <a:r>
              <a:rPr lang="en-US" b="0" dirty="0"/>
              <a:t>To determine the general area of a small leak, the use of an electronic or ultrasonic leak detector is considered to be the most effective.  To cause the least amount of damage to the environment, newly installed systems should be pressurized with dry nitrogen for leak detection purposes.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135</a:t>
            </a:fld>
            <a:endParaRPr lang="en-US" dirty="0"/>
          </a:p>
        </p:txBody>
      </p:sp>
    </p:spTree>
    <p:extLst>
      <p:ext uri="{BB962C8B-B14F-4D97-AF65-F5344CB8AC3E}">
        <p14:creationId xmlns:p14="http://schemas.microsoft.com/office/powerpoint/2010/main" val="2353389503"/>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 </a:t>
            </a:r>
          </a:p>
          <a:p>
            <a:endParaRPr lang="en-US" b="1" dirty="0"/>
          </a:p>
          <a:p>
            <a:r>
              <a:rPr lang="en-US" b="0" dirty="0"/>
              <a:t>To determine the general area of a small leak, the use of an electronic or ultrasonic leak detector is considered to be the most effective.  To cause the least amount of damage to the environment, newly installed systems should be pressurized with dry nitrogen for leak detection purposes.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136</a:t>
            </a:fld>
            <a:endParaRPr lang="en-US" dirty="0"/>
          </a:p>
        </p:txBody>
      </p:sp>
    </p:spTree>
    <p:extLst>
      <p:ext uri="{BB962C8B-B14F-4D97-AF65-F5344CB8AC3E}">
        <p14:creationId xmlns:p14="http://schemas.microsoft.com/office/powerpoint/2010/main" val="1909542831"/>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 </a:t>
            </a:r>
          </a:p>
          <a:p>
            <a:endParaRPr lang="en-US" b="1" dirty="0"/>
          </a:p>
          <a:p>
            <a:r>
              <a:rPr lang="en-US" b="0" dirty="0"/>
              <a:t>If an electronic leak detector is to be used, a trace of the system refrigerant can be added to the system along with the dry nitrogen.  </a:t>
            </a:r>
          </a:p>
          <a:p>
            <a:r>
              <a:rPr lang="en-US" b="0" dirty="0"/>
              <a:t>The trace gas should be the same as the refrigerant the appliance is going to be charged with.  </a:t>
            </a:r>
          </a:p>
          <a:p>
            <a:r>
              <a:rPr lang="en-US" b="0" dirty="0"/>
              <a:t>A leak trace gas is not considered a refrigerant under the EPA’s refrigerant management regulations.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137</a:t>
            </a:fld>
            <a:endParaRPr lang="en-US" dirty="0"/>
          </a:p>
        </p:txBody>
      </p:sp>
    </p:spTree>
    <p:extLst>
      <p:ext uri="{BB962C8B-B14F-4D97-AF65-F5344CB8AC3E}">
        <p14:creationId xmlns:p14="http://schemas.microsoft.com/office/powerpoint/2010/main" val="342278741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 </a:t>
            </a:r>
          </a:p>
          <a:p>
            <a:endParaRPr lang="en-US" b="1" dirty="0"/>
          </a:p>
          <a:p>
            <a:r>
              <a:rPr lang="en-US" b="0" dirty="0"/>
              <a:t>Once the general area of the leak is located, the use of soap bubbles will aid in pinpointing the leak.    </a:t>
            </a:r>
          </a:p>
          <a:p>
            <a:r>
              <a:rPr lang="en-US" b="0" dirty="0"/>
              <a:t>Finding and repairing leaks in a system will conserve refrigerant for future use.</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138</a:t>
            </a:fld>
            <a:endParaRPr lang="en-US" dirty="0"/>
          </a:p>
        </p:txBody>
      </p:sp>
    </p:spTree>
    <p:extLst>
      <p:ext uri="{BB962C8B-B14F-4D97-AF65-F5344CB8AC3E}">
        <p14:creationId xmlns:p14="http://schemas.microsoft.com/office/powerpoint/2010/main" val="311399620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b="1" dirty="0"/>
          </a:p>
          <a:p>
            <a:r>
              <a:rPr lang="en-US" b="0" dirty="0"/>
              <a:t>Upon completion of a leak repair, and before recharging the system, install a new filter drier, and complete a standing-pressure leak check at the maximum system pressure.  </a:t>
            </a:r>
          </a:p>
          <a:p>
            <a:endParaRPr lang="en-US" b="0" dirty="0"/>
          </a:p>
          <a:p>
            <a:r>
              <a:rPr lang="en-US" b="0" dirty="0"/>
              <a:t>For safety, any system designed to contain a flammable hydrocarbon (HC) or HFO refrigerant has to have a leak test before evacuating to 500 microns or lower.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139</a:t>
            </a:fld>
            <a:endParaRPr lang="en-US" dirty="0"/>
          </a:p>
        </p:txBody>
      </p:sp>
    </p:spTree>
    <p:extLst>
      <p:ext uri="{BB962C8B-B14F-4D97-AF65-F5344CB8AC3E}">
        <p14:creationId xmlns:p14="http://schemas.microsoft.com/office/powerpoint/2010/main" val="32313418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 </a:t>
            </a:r>
          </a:p>
          <a:p>
            <a:endParaRPr lang="en-US" b="1" dirty="0"/>
          </a:p>
          <a:p>
            <a:r>
              <a:rPr lang="en-US" b="0" dirty="0"/>
              <a:t>Unlike natural gas, flammable hydrocarbon or HFO refrigerants do not contain odorants to indicate their presence.  Odorants do not need to be added to systems containing flammable refrigerants. </a:t>
            </a:r>
          </a:p>
          <a:p>
            <a:r>
              <a:rPr lang="en-US" b="0" dirty="0"/>
              <a:t>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140</a:t>
            </a:fld>
            <a:endParaRPr lang="en-US" dirty="0"/>
          </a:p>
        </p:txBody>
      </p:sp>
    </p:spTree>
    <p:extLst>
      <p:ext uri="{BB962C8B-B14F-4D97-AF65-F5344CB8AC3E}">
        <p14:creationId xmlns:p14="http://schemas.microsoft.com/office/powerpoint/2010/main" val="14459667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EditionV2 </a:t>
            </a:r>
            <a:r>
              <a:rPr lang="en-US" altLang="en-US" b="1" dirty="0"/>
              <a:t>Page 1</a:t>
            </a:r>
          </a:p>
          <a:p>
            <a:endParaRPr lang="en-US"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Type III.</a:t>
            </a:r>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Persons who maintain, service, repair, or dispose of low-pressure appliances, such as centrifugal and chillers, must be certified as Type III technicians.  Low-pressure appliances operate with low-pressure refrigerants, which have pressures of 30 psig, or lower, at a liquid-phase temperature of 104°F.  HCFC-123 used in chillers is a “low-pressure refrigerant” under EPA’s Section 608 regulations to replace CFC-11.</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15</a:t>
            </a:fld>
            <a:endParaRPr lang="en-US" dirty="0"/>
          </a:p>
        </p:txBody>
      </p:sp>
    </p:spTree>
    <p:extLst>
      <p:ext uri="{BB962C8B-B14F-4D97-AF65-F5344CB8AC3E}">
        <p14:creationId xmlns:p14="http://schemas.microsoft.com/office/powerpoint/2010/main" val="391736000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b="1" dirty="0"/>
          </a:p>
          <a:p>
            <a:r>
              <a:rPr lang="en-US" b="0" dirty="0"/>
              <a:t>The reason for dehydrating a refrigeration system is to remove water and water vapor, and it is important to follow proper dehydration procedures.  If moisture is allowed to remain in an operating refrigeration system, hydrochloric and hydrofluoric acids may form.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141</a:t>
            </a:fld>
            <a:endParaRPr lang="en-US" dirty="0"/>
          </a:p>
        </p:txBody>
      </p:sp>
    </p:spTree>
    <p:extLst>
      <p:ext uri="{BB962C8B-B14F-4D97-AF65-F5344CB8AC3E}">
        <p14:creationId xmlns:p14="http://schemas.microsoft.com/office/powerpoint/2010/main" val="540639805"/>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b="1" dirty="0"/>
          </a:p>
          <a:p>
            <a:r>
              <a:rPr lang="en-US" b="0" dirty="0"/>
              <a:t>To dehydrate a system, it should be evacuated.  It is not possible to over-evacuate a system.  Most manufacturers require system evacuation to 500 microns, or lower, which can be measured with a micron gauge.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142</a:t>
            </a:fld>
            <a:endParaRPr lang="en-US" dirty="0"/>
          </a:p>
        </p:txBody>
      </p:sp>
    </p:spTree>
    <p:extLst>
      <p:ext uri="{BB962C8B-B14F-4D97-AF65-F5344CB8AC3E}">
        <p14:creationId xmlns:p14="http://schemas.microsoft.com/office/powerpoint/2010/main" val="1487074849"/>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b="1" dirty="0"/>
          </a:p>
          <a:p>
            <a:r>
              <a:rPr lang="en-US" b="0" dirty="0"/>
              <a:t>Never evacuate a system to the ambient air without first following proper recovery procedures and attaining the mandated recovery level required by EPA regulations.</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143</a:t>
            </a:fld>
            <a:endParaRPr lang="en-US" dirty="0"/>
          </a:p>
        </p:txBody>
      </p:sp>
    </p:spTree>
    <p:extLst>
      <p:ext uri="{BB962C8B-B14F-4D97-AF65-F5344CB8AC3E}">
        <p14:creationId xmlns:p14="http://schemas.microsoft.com/office/powerpoint/2010/main" val="45580563"/>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238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23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altLang="en-US" dirty="0"/>
          </a:p>
          <a:p>
            <a:r>
              <a:rPr lang="en-US" altLang="en-US" dirty="0"/>
              <a:t>The factors that affect the speed and efficiency of evacuation are; size of equipment being evacuated, ambient temperature, amount of moisture in the system, the size of the vacuum pump and vacuum lines.</a:t>
            </a:r>
          </a:p>
        </p:txBody>
      </p:sp>
      <p:sp>
        <p:nvSpPr>
          <p:cNvPr id="2723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B73CEC4-5CFE-457C-B462-45B0EE3D7691}" type="slidenum">
              <a:rPr lang="en-US" altLang="en-US" smtClean="0">
                <a:latin typeface="Times New Roman" pitchFamily="18" charset="0"/>
              </a:rPr>
              <a:pPr algn="r" eaLnBrk="1" hangingPunct="1">
                <a:spcBef>
                  <a:spcPct val="0"/>
                </a:spcBef>
              </a:pPr>
              <a:t>144</a:t>
            </a:fld>
            <a:endParaRPr lang="en-US" altLang="en-US" dirty="0">
              <a:latin typeface="Times New Roman" pitchFamily="18" charset="0"/>
            </a:endParaRPr>
          </a:p>
        </p:txBody>
      </p:sp>
    </p:spTree>
    <p:extLst>
      <p:ext uri="{BB962C8B-B14F-4D97-AF65-F5344CB8AC3E}">
        <p14:creationId xmlns:p14="http://schemas.microsoft.com/office/powerpoint/2010/main" val="2962193430"/>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b="1" dirty="0"/>
          </a:p>
          <a:p>
            <a:r>
              <a:rPr lang="en-US" b="0" dirty="0"/>
              <a:t>In addition, vacuum lines (hoses) should be equal to or larger than the pump intake connection.  </a:t>
            </a:r>
          </a:p>
          <a:p>
            <a:r>
              <a:rPr lang="en-US" b="0" dirty="0"/>
              <a:t>The brand of a micron gauge does not usually affect the speed of evacuation, but the method used to connect it to the system may.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145</a:t>
            </a:fld>
            <a:endParaRPr lang="en-US" dirty="0"/>
          </a:p>
        </p:txBody>
      </p:sp>
    </p:spTree>
    <p:extLst>
      <p:ext uri="{BB962C8B-B14F-4D97-AF65-F5344CB8AC3E}">
        <p14:creationId xmlns:p14="http://schemas.microsoft.com/office/powerpoint/2010/main" val="595905613"/>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b="1" dirty="0"/>
          </a:p>
          <a:p>
            <a:r>
              <a:rPr lang="en-US" b="0" dirty="0"/>
              <a:t>The piping connection to the vacuum pump should be as short a length as possible and as large in diameter as possible.  </a:t>
            </a:r>
          </a:p>
          <a:p>
            <a:r>
              <a:rPr lang="en-US" b="0" dirty="0"/>
              <a:t>For accurate readings during evacuation, the system vacuum gauge should be connected as far away from the vacuum pump as possible.  </a:t>
            </a:r>
          </a:p>
          <a:p>
            <a:r>
              <a:rPr lang="en-US" b="0" dirty="0"/>
              <a:t>Measuring a final system vacuum should be done with the system isolated and the vacuum pump turned off.</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146</a:t>
            </a:fld>
            <a:endParaRPr lang="en-US" dirty="0"/>
          </a:p>
        </p:txBody>
      </p:sp>
    </p:spTree>
    <p:extLst>
      <p:ext uri="{BB962C8B-B14F-4D97-AF65-F5344CB8AC3E}">
        <p14:creationId xmlns:p14="http://schemas.microsoft.com/office/powerpoint/2010/main" val="3989304740"/>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12</a:t>
            </a:r>
          </a:p>
          <a:p>
            <a:endParaRPr lang="en-US" b="1" dirty="0"/>
          </a:p>
          <a:p>
            <a:r>
              <a:rPr lang="en-US" dirty="0"/>
              <a:t>A system that will not hold a vacuum after it has been evacuated </a:t>
            </a:r>
            <a:r>
              <a:rPr lang="en-US" dirty="0">
                <a:solidFill>
                  <a:srgbClr val="FF0000"/>
                </a:solidFill>
              </a:rPr>
              <a:t>probably has a leak</a:t>
            </a:r>
            <a:r>
              <a:rPr lang="en-US" dirty="0"/>
              <a:t>.  </a:t>
            </a:r>
          </a:p>
          <a:p>
            <a:r>
              <a:rPr lang="en-US" dirty="0"/>
              <a:t>During evacuation, you may wish to </a:t>
            </a:r>
            <a:r>
              <a:rPr lang="en-US" dirty="0">
                <a:solidFill>
                  <a:srgbClr val="FF0000"/>
                </a:solidFill>
              </a:rPr>
              <a:t>heat</a:t>
            </a:r>
            <a:r>
              <a:rPr lang="en-US" dirty="0"/>
              <a:t> the refrigeration system to </a:t>
            </a:r>
            <a:r>
              <a:rPr lang="en-US" dirty="0">
                <a:solidFill>
                  <a:srgbClr val="FF0000"/>
                </a:solidFill>
              </a:rPr>
              <a:t>decrease dehydration time</a:t>
            </a:r>
            <a:r>
              <a:rPr lang="en-US" dirty="0"/>
              <a:t>.  </a:t>
            </a:r>
          </a:p>
          <a:p>
            <a:r>
              <a:rPr lang="en-US" dirty="0">
                <a:solidFill>
                  <a:srgbClr val="FF0000"/>
                </a:solidFill>
              </a:rPr>
              <a:t>Tapping a compressor </a:t>
            </a:r>
            <a:r>
              <a:rPr lang="en-US" dirty="0"/>
              <a:t>with a rubber mallet will aid in releasing trapped refrigerant from the oil.  </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147</a:t>
            </a:fld>
            <a:endParaRPr lang="en-US" dirty="0"/>
          </a:p>
        </p:txBody>
      </p:sp>
    </p:spTree>
    <p:extLst>
      <p:ext uri="{BB962C8B-B14F-4D97-AF65-F5344CB8AC3E}">
        <p14:creationId xmlns:p14="http://schemas.microsoft.com/office/powerpoint/2010/main" val="1600056805"/>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b="1" dirty="0"/>
          </a:p>
          <a:p>
            <a:r>
              <a:rPr lang="en-US" b="0" dirty="0"/>
              <a:t>Dehydration is complete when the vacuum gauge/indicator shows that you have reached and held the required vacuum of 500 microns or less.  If the pressure increases then stops for a few minutes then rises more, there is probably moisture left in the system.  If the pressure steadily rises, there is probably a leak.</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148</a:t>
            </a:fld>
            <a:endParaRPr lang="en-US" dirty="0"/>
          </a:p>
        </p:txBody>
      </p:sp>
    </p:spTree>
    <p:extLst>
      <p:ext uri="{BB962C8B-B14F-4D97-AF65-F5344CB8AC3E}">
        <p14:creationId xmlns:p14="http://schemas.microsoft.com/office/powerpoint/2010/main" val="3050619899"/>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b="1" dirty="0"/>
          </a:p>
          <a:p>
            <a:r>
              <a:rPr lang="en-US" dirty="0"/>
              <a:t>The EPA is concerned not only with the prevention of refrigerant venting, but with the technician’s overall safety.  When handling and filling refrigerant cylinders or operating recovery or recycling equipment, you should wear safety glasses, protective gloves, and follow all equipment manufacturer’s safety precautions.  Make sure your recovery machine is grounded when in use, especially when recovering a flammable refrigerant.</a:t>
            </a:r>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149</a:t>
            </a:fld>
            <a:endParaRPr lang="en-US" dirty="0"/>
          </a:p>
        </p:txBody>
      </p:sp>
    </p:spTree>
    <p:extLst>
      <p:ext uri="{BB962C8B-B14F-4D97-AF65-F5344CB8AC3E}">
        <p14:creationId xmlns:p14="http://schemas.microsoft.com/office/powerpoint/2010/main" val="444985208"/>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5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36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altLang="en-US" dirty="0"/>
          </a:p>
          <a:p>
            <a:r>
              <a:rPr lang="en-US" dirty="0"/>
              <a:t>When pressurizing a system with nitrogen, you should always charge through a pressure regulator and a relief valve in the downstream line from the pressure regulator.  Relief valves MUST NOT be installed in series.  If corrosion build-up is found within the body of a relief valve, the valve MUST be replaced.</a:t>
            </a:r>
            <a:endParaRPr lang="en-US" b="0" dirty="0"/>
          </a:p>
        </p:txBody>
      </p:sp>
      <p:sp>
        <p:nvSpPr>
          <p:cNvPr id="2836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6E04A45-12FE-498C-B48C-FA2E930262F2}" type="slidenum">
              <a:rPr lang="en-US" altLang="en-US" smtClean="0">
                <a:latin typeface="Times New Roman" pitchFamily="18" charset="0"/>
              </a:rPr>
              <a:pPr algn="r" eaLnBrk="1" hangingPunct="1">
                <a:spcBef>
                  <a:spcPct val="0"/>
                </a:spcBef>
              </a:pPr>
              <a:t>150</a:t>
            </a:fld>
            <a:endParaRPr lang="en-US" altLang="en-US" dirty="0">
              <a:latin typeface="Times New Roman" pitchFamily="18" charset="0"/>
            </a:endParaRPr>
          </a:p>
        </p:txBody>
      </p:sp>
    </p:spTree>
    <p:extLst>
      <p:ext uri="{BB962C8B-B14F-4D97-AF65-F5344CB8AC3E}">
        <p14:creationId xmlns:p14="http://schemas.microsoft.com/office/powerpoint/2010/main" val="8108341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2</a:t>
            </a:r>
          </a:p>
          <a:p>
            <a:endParaRPr lang="en-US" dirty="0"/>
          </a:p>
          <a:p>
            <a:pPr marL="0" indent="0">
              <a:buNone/>
            </a:pPr>
            <a:r>
              <a:rPr lang="en-US" altLang="en-US" b="1" dirty="0"/>
              <a:t>Universal. </a:t>
            </a:r>
          </a:p>
          <a:p>
            <a:pPr marL="0" indent="0">
              <a:buNone/>
            </a:pPr>
            <a:r>
              <a:rPr lang="en-US" altLang="en-US" dirty="0"/>
              <a:t>Persons, who maintain, service, or repair both low and high‐pressure equipment, as well as small appliances, must be certified as Universal technicians.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16</a:t>
            </a:fld>
            <a:endParaRPr lang="en-US" dirty="0"/>
          </a:p>
        </p:txBody>
      </p:sp>
    </p:spTree>
    <p:extLst>
      <p:ext uri="{BB962C8B-B14F-4D97-AF65-F5344CB8AC3E}">
        <p14:creationId xmlns:p14="http://schemas.microsoft.com/office/powerpoint/2010/main" val="3228650413"/>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b="1" dirty="0"/>
          </a:p>
          <a:p>
            <a:r>
              <a:rPr lang="en-US" dirty="0"/>
              <a:t>When leak checking a system, NEVER pressurize the system with oxygen or compressed air.  When mixed with some refrigerants or compressor oil, oxygen or compressed air can cause an explosion. </a:t>
            </a:r>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151</a:t>
            </a:fld>
            <a:endParaRPr lang="en-US" dirty="0"/>
          </a:p>
        </p:txBody>
      </p:sp>
    </p:spTree>
    <p:extLst>
      <p:ext uri="{BB962C8B-B14F-4D97-AF65-F5344CB8AC3E}">
        <p14:creationId xmlns:p14="http://schemas.microsoft.com/office/powerpoint/2010/main" val="4040265603"/>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67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4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altLang="en-US" dirty="0"/>
          </a:p>
          <a:p>
            <a:r>
              <a:rPr lang="en-US" sz="1200" kern="1200" dirty="0">
                <a:solidFill>
                  <a:schemeClr val="tx1"/>
                </a:solidFill>
                <a:effectLst/>
                <a:latin typeface="+mn-lt"/>
                <a:ea typeface="+mn-ea"/>
                <a:cs typeface="+mn-cs"/>
              </a:rPr>
              <a:t>When leak checking a system, NEVER pressurize the system with oxygen or compressed air.  When mixed with some refrigerants or compressor oil, oxygen or compressed air can cause an explosion.  To determine the safe pressure for leak testing, check the equipment data plate for the maximum low-side test pressure value.</a:t>
            </a:r>
          </a:p>
        </p:txBody>
      </p:sp>
      <p:sp>
        <p:nvSpPr>
          <p:cNvPr id="284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A15E3B9-EA9D-412A-8EA9-0C9CEB29274D}" type="slidenum">
              <a:rPr lang="en-US" altLang="en-US" smtClean="0">
                <a:latin typeface="Times New Roman" pitchFamily="18" charset="0"/>
              </a:rPr>
              <a:pPr algn="r" eaLnBrk="1" hangingPunct="1">
                <a:spcBef>
                  <a:spcPct val="0"/>
                </a:spcBef>
              </a:pPr>
              <a:t>152</a:t>
            </a:fld>
            <a:endParaRPr lang="en-US" altLang="en-US" dirty="0">
              <a:latin typeface="Times New Roman" pitchFamily="18" charset="0"/>
            </a:endParaRPr>
          </a:p>
        </p:txBody>
      </p:sp>
    </p:spTree>
    <p:extLst>
      <p:ext uri="{BB962C8B-B14F-4D97-AF65-F5344CB8AC3E}">
        <p14:creationId xmlns:p14="http://schemas.microsoft.com/office/powerpoint/2010/main" val="2249077717"/>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b="1" dirty="0"/>
          </a:p>
          <a:p>
            <a:r>
              <a:rPr lang="en-US" b="0" dirty="0"/>
              <a:t>To determine the safe pressure for leak testing, check the equipment data plate for the maximum low-side test pressure value.</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153</a:t>
            </a:fld>
            <a:endParaRPr lang="en-US" dirty="0"/>
          </a:p>
        </p:txBody>
      </p:sp>
    </p:spTree>
    <p:extLst>
      <p:ext uri="{BB962C8B-B14F-4D97-AF65-F5344CB8AC3E}">
        <p14:creationId xmlns:p14="http://schemas.microsoft.com/office/powerpoint/2010/main" val="3073985809"/>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2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altLang="en-US" dirty="0"/>
          </a:p>
          <a:p>
            <a:r>
              <a:rPr lang="en-US" sz="1200" kern="1200" dirty="0">
                <a:solidFill>
                  <a:schemeClr val="tx1"/>
                </a:solidFill>
                <a:effectLst/>
                <a:latin typeface="+mn-lt"/>
                <a:ea typeface="+mn-ea"/>
                <a:cs typeface="+mn-cs"/>
              </a:rPr>
              <a:t>NEVER expose refrigerants to open flames or glowing hot metal surfaces.  Although reclaimers may accept visibly burned recovery tanks, at high temperatures, refrigerants decompose and form acids.  </a:t>
            </a:r>
            <a:endParaRPr lang="en-US" altLang="en-US" dirty="0"/>
          </a:p>
        </p:txBody>
      </p:sp>
      <p:sp>
        <p:nvSpPr>
          <p:cNvPr id="286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77B11C8-BE96-47C5-BC0B-D2E80C3B05DD}" type="slidenum">
              <a:rPr lang="en-US" altLang="en-US" smtClean="0">
                <a:latin typeface="Times New Roman" pitchFamily="18" charset="0"/>
              </a:rPr>
              <a:pPr algn="r" eaLnBrk="1" hangingPunct="1">
                <a:spcBef>
                  <a:spcPct val="0"/>
                </a:spcBef>
              </a:pPr>
              <a:t>154</a:t>
            </a:fld>
            <a:endParaRPr lang="en-US" altLang="en-US" dirty="0">
              <a:latin typeface="Times New Roman" pitchFamily="18" charset="0"/>
            </a:endParaRPr>
          </a:p>
        </p:txBody>
      </p:sp>
    </p:spTree>
    <p:extLst>
      <p:ext uri="{BB962C8B-B14F-4D97-AF65-F5344CB8AC3E}">
        <p14:creationId xmlns:p14="http://schemas.microsoft.com/office/powerpoint/2010/main" val="1178921185"/>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dirty="0"/>
          </a:p>
          <a:p>
            <a:r>
              <a:rPr lang="en-US" dirty="0"/>
              <a:t>Hydrochloric acid is formed if the refrigerant contains chlorine. </a:t>
            </a:r>
          </a:p>
          <a:p>
            <a:r>
              <a:rPr lang="en-US" dirty="0"/>
              <a:t>Hydrofluoric acid is formed if the refrigerant contains fluorine. </a:t>
            </a:r>
          </a:p>
          <a:p>
            <a:r>
              <a:rPr lang="en-US" dirty="0"/>
              <a:t>Heating a refrigerant cylinder can result in an explosion and cause serious injuries.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155</a:t>
            </a:fld>
            <a:endParaRPr lang="en-US" dirty="0"/>
          </a:p>
        </p:txBody>
      </p:sp>
    </p:spTree>
    <p:extLst>
      <p:ext uri="{BB962C8B-B14F-4D97-AF65-F5344CB8AC3E}">
        <p14:creationId xmlns:p14="http://schemas.microsoft.com/office/powerpoint/2010/main" val="1246622475"/>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endParaRPr lang="en-US" dirty="0"/>
          </a:p>
          <a:p>
            <a:endParaRPr lang="en-US" dirty="0"/>
          </a:p>
          <a:p>
            <a:r>
              <a:rPr lang="en-US" dirty="0"/>
              <a:t>Heating a refrigerant cylinder can result in an explosion and cause serious injuries.  If oxygen is also present, it is possible to form carbon monoxide, carbon dioxide, and phosgene gas.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156</a:t>
            </a:fld>
            <a:endParaRPr lang="en-US" dirty="0"/>
          </a:p>
        </p:txBody>
      </p:sp>
    </p:spTree>
    <p:extLst>
      <p:ext uri="{BB962C8B-B14F-4D97-AF65-F5344CB8AC3E}">
        <p14:creationId xmlns:p14="http://schemas.microsoft.com/office/powerpoint/2010/main" val="57705616"/>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endParaRPr lang="en-US" dirty="0"/>
          </a:p>
          <a:p>
            <a:endParaRPr lang="en-US" dirty="0"/>
          </a:p>
          <a:p>
            <a:r>
              <a:rPr lang="en-US" dirty="0"/>
              <a:t>If a hydrocarbon (HC) refrigerant is released into a space, and an ignition source is provided an explosion can occur if the refrigerant concentration is above the Lower Flammability Limit (LFL) and below the Upper Flammability Limit (UFL) with an ignition source.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157</a:t>
            </a:fld>
            <a:endParaRPr lang="en-US" dirty="0"/>
          </a:p>
        </p:txBody>
      </p:sp>
    </p:spTree>
    <p:extLst>
      <p:ext uri="{BB962C8B-B14F-4D97-AF65-F5344CB8AC3E}">
        <p14:creationId xmlns:p14="http://schemas.microsoft.com/office/powerpoint/2010/main" val="1550160959"/>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31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sz="1300" dirty="0"/>
          </a:p>
          <a:p>
            <a:r>
              <a:rPr lang="en-US" sz="1200" kern="1200" dirty="0">
                <a:solidFill>
                  <a:schemeClr val="tx1"/>
                </a:solidFill>
                <a:effectLst/>
                <a:latin typeface="+mn-lt"/>
                <a:ea typeface="+mn-ea"/>
                <a:cs typeface="+mn-cs"/>
              </a:rPr>
              <a:t>When working with any solvents, chemicals, or refrigerants, Safety Data Sheets (SDS) should be reviewed by the technician to reference compatibility with other materials.  Silicone elastomers, for example, which are used in seals and gaskets, are not compatible with HFO refrigerants.</a:t>
            </a:r>
          </a:p>
          <a:p>
            <a:r>
              <a:rPr lang="en-US" sz="1200" kern="1200" dirty="0">
                <a:solidFill>
                  <a:schemeClr val="tx1"/>
                </a:solidFill>
                <a:effectLst/>
                <a:latin typeface="+mn-lt"/>
                <a:ea typeface="+mn-ea"/>
                <a:cs typeface="+mn-cs"/>
              </a:rPr>
              <a:t> </a:t>
            </a:r>
          </a:p>
        </p:txBody>
      </p:sp>
      <p:sp>
        <p:nvSpPr>
          <p:cNvPr id="2631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FB8CB10-EDFC-4CA4-A7F5-47380A87786E}" type="slidenum">
              <a:rPr lang="en-US" altLang="en-US" smtClean="0">
                <a:latin typeface="Times New Roman" pitchFamily="18" charset="0"/>
              </a:rPr>
              <a:pPr algn="r" eaLnBrk="1" hangingPunct="1">
                <a:spcBef>
                  <a:spcPct val="0"/>
                </a:spcBef>
              </a:pPr>
              <a:t>158</a:t>
            </a:fld>
            <a:endParaRPr lang="en-US" altLang="en-US" dirty="0">
              <a:latin typeface="Times New Roman" pitchFamily="18" charset="0"/>
            </a:endParaRPr>
          </a:p>
        </p:txBody>
      </p:sp>
    </p:spTree>
    <p:extLst>
      <p:ext uri="{BB962C8B-B14F-4D97-AF65-F5344CB8AC3E}">
        <p14:creationId xmlns:p14="http://schemas.microsoft.com/office/powerpoint/2010/main" val="1899225862"/>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r>
              <a:rPr lang="en-US" sz="1300" dirty="0"/>
              <a:t> </a:t>
            </a:r>
          </a:p>
          <a:p>
            <a:pPr defTabSz="931717">
              <a:defRPr/>
            </a:pPr>
            <a:r>
              <a:rPr lang="en-US" sz="1300" dirty="0"/>
              <a:t>Refrigerant vapors, or mist, in high concentrations, should not be inhaled; they may cause heart irregularities or unconsciousness.  In most refrigerant accidents where death occurs, oxygen deprivation is the major cause.  </a:t>
            </a:r>
          </a:p>
          <a:p>
            <a:pPr defTabSz="931717">
              <a:defRPr/>
            </a:pPr>
            <a:r>
              <a:rPr lang="en-US" sz="1300" dirty="0"/>
              <a:t>According to the ASHRAE refrigerant safety classification standard, A1 designations would be the safest.  </a:t>
            </a:r>
          </a:p>
          <a:p>
            <a:pPr defTabSz="931717">
              <a:defRPr/>
            </a:pPr>
            <a:r>
              <a:rPr lang="en-US" sz="1300" dirty="0"/>
              <a:t>R-410A is considered to be non-toxic but it, as any other refrigerant in high concentrations, can cause asphyxia.</a:t>
            </a:r>
          </a:p>
        </p:txBody>
      </p:sp>
      <p:sp>
        <p:nvSpPr>
          <p:cNvPr id="289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A197D68-DCFE-4284-853E-47FE1CCE4F88}" type="slidenum">
              <a:rPr lang="en-US" altLang="en-US" smtClean="0">
                <a:latin typeface="Times New Roman" pitchFamily="18" charset="0"/>
              </a:rPr>
              <a:pPr algn="r" eaLnBrk="1" hangingPunct="1">
                <a:spcBef>
                  <a:spcPct val="0"/>
                </a:spcBef>
              </a:pPr>
              <a:t>159</a:t>
            </a:fld>
            <a:endParaRPr lang="en-US" altLang="en-US" dirty="0">
              <a:latin typeface="Times New Roman" pitchFamily="18" charset="0"/>
            </a:endParaRPr>
          </a:p>
        </p:txBody>
      </p:sp>
    </p:spTree>
    <p:extLst>
      <p:ext uri="{BB962C8B-B14F-4D97-AF65-F5344CB8AC3E}">
        <p14:creationId xmlns:p14="http://schemas.microsoft.com/office/powerpoint/2010/main" val="2458067371"/>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endParaRPr lang="en-US" dirty="0"/>
          </a:p>
          <a:p>
            <a:r>
              <a:rPr lang="en-US" dirty="0"/>
              <a:t>Prior to recovery of any flammable refrigerant ensure that the refrigeration system and recovery unit is grounded.  Never apply an open flame or live steam to a flammable refrigerant cylinder, do not cut or weld any refrigerant line while refrigerant is in the unit, and do not use oxygen to purge lines or to pressurize the machine.  A sufficient concentration of the refrigerant in the space and an ignition source are most likely to lead to an explosion with refrigerants.  HFO-1234yf is classified A2L not as an A3 (higher flammability) refrigerant like Isobutane (R-600a), Propane (R-290) and R-441A (Hydrocarbon blend).</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160</a:t>
            </a:fld>
            <a:endParaRPr lang="en-US" dirty="0"/>
          </a:p>
        </p:txBody>
      </p:sp>
    </p:spTree>
    <p:extLst>
      <p:ext uri="{BB962C8B-B14F-4D97-AF65-F5344CB8AC3E}">
        <p14:creationId xmlns:p14="http://schemas.microsoft.com/office/powerpoint/2010/main" val="19063774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2</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r>
              <a:rPr lang="en-US" sz="1200" kern="1200" dirty="0">
                <a:solidFill>
                  <a:schemeClr val="tx1"/>
                </a:solidFill>
                <a:effectLst/>
                <a:latin typeface="+mn-lt"/>
                <a:ea typeface="+mn-ea"/>
                <a:cs typeface="+mn-cs"/>
              </a:rPr>
              <a:t>The test contains four sections: Core, and sections I, II, and III. Each section contains twenty-five (25) multiple-choice questions.  A technician MUST achieve a minimum passing score of 70 percent in each group/section in which they are to be certified.  For example, a technician seeking Universal certification must achieve a minimum score of 70 percent, or 18 out of 25 correct, on each section of the test.  If a technician fails one or more of the sections, they may retake the failed section(s) without retaking the section(s) in which they earned a passing score.  In the meantime, the technician will be certified in the Type(s) for which they received a passing score.  There is one exception; a technician MUST achieve a passing score on the Core plus any one Type to receive any certification.</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17</a:t>
            </a:fld>
            <a:endParaRPr lang="en-US" dirty="0"/>
          </a:p>
        </p:txBody>
      </p:sp>
    </p:spTree>
    <p:extLst>
      <p:ext uri="{BB962C8B-B14F-4D97-AF65-F5344CB8AC3E}">
        <p14:creationId xmlns:p14="http://schemas.microsoft.com/office/powerpoint/2010/main" val="3414982589"/>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endParaRPr lang="en-US" dirty="0"/>
          </a:p>
          <a:p>
            <a:endParaRPr lang="en-US" dirty="0"/>
          </a:p>
          <a:p>
            <a:r>
              <a:rPr lang="en-US" dirty="0"/>
              <a:t>A red color marking is required on all process tubes and other pipes through which a flammable refrigerant flows/passes and where a service connection is probable.  </a:t>
            </a:r>
          </a:p>
          <a:p>
            <a:r>
              <a:rPr lang="en-US" dirty="0"/>
              <a:t>The red marking must extend a minimum of one inch in both directions from such locations.</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161</a:t>
            </a:fld>
            <a:endParaRPr lang="en-US" dirty="0"/>
          </a:p>
        </p:txBody>
      </p:sp>
    </p:spTree>
    <p:extLst>
      <p:ext uri="{BB962C8B-B14F-4D97-AF65-F5344CB8AC3E}">
        <p14:creationId xmlns:p14="http://schemas.microsoft.com/office/powerpoint/2010/main" val="3891204605"/>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979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9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13</a:t>
            </a:r>
          </a:p>
          <a:p>
            <a:r>
              <a:rPr lang="en-US" sz="1300" dirty="0"/>
              <a:t> </a:t>
            </a:r>
          </a:p>
          <a:p>
            <a:r>
              <a:rPr lang="en-US" sz="1200" kern="1200" dirty="0">
                <a:solidFill>
                  <a:schemeClr val="tx1"/>
                </a:solidFill>
                <a:effectLst/>
                <a:latin typeface="+mn-lt"/>
                <a:ea typeface="+mn-ea"/>
                <a:cs typeface="+mn-cs"/>
              </a:rPr>
              <a:t>In the event of a large release of CFC, HCFC, HFC, HFO, HC, or any refrigerant in a contained area a self-contained breathing apparatus (SCBA) or leaving the area is required.</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In large quantities, all refrigerants can cause suffocation because they can displace oxygen. Inhaling refrigerant vapors or mist may cause heart irregularities, unconsciousness, and oxygen deprivation leading to death (asphyxia).</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2897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A197D68-DCFE-4284-853E-47FE1CCE4F88}" type="slidenum">
              <a:rPr lang="en-US" altLang="en-US" smtClean="0">
                <a:latin typeface="Times New Roman" pitchFamily="18" charset="0"/>
              </a:rPr>
              <a:pPr algn="r" eaLnBrk="1" hangingPunct="1">
                <a:spcBef>
                  <a:spcPct val="0"/>
                </a:spcBef>
              </a:pPr>
              <a:t>162</a:t>
            </a:fld>
            <a:endParaRPr lang="en-US" altLang="en-US" dirty="0">
              <a:latin typeface="Times New Roman" pitchFamily="18" charset="0"/>
            </a:endParaRPr>
          </a:p>
        </p:txBody>
      </p:sp>
    </p:spTree>
    <p:extLst>
      <p:ext uri="{BB962C8B-B14F-4D97-AF65-F5344CB8AC3E}">
        <p14:creationId xmlns:p14="http://schemas.microsoft.com/office/powerpoint/2010/main" val="2165600"/>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 EPA Section 608 Preparatory Manual 9</a:t>
            </a:r>
            <a:r>
              <a:rPr lang="en-US" b="1" baseline="30000" dirty="0"/>
              <a:t>th</a:t>
            </a:r>
            <a:r>
              <a:rPr lang="en-US" b="1" dirty="0"/>
              <a:t> Edition V2 Page 13</a:t>
            </a:r>
          </a:p>
          <a:p>
            <a:endParaRPr lang="en-US" dirty="0"/>
          </a:p>
          <a:p>
            <a:r>
              <a:rPr lang="en-US" dirty="0"/>
              <a:t>An alcohol spray should be used to remove ice from sight glasses or viewing glasses.</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163</a:t>
            </a:fld>
            <a:endParaRPr lang="en-US" dirty="0"/>
          </a:p>
        </p:txBody>
      </p:sp>
    </p:spTree>
    <p:extLst>
      <p:ext uri="{BB962C8B-B14F-4D97-AF65-F5344CB8AC3E}">
        <p14:creationId xmlns:p14="http://schemas.microsoft.com/office/powerpoint/2010/main" val="924835395"/>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altLang="en-US" dirty="0"/>
          </a:p>
          <a:p>
            <a:r>
              <a:rPr lang="en-US" sz="1200" kern="1200" dirty="0">
                <a:solidFill>
                  <a:schemeClr val="tx1"/>
                </a:solidFill>
                <a:effectLst/>
                <a:latin typeface="+mn-lt"/>
                <a:ea typeface="+mn-ea"/>
                <a:cs typeface="+mn-cs"/>
              </a:rPr>
              <a:t>A refrigerant recovery cylinder should be free of rust, damage, be labeled, secure, and filled to no more than 80% of its capacity by weight. </a:t>
            </a:r>
          </a:p>
        </p:txBody>
      </p:sp>
      <p:sp>
        <p:nvSpPr>
          <p:cNvPr id="275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E79287F-D6FD-4F4F-B79B-7365DA40400A}" type="slidenum">
              <a:rPr lang="en-US" altLang="en-US" smtClean="0">
                <a:latin typeface="Times New Roman" pitchFamily="18" charset="0"/>
              </a:rPr>
              <a:pPr algn="r" eaLnBrk="1" hangingPunct="1">
                <a:spcBef>
                  <a:spcPct val="0"/>
                </a:spcBef>
              </a:pPr>
              <a:t>164</a:t>
            </a:fld>
            <a:endParaRPr lang="en-US" altLang="en-US" dirty="0">
              <a:latin typeface="Times New Roman" pitchFamily="18" charset="0"/>
            </a:endParaRPr>
          </a:p>
        </p:txBody>
      </p:sp>
    </p:spTree>
    <p:extLst>
      <p:ext uri="{BB962C8B-B14F-4D97-AF65-F5344CB8AC3E}">
        <p14:creationId xmlns:p14="http://schemas.microsoft.com/office/powerpoint/2010/main" val="1786732727"/>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Approved refrigerant recovery cylinders can be identified by having yellow colored tops and gray bodies.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165</a:t>
            </a:fld>
            <a:endParaRPr lang="en-US" dirty="0"/>
          </a:p>
        </p:txBody>
      </p:sp>
    </p:spTree>
    <p:extLst>
      <p:ext uri="{BB962C8B-B14F-4D97-AF65-F5344CB8AC3E}">
        <p14:creationId xmlns:p14="http://schemas.microsoft.com/office/powerpoint/2010/main" val="1970478563"/>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 </a:t>
            </a:r>
            <a:endParaRPr lang="en-US" dirty="0"/>
          </a:p>
          <a:p>
            <a:endParaRPr lang="en-US" dirty="0"/>
          </a:p>
          <a:p>
            <a:r>
              <a:rPr lang="en-US" dirty="0"/>
              <a:t>One should not heat a refrigerant storage or recovery tank with an open flame because refrigerant in the tank may decompose forming a toxic material, it can result in venting refrigerant to the atmosphere from the pressure safety valve or the tank may explode, causing serious injury.</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166</a:t>
            </a:fld>
            <a:endParaRPr lang="en-US" dirty="0"/>
          </a:p>
        </p:txBody>
      </p:sp>
    </p:spTree>
    <p:extLst>
      <p:ext uri="{BB962C8B-B14F-4D97-AF65-F5344CB8AC3E}">
        <p14:creationId xmlns:p14="http://schemas.microsoft.com/office/powerpoint/2010/main" val="8724447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altLang="en-US" dirty="0"/>
          </a:p>
          <a:p>
            <a:r>
              <a:rPr lang="en-US" sz="1200" kern="1200" dirty="0">
                <a:solidFill>
                  <a:schemeClr val="tx1"/>
                </a:solidFill>
                <a:effectLst/>
                <a:latin typeface="+mn-lt"/>
                <a:ea typeface="+mn-ea"/>
                <a:cs typeface="+mn-cs"/>
              </a:rPr>
              <a:t>When using vapor or liquid recovery, the fill level of the recovery cylinder can be controlled by a mechanical float device, electronic shut-off device, or measuring the gross cylinder weight.  </a:t>
            </a:r>
          </a:p>
          <a:p>
            <a:endParaRPr lang="en-US" sz="1200" kern="1200" dirty="0">
              <a:solidFill>
                <a:schemeClr val="tx1"/>
              </a:solidFill>
              <a:effectLst/>
              <a:latin typeface="+mn-lt"/>
              <a:ea typeface="+mn-ea"/>
              <a:cs typeface="+mn-cs"/>
            </a:endParaRPr>
          </a:p>
        </p:txBody>
      </p:sp>
      <p:sp>
        <p:nvSpPr>
          <p:cNvPr id="275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E79287F-D6FD-4F4F-B79B-7365DA40400A}" type="slidenum">
              <a:rPr lang="en-US" altLang="en-US" smtClean="0">
                <a:latin typeface="Times New Roman" pitchFamily="18" charset="0"/>
              </a:rPr>
              <a:pPr algn="r" eaLnBrk="1" hangingPunct="1">
                <a:spcBef>
                  <a:spcPct val="0"/>
                </a:spcBef>
              </a:pPr>
              <a:t>167</a:t>
            </a:fld>
            <a:endParaRPr lang="en-US" altLang="en-US" dirty="0">
              <a:latin typeface="Times New Roman" pitchFamily="18" charset="0"/>
            </a:endParaRPr>
          </a:p>
        </p:txBody>
      </p:sp>
    </p:spTree>
    <p:extLst>
      <p:ext uri="{BB962C8B-B14F-4D97-AF65-F5344CB8AC3E}">
        <p14:creationId xmlns:p14="http://schemas.microsoft.com/office/powerpoint/2010/main" val="3738756127"/>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altLang="en-US" dirty="0"/>
          </a:p>
          <a:p>
            <a:r>
              <a:rPr lang="en-US" sz="1200" kern="1200" dirty="0">
                <a:solidFill>
                  <a:schemeClr val="tx1"/>
                </a:solidFill>
                <a:effectLst/>
                <a:latin typeface="+mn-lt"/>
                <a:ea typeface="+mn-ea"/>
                <a:cs typeface="+mn-cs"/>
              </a:rPr>
              <a:t>The pitch of the recovery device does not control the fill level of the recovery cylinder.  </a:t>
            </a:r>
          </a:p>
          <a:p>
            <a:r>
              <a:rPr lang="en-US" sz="1200" kern="1200" dirty="0">
                <a:solidFill>
                  <a:schemeClr val="tx1"/>
                </a:solidFill>
                <a:effectLst/>
                <a:latin typeface="+mn-lt"/>
                <a:ea typeface="+mn-ea"/>
                <a:cs typeface="+mn-cs"/>
              </a:rPr>
              <a:t>Care must be used to prevent overfilling refrigerant storage cylinders.</a:t>
            </a:r>
          </a:p>
          <a:p>
            <a:endParaRPr lang="en-US" sz="1200" kern="1200" dirty="0">
              <a:solidFill>
                <a:schemeClr val="tx1"/>
              </a:solidFill>
              <a:effectLst/>
              <a:latin typeface="+mn-lt"/>
              <a:ea typeface="+mn-ea"/>
              <a:cs typeface="+mn-cs"/>
            </a:endParaRPr>
          </a:p>
        </p:txBody>
      </p:sp>
      <p:sp>
        <p:nvSpPr>
          <p:cNvPr id="275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E79287F-D6FD-4F4F-B79B-7365DA40400A}" type="slidenum">
              <a:rPr lang="en-US" altLang="en-US" smtClean="0">
                <a:latin typeface="Times New Roman" pitchFamily="18" charset="0"/>
              </a:rPr>
              <a:pPr algn="r" eaLnBrk="1" hangingPunct="1">
                <a:spcBef>
                  <a:spcPct val="0"/>
                </a:spcBef>
              </a:pPr>
              <a:t>168</a:t>
            </a:fld>
            <a:endParaRPr lang="en-US" altLang="en-US" dirty="0">
              <a:latin typeface="Times New Roman" pitchFamily="18" charset="0"/>
            </a:endParaRPr>
          </a:p>
        </p:txBody>
      </p:sp>
    </p:spTree>
    <p:extLst>
      <p:ext uri="{BB962C8B-B14F-4D97-AF65-F5344CB8AC3E}">
        <p14:creationId xmlns:p14="http://schemas.microsoft.com/office/powerpoint/2010/main" val="3758712138"/>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5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altLang="en-US" dirty="0"/>
          </a:p>
          <a:p>
            <a:r>
              <a:rPr lang="en-US" sz="1200" kern="1200" dirty="0">
                <a:solidFill>
                  <a:schemeClr val="tx1"/>
                </a:solidFill>
                <a:effectLst/>
                <a:latin typeface="+mn-lt"/>
                <a:ea typeface="+mn-ea"/>
                <a:cs typeface="+mn-cs"/>
              </a:rPr>
              <a:t>The pitch of the recovery device does not control the fill level of the recovery cylinder.  </a:t>
            </a:r>
          </a:p>
          <a:p>
            <a:r>
              <a:rPr lang="en-US" sz="1200" kern="1200" dirty="0">
                <a:solidFill>
                  <a:schemeClr val="tx1"/>
                </a:solidFill>
                <a:effectLst/>
                <a:latin typeface="+mn-lt"/>
                <a:ea typeface="+mn-ea"/>
                <a:cs typeface="+mn-cs"/>
              </a:rPr>
              <a:t>Care must be used to prevent overfilling refrigerant storage cylinders.</a:t>
            </a:r>
          </a:p>
          <a:p>
            <a:endParaRPr lang="en-US" sz="1200" kern="1200" dirty="0">
              <a:solidFill>
                <a:schemeClr val="tx1"/>
              </a:solidFill>
              <a:effectLst/>
              <a:latin typeface="+mn-lt"/>
              <a:ea typeface="+mn-ea"/>
              <a:cs typeface="+mn-cs"/>
            </a:endParaRPr>
          </a:p>
        </p:txBody>
      </p:sp>
      <p:sp>
        <p:nvSpPr>
          <p:cNvPr id="275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E79287F-D6FD-4F4F-B79B-7365DA40400A}" type="slidenum">
              <a:rPr lang="en-US" altLang="en-US" smtClean="0">
                <a:latin typeface="Times New Roman" pitchFamily="18" charset="0"/>
              </a:rPr>
              <a:pPr algn="r" eaLnBrk="1" hangingPunct="1">
                <a:spcBef>
                  <a:spcPct val="0"/>
                </a:spcBef>
              </a:pPr>
              <a:t>169</a:t>
            </a:fld>
            <a:endParaRPr lang="en-US" altLang="en-US" dirty="0">
              <a:latin typeface="Times New Roman" pitchFamily="18" charset="0"/>
            </a:endParaRPr>
          </a:p>
        </p:txBody>
      </p:sp>
    </p:spTree>
    <p:extLst>
      <p:ext uri="{BB962C8B-B14F-4D97-AF65-F5344CB8AC3E}">
        <p14:creationId xmlns:p14="http://schemas.microsoft.com/office/powerpoint/2010/main" val="819066747"/>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8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4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altLang="en-US" dirty="0"/>
          </a:p>
          <a:p>
            <a:r>
              <a:rPr lang="en-US" sz="1200" kern="1200" dirty="0">
                <a:solidFill>
                  <a:schemeClr val="tx1"/>
                </a:solidFill>
                <a:effectLst/>
                <a:latin typeface="+mn-lt"/>
                <a:ea typeface="+mn-ea"/>
                <a:cs typeface="+mn-cs"/>
              </a:rPr>
              <a:t>A disposable refrigerant cylinder may </a:t>
            </a:r>
            <a:r>
              <a:rPr lang="en-US" sz="1200" b="1" kern="1200" dirty="0">
                <a:solidFill>
                  <a:schemeClr val="tx1"/>
                </a:solidFill>
                <a:effectLst/>
                <a:latin typeface="+mn-lt"/>
                <a:ea typeface="+mn-ea"/>
                <a:cs typeface="+mn-cs"/>
              </a:rPr>
              <a:t>never</a:t>
            </a:r>
            <a:r>
              <a:rPr lang="en-US" sz="1200" kern="1200" dirty="0">
                <a:solidFill>
                  <a:schemeClr val="tx1"/>
                </a:solidFill>
                <a:effectLst/>
                <a:latin typeface="+mn-lt"/>
                <a:ea typeface="+mn-ea"/>
                <a:cs typeface="+mn-cs"/>
              </a:rPr>
              <a:t> be used to recover refrigerant.  When empty, the vapor should be recovered, reducing the pressure in a disposable cylinder to 0 psig before scrapping.</a:t>
            </a:r>
          </a:p>
        </p:txBody>
      </p:sp>
      <p:sp>
        <p:nvSpPr>
          <p:cNvPr id="27648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5F6C468-E1B3-455C-B00B-4F33D871BCDD}" type="slidenum">
              <a:rPr lang="en-US" altLang="en-US" smtClean="0">
                <a:latin typeface="Times New Roman" pitchFamily="18" charset="0"/>
              </a:rPr>
              <a:pPr algn="r" eaLnBrk="1" hangingPunct="1">
                <a:spcBef>
                  <a:spcPct val="0"/>
                </a:spcBef>
              </a:pPr>
              <a:t>170</a:t>
            </a:fld>
            <a:endParaRPr lang="en-US" altLang="en-US" dirty="0">
              <a:latin typeface="Times New Roman" pitchFamily="18" charset="0"/>
            </a:endParaRPr>
          </a:p>
        </p:txBody>
      </p:sp>
    </p:spTree>
    <p:extLst>
      <p:ext uri="{BB962C8B-B14F-4D97-AF65-F5344CB8AC3E}">
        <p14:creationId xmlns:p14="http://schemas.microsoft.com/office/powerpoint/2010/main" val="16200955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2</a:t>
            </a:r>
          </a:p>
          <a:p>
            <a:endParaRPr lang="en-US" dirty="0"/>
          </a:p>
          <a:p>
            <a:r>
              <a:rPr lang="en-US" sz="1200" kern="1200" dirty="0">
                <a:solidFill>
                  <a:schemeClr val="tx1"/>
                </a:solidFill>
                <a:effectLst/>
                <a:latin typeface="+mn-lt"/>
                <a:ea typeface="+mn-ea"/>
                <a:cs typeface="+mn-cs"/>
              </a:rPr>
              <a:t>The Core contains 25 general knowledge questions relating to stratospheric ozone depletion, rules and regulations of the Clean Air Act, the Montreal Protocol, refrigerant recovery, recycling and reclaiming, recovery devices, substitute refrigerants and oils, recovery techniques, dehydration, recovery cylinders, safety, and shipping.  </a:t>
            </a:r>
          </a:p>
          <a:p>
            <a:r>
              <a:rPr lang="en-US" sz="1200" kern="1200" dirty="0">
                <a:solidFill>
                  <a:schemeClr val="tx1"/>
                </a:solidFill>
                <a:effectLst/>
                <a:latin typeface="+mn-lt"/>
                <a:ea typeface="+mn-ea"/>
                <a:cs typeface="+mn-cs"/>
              </a:rPr>
              <a:t>Type I contains 25 sector-specific questions pertaining to small appliances.  </a:t>
            </a:r>
          </a:p>
          <a:p>
            <a:r>
              <a:rPr lang="en-US" sz="1200" kern="1200" dirty="0">
                <a:solidFill>
                  <a:schemeClr val="tx1"/>
                </a:solidFill>
                <a:effectLst/>
                <a:latin typeface="+mn-lt"/>
                <a:ea typeface="+mn-ea"/>
                <a:cs typeface="+mn-cs"/>
              </a:rPr>
              <a:t>Type II contains 25 sector-specific questions pertaining to medium and high-pressure appliances.</a:t>
            </a:r>
          </a:p>
          <a:p>
            <a:r>
              <a:rPr lang="en-US" sz="1200" kern="1200" dirty="0">
                <a:solidFill>
                  <a:schemeClr val="tx1"/>
                </a:solidFill>
                <a:effectLst/>
                <a:latin typeface="+mn-lt"/>
                <a:ea typeface="+mn-ea"/>
                <a:cs typeface="+mn-cs"/>
              </a:rPr>
              <a:t>Type III contains 25 sector-specific questions pertaining to low-pressure appliances.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18</a:t>
            </a:fld>
            <a:endParaRPr lang="en-US" dirty="0"/>
          </a:p>
        </p:txBody>
      </p:sp>
    </p:spTree>
    <p:extLst>
      <p:ext uri="{BB962C8B-B14F-4D97-AF65-F5344CB8AC3E}">
        <p14:creationId xmlns:p14="http://schemas.microsoft.com/office/powerpoint/2010/main" val="4034761709"/>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4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18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altLang="en-US" dirty="0"/>
          </a:p>
          <a:p>
            <a:r>
              <a:rPr lang="en-US" altLang="en-US" dirty="0"/>
              <a:t>When transporting cylinders containing used refrigerant, a Department of Transportation (DOT) classification tag and label must be attached to the cylinders.  Portable, refillable tanks or containers used to ship CFC, HCFC, or other refrigerants obtained with recovery equipment must meet DOT standards.  </a:t>
            </a:r>
          </a:p>
        </p:txBody>
      </p:sp>
      <p:sp>
        <p:nvSpPr>
          <p:cNvPr id="2918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79C208F-8C42-441B-A85F-61AD4C52B056}" type="slidenum">
              <a:rPr lang="en-US" altLang="en-US" smtClean="0">
                <a:latin typeface="Times New Roman" pitchFamily="18" charset="0"/>
              </a:rPr>
              <a:pPr algn="r" eaLnBrk="1" hangingPunct="1">
                <a:spcBef>
                  <a:spcPct val="0"/>
                </a:spcBef>
              </a:pPr>
              <a:t>171</a:t>
            </a:fld>
            <a:endParaRPr lang="en-US" altLang="en-US" dirty="0">
              <a:latin typeface="Times New Roman" pitchFamily="18" charset="0"/>
            </a:endParaRPr>
          </a:p>
        </p:txBody>
      </p:sp>
    </p:spTree>
    <p:extLst>
      <p:ext uri="{BB962C8B-B14F-4D97-AF65-F5344CB8AC3E}">
        <p14:creationId xmlns:p14="http://schemas.microsoft.com/office/powerpoint/2010/main" val="2224394185"/>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altLang="en-US" dirty="0"/>
          </a:p>
          <a:p>
            <a:r>
              <a:rPr lang="en-US" sz="1200" kern="1200" dirty="0">
                <a:solidFill>
                  <a:schemeClr val="tx1"/>
                </a:solidFill>
                <a:effectLst/>
                <a:latin typeface="+mn-lt"/>
                <a:ea typeface="+mn-ea"/>
                <a:cs typeface="+mn-cs"/>
              </a:rPr>
              <a:t>DOT regulations require that the number of cylinders of each gas be recorded on the shipping paper for hazard class 2.2 Nonflammable Compressed Gases.  Refrigerant cylinders must be positioned upright when they are shipped. </a:t>
            </a:r>
          </a:p>
        </p:txBody>
      </p:sp>
      <p:sp>
        <p:nvSpPr>
          <p:cNvPr id="252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AE5AB65-DAF0-4D70-A52E-DF98976AD3EF}" type="slidenum">
              <a:rPr lang="en-US" altLang="en-US" smtClean="0">
                <a:latin typeface="Times New Roman" pitchFamily="18" charset="0"/>
              </a:rPr>
              <a:pPr algn="r" eaLnBrk="1" hangingPunct="1">
                <a:spcBef>
                  <a:spcPct val="0"/>
                </a:spcBef>
              </a:pPr>
              <a:t>172</a:t>
            </a:fld>
            <a:endParaRPr lang="en-US" altLang="en-US" dirty="0">
              <a:latin typeface="Times New Roman" pitchFamily="18" charset="0"/>
            </a:endParaRPr>
          </a:p>
        </p:txBody>
      </p:sp>
    </p:spTree>
    <p:extLst>
      <p:ext uri="{BB962C8B-B14F-4D97-AF65-F5344CB8AC3E}">
        <p14:creationId xmlns:p14="http://schemas.microsoft.com/office/powerpoint/2010/main" val="366326032"/>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293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529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14</a:t>
            </a:r>
          </a:p>
          <a:p>
            <a:endParaRPr lang="en-US" altLang="en-US" dirty="0"/>
          </a:p>
          <a:p>
            <a:r>
              <a:rPr lang="en-US" sz="1200" kern="1200" dirty="0">
                <a:solidFill>
                  <a:schemeClr val="tx1"/>
                </a:solidFill>
                <a:effectLst/>
                <a:latin typeface="+mn-lt"/>
                <a:ea typeface="+mn-ea"/>
                <a:cs typeface="+mn-cs"/>
              </a:rPr>
              <a:t>Before shipping any used refrigerant in a cylinder, a refrigerant label to identify the type of refrigerant recovered is placed on a recovery cylinder to avoid accidental mixing of recovered refrigerants, allow the recycler to identify the contents, and allow the technician’s company to determine the amount of refrigerant recovered for recordkeeping purposes. </a:t>
            </a:r>
          </a:p>
        </p:txBody>
      </p:sp>
      <p:sp>
        <p:nvSpPr>
          <p:cNvPr id="2529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AE5AB65-DAF0-4D70-A52E-DF98976AD3EF}" type="slidenum">
              <a:rPr lang="en-US" altLang="en-US" smtClean="0">
                <a:latin typeface="Times New Roman" pitchFamily="18" charset="0"/>
              </a:rPr>
              <a:pPr algn="r" eaLnBrk="1" hangingPunct="1">
                <a:spcBef>
                  <a:spcPct val="0"/>
                </a:spcBef>
              </a:pPr>
              <a:t>173</a:t>
            </a:fld>
            <a:endParaRPr lang="en-US" altLang="en-US" dirty="0">
              <a:latin typeface="Times New Roman" pitchFamily="18" charset="0"/>
            </a:endParaRPr>
          </a:p>
        </p:txBody>
      </p:sp>
    </p:spTree>
    <p:extLst>
      <p:ext uri="{BB962C8B-B14F-4D97-AF65-F5344CB8AC3E}">
        <p14:creationId xmlns:p14="http://schemas.microsoft.com/office/powerpoint/2010/main" val="291673720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15</a:t>
            </a:r>
          </a:p>
          <a:p>
            <a:endParaRPr lang="en-US" b="1" dirty="0"/>
          </a:p>
          <a:p>
            <a:r>
              <a:rPr lang="en-US" b="0" dirty="0"/>
              <a:t>The</a:t>
            </a:r>
            <a:r>
              <a:rPr lang="en-US" b="0" baseline="0" dirty="0"/>
              <a:t> chart depicts old and new refrigerants, types of refrigerant CFC, HCFC, HFC, HC, and HFO, the Ozone Depletion Potential (ODP), the Global Warming Potential (GWP), common use, EPA pressure range, and ASHRAE class. </a:t>
            </a:r>
            <a:endParaRPr lang="en-US" b="0" dirty="0"/>
          </a:p>
          <a:p>
            <a:endParaRPr lang="en-US" b="1" dirty="0"/>
          </a:p>
          <a:p>
            <a:endParaRPr lang="en-US" b="1"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174</a:t>
            </a:fld>
            <a:endParaRPr lang="en-US" dirty="0"/>
          </a:p>
        </p:txBody>
      </p:sp>
    </p:spTree>
    <p:extLst>
      <p:ext uri="{BB962C8B-B14F-4D97-AF65-F5344CB8AC3E}">
        <p14:creationId xmlns:p14="http://schemas.microsoft.com/office/powerpoint/2010/main" val="1230500425"/>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16</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175</a:t>
            </a:fld>
            <a:endParaRPr lang="en-US" dirty="0"/>
          </a:p>
        </p:txBody>
      </p:sp>
    </p:spTree>
    <p:extLst>
      <p:ext uri="{BB962C8B-B14F-4D97-AF65-F5344CB8AC3E}">
        <p14:creationId xmlns:p14="http://schemas.microsoft.com/office/powerpoint/2010/main" val="1812549373"/>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16</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176</a:t>
            </a:fld>
            <a:endParaRPr lang="en-US" dirty="0"/>
          </a:p>
        </p:txBody>
      </p:sp>
    </p:spTree>
    <p:extLst>
      <p:ext uri="{BB962C8B-B14F-4D97-AF65-F5344CB8AC3E}">
        <p14:creationId xmlns:p14="http://schemas.microsoft.com/office/powerpoint/2010/main" val="2505420295"/>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16</a:t>
            </a:r>
          </a:p>
          <a:p>
            <a:endParaRPr lang="en-US" altLang="en-US" dirty="0"/>
          </a:p>
          <a:p>
            <a:r>
              <a:rPr lang="en-US" altLang="en-US" dirty="0"/>
              <a:t>Persons handling refrigerant during the maintenance, service, or repair of small appliances must be certified as either a Type I Technician or as a Universal Technician, with the exception of motor vehicle air conditioning (MVAC).  </a:t>
            </a:r>
          </a:p>
          <a:p>
            <a:endParaRPr lang="en-US" altLang="en-US" dirty="0"/>
          </a:p>
          <a:p>
            <a:endParaRPr lang="en-US" altLang="en-US" dirty="0"/>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F52551E-A1B9-4ADA-907D-41B74C32377D}" type="slidenum">
              <a:rPr lang="en-US" altLang="en-US" smtClean="0">
                <a:latin typeface="Times New Roman" pitchFamily="18" charset="0"/>
              </a:rPr>
              <a:pPr algn="r" eaLnBrk="1" hangingPunct="1">
                <a:spcBef>
                  <a:spcPct val="0"/>
                </a:spcBef>
              </a:pPr>
              <a:t>177</a:t>
            </a:fld>
            <a:endParaRPr lang="en-US" altLang="en-US" dirty="0">
              <a:latin typeface="Times New Roman" pitchFamily="18" charset="0"/>
            </a:endParaRPr>
          </a:p>
        </p:txBody>
      </p:sp>
    </p:spTree>
    <p:extLst>
      <p:ext uri="{BB962C8B-B14F-4D97-AF65-F5344CB8AC3E}">
        <p14:creationId xmlns:p14="http://schemas.microsoft.com/office/powerpoint/2010/main" val="672839718"/>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16</a:t>
            </a:r>
          </a:p>
          <a:p>
            <a:endParaRPr lang="en-US" altLang="en-US" dirty="0"/>
          </a:p>
          <a:p>
            <a:r>
              <a:rPr lang="en-US" altLang="en-US" dirty="0"/>
              <a:t>The EPA definition of a small appliance includes; products manufactured, fully charged, and hermetically sealed in a factory containing five pounds or less of refrigerant.  Split-systems may not be serviced by Type I technicians. </a:t>
            </a:r>
          </a:p>
          <a:p>
            <a:endParaRPr lang="en-US" altLang="en-US" dirty="0"/>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F52551E-A1B9-4ADA-907D-41B74C32377D}" type="slidenum">
              <a:rPr lang="en-US" altLang="en-US" smtClean="0">
                <a:latin typeface="Times New Roman" pitchFamily="18" charset="0"/>
              </a:rPr>
              <a:pPr algn="r" eaLnBrk="1" hangingPunct="1">
                <a:spcBef>
                  <a:spcPct val="0"/>
                </a:spcBef>
              </a:pPr>
              <a:t>178</a:t>
            </a:fld>
            <a:endParaRPr lang="en-US" altLang="en-US" dirty="0">
              <a:latin typeface="Times New Roman" pitchFamily="18" charset="0"/>
            </a:endParaRPr>
          </a:p>
        </p:txBody>
      </p:sp>
    </p:spTree>
    <p:extLst>
      <p:ext uri="{BB962C8B-B14F-4D97-AF65-F5344CB8AC3E}">
        <p14:creationId xmlns:p14="http://schemas.microsoft.com/office/powerpoint/2010/main" val="1033684514"/>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16</a:t>
            </a:r>
          </a:p>
          <a:p>
            <a:endParaRPr lang="en-US" altLang="en-US" dirty="0"/>
          </a:p>
          <a:p>
            <a:r>
              <a:rPr lang="en-US" altLang="en-US" dirty="0"/>
              <a:t>The sale of CFC, HCFC, HFC, and HFO refrigerants to service or install refrigeration and air-conditioning equipment is restricted to technicians who are EPA certified in refrigerant recovery.</a:t>
            </a:r>
          </a:p>
          <a:p>
            <a:endParaRPr lang="en-US" altLang="en-US" dirty="0"/>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F52551E-A1B9-4ADA-907D-41B74C32377D}" type="slidenum">
              <a:rPr lang="en-US" altLang="en-US" smtClean="0">
                <a:latin typeface="Times New Roman" pitchFamily="18" charset="0"/>
              </a:rPr>
              <a:pPr algn="r" eaLnBrk="1" hangingPunct="1">
                <a:spcBef>
                  <a:spcPct val="0"/>
                </a:spcBef>
              </a:pPr>
              <a:t>179</a:t>
            </a:fld>
            <a:endParaRPr lang="en-US" altLang="en-US" dirty="0">
              <a:latin typeface="Times New Roman" pitchFamily="18" charset="0"/>
            </a:endParaRPr>
          </a:p>
        </p:txBody>
      </p:sp>
    </p:spTree>
    <p:extLst>
      <p:ext uri="{BB962C8B-B14F-4D97-AF65-F5344CB8AC3E}">
        <p14:creationId xmlns:p14="http://schemas.microsoft.com/office/powerpoint/2010/main" val="654454148"/>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286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28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16</a:t>
            </a:r>
          </a:p>
          <a:p>
            <a:endParaRPr lang="en-US" altLang="en-US" dirty="0"/>
          </a:p>
          <a:p>
            <a:r>
              <a:rPr lang="en-US" altLang="en-US" dirty="0"/>
              <a:t>MVAC-like systems do not meet the criteria for Type I appliance certification no matter the type or quantity of refrigerant.  </a:t>
            </a:r>
          </a:p>
          <a:p>
            <a:r>
              <a:rPr lang="en-US" altLang="en-US" dirty="0"/>
              <a:t>HCFCs </a:t>
            </a:r>
            <a:r>
              <a:rPr lang="en-US" altLang="en-US"/>
              <a:t>and HFCs such </a:t>
            </a:r>
            <a:r>
              <a:rPr lang="en-US" altLang="en-US" dirty="0"/>
              <a:t>as R-404A cannot be used for new Type I appliances.  </a:t>
            </a:r>
          </a:p>
          <a:p>
            <a:r>
              <a:rPr lang="en-US" altLang="en-US" dirty="0"/>
              <a:t> </a:t>
            </a:r>
          </a:p>
        </p:txBody>
      </p:sp>
      <p:sp>
        <p:nvSpPr>
          <p:cNvPr id="2928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F52551E-A1B9-4ADA-907D-41B74C32377D}" type="slidenum">
              <a:rPr lang="en-US" altLang="en-US" smtClean="0">
                <a:latin typeface="Times New Roman" pitchFamily="18" charset="0"/>
              </a:rPr>
              <a:pPr algn="r" eaLnBrk="1" hangingPunct="1">
                <a:spcBef>
                  <a:spcPct val="0"/>
                </a:spcBef>
              </a:pPr>
              <a:t>180</a:t>
            </a:fld>
            <a:endParaRPr lang="en-US" altLang="en-US" dirty="0">
              <a:latin typeface="Times New Roman" pitchFamily="18" charset="0"/>
            </a:endParaRPr>
          </a:p>
        </p:txBody>
      </p:sp>
    </p:spTree>
    <p:extLst>
      <p:ext uri="{BB962C8B-B14F-4D97-AF65-F5344CB8AC3E}">
        <p14:creationId xmlns:p14="http://schemas.microsoft.com/office/powerpoint/2010/main" val="32279958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a:t>
            </a:r>
          </a:p>
          <a:p>
            <a:endParaRPr lang="en-US" b="1" baseline="0" dirty="0"/>
          </a:p>
          <a:p>
            <a:r>
              <a:rPr lang="en-US" b="0" baseline="0" dirty="0"/>
              <a:t>Federal regulations require that this exam be conducted as a closed-book exam by an authorized test administrator (Proctor).  The only outside materials allowed during the test are a pressure-temperature (PT) chart and a calculator.  Phones are NOT allowed to be used during the examination and MUST be turned off and put away (not on the desktop) during the examination.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a:t>
            </a:fld>
            <a:endParaRPr lang="en-US" dirty="0"/>
          </a:p>
        </p:txBody>
      </p:sp>
    </p:spTree>
    <p:extLst>
      <p:ext uri="{BB962C8B-B14F-4D97-AF65-F5344CB8AC3E}">
        <p14:creationId xmlns:p14="http://schemas.microsoft.com/office/powerpoint/2010/main" val="3139302144"/>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16</a:t>
            </a:r>
          </a:p>
          <a:p>
            <a:endParaRPr lang="en-US" dirty="0"/>
          </a:p>
          <a:p>
            <a:r>
              <a:rPr lang="en-US" dirty="0"/>
              <a:t>When retrofitting or converting a system to use a different refrigerant, only EPA-approved substitutes can be used.  Remember, there is no such thing as a “drop-in” substitute; EPA does not approve any substitute refrigerants as a direct drop-in replacement to service an R-22 or other system.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181</a:t>
            </a:fld>
            <a:endParaRPr lang="en-US" dirty="0"/>
          </a:p>
        </p:txBody>
      </p:sp>
    </p:spTree>
    <p:extLst>
      <p:ext uri="{BB962C8B-B14F-4D97-AF65-F5344CB8AC3E}">
        <p14:creationId xmlns:p14="http://schemas.microsoft.com/office/powerpoint/2010/main" val="62107766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16</a:t>
            </a:r>
          </a:p>
          <a:p>
            <a:endParaRPr lang="en-US" dirty="0"/>
          </a:p>
          <a:p>
            <a:r>
              <a:rPr lang="en-US" dirty="0"/>
              <a:t>Recovery equipment used during the maintenance, service, or repair of small appliances that use CFCs, HCFCs, and HFCs must be certified by an EPA-approved laboratory.</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182</a:t>
            </a:fld>
            <a:endParaRPr lang="en-US" dirty="0"/>
          </a:p>
        </p:txBody>
      </p:sp>
    </p:spTree>
    <p:extLst>
      <p:ext uri="{BB962C8B-B14F-4D97-AF65-F5344CB8AC3E}">
        <p14:creationId xmlns:p14="http://schemas.microsoft.com/office/powerpoint/2010/main" val="169252703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89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38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16</a:t>
            </a:r>
          </a:p>
          <a:p>
            <a:endParaRPr lang="en-US" altLang="en-US" dirty="0"/>
          </a:p>
          <a:p>
            <a:r>
              <a:rPr lang="en-US" altLang="en-US" dirty="0"/>
              <a:t>Persons who open or perform maintenance, service, or repair of Type I appliances containing a CFC, HCFC, or HFC, can use either self-contained (active) or passive recovery equipment.  </a:t>
            </a:r>
          </a:p>
        </p:txBody>
      </p:sp>
      <p:sp>
        <p:nvSpPr>
          <p:cNvPr id="2938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B452A83-C4AE-4683-90B5-657A47153470}" type="slidenum">
              <a:rPr lang="en-US" altLang="en-US" smtClean="0">
                <a:latin typeface="Times New Roman" pitchFamily="18" charset="0"/>
              </a:rPr>
              <a:pPr algn="r" eaLnBrk="1" hangingPunct="1">
                <a:spcBef>
                  <a:spcPct val="0"/>
                </a:spcBef>
              </a:pPr>
              <a:t>183</a:t>
            </a:fld>
            <a:endParaRPr lang="en-US" altLang="en-US" dirty="0">
              <a:latin typeface="Times New Roman" pitchFamily="18" charset="0"/>
            </a:endParaRPr>
          </a:p>
        </p:txBody>
      </p:sp>
    </p:spTree>
    <p:extLst>
      <p:ext uri="{BB962C8B-B14F-4D97-AF65-F5344CB8AC3E}">
        <p14:creationId xmlns:p14="http://schemas.microsoft.com/office/powerpoint/2010/main" val="2772762842"/>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16</a:t>
            </a:r>
          </a:p>
          <a:p>
            <a:endParaRPr lang="en-US" dirty="0"/>
          </a:p>
          <a:p>
            <a:r>
              <a:rPr lang="en-US" dirty="0"/>
              <a:t>A domestic refrigerator is an example of an appliance on which it would be permissible to use a passive recovery device. System-dependent or passive recovery equipment use for an appliance containing HCFCs or HFCs is limited to a maximum charge of 15 pounds.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184</a:t>
            </a:fld>
            <a:endParaRPr lang="en-US" dirty="0"/>
          </a:p>
        </p:txBody>
      </p:sp>
    </p:spTree>
    <p:extLst>
      <p:ext uri="{BB962C8B-B14F-4D97-AF65-F5344CB8AC3E}">
        <p14:creationId xmlns:p14="http://schemas.microsoft.com/office/powerpoint/2010/main" val="166711581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16</a:t>
            </a:r>
          </a:p>
          <a:p>
            <a:endParaRPr lang="en-US" dirty="0"/>
          </a:p>
          <a:p>
            <a:r>
              <a:rPr lang="en-US" dirty="0"/>
              <a:t>Maintenance practices for recovery equipment should include checking for refrigerant leaks and oil levels on a regular basis.  A refrigerant scale or tank internal float device are acceptable methods for monitoring that the fill level in a recovery tank does not exceed 80%. </a:t>
            </a:r>
          </a:p>
          <a:p>
            <a:r>
              <a:rPr lang="en-US" dirty="0"/>
              <a:t>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185</a:t>
            </a:fld>
            <a:endParaRPr lang="en-US" dirty="0"/>
          </a:p>
        </p:txBody>
      </p:sp>
    </p:spTree>
    <p:extLst>
      <p:ext uri="{BB962C8B-B14F-4D97-AF65-F5344CB8AC3E}">
        <p14:creationId xmlns:p14="http://schemas.microsoft.com/office/powerpoint/2010/main" val="133777258"/>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03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00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16</a:t>
            </a:r>
          </a:p>
          <a:p>
            <a:endParaRPr lang="en-US" altLang="en-US" dirty="0"/>
          </a:p>
          <a:p>
            <a:r>
              <a:rPr lang="en-US" altLang="en-US" dirty="0"/>
              <a:t>Self-contained recovery devices for use with small appliances containing CFCs, HCFCs, HFCs and HFOs must be able to recover 90% of the refrigerant when the compressor is operating or achieve a 4-inch vacuum under the conditions of AHRI 740.  With an inoperative compressor, the equipment used to recover CFC, HCFC, and HFC refrigerants from small appliances, for the purpose of disposal, must be able to recover 80% of the refrigerant or achieve 4 inches of vacuum.   </a:t>
            </a:r>
          </a:p>
          <a:p>
            <a:r>
              <a:rPr lang="en-US" altLang="en-US" dirty="0"/>
              <a:t> </a:t>
            </a:r>
          </a:p>
        </p:txBody>
      </p:sp>
      <p:sp>
        <p:nvSpPr>
          <p:cNvPr id="3000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BCADC20B-2486-47EE-B575-CF84509F847D}" type="slidenum">
              <a:rPr lang="en-US" altLang="en-US" smtClean="0">
                <a:latin typeface="Times New Roman" pitchFamily="18" charset="0"/>
              </a:rPr>
              <a:pPr algn="r" eaLnBrk="1" hangingPunct="1">
                <a:spcBef>
                  <a:spcPct val="0"/>
                </a:spcBef>
              </a:pPr>
              <a:t>186</a:t>
            </a:fld>
            <a:endParaRPr lang="en-US" altLang="en-US" dirty="0">
              <a:latin typeface="Times New Roman" pitchFamily="18" charset="0"/>
            </a:endParaRPr>
          </a:p>
        </p:txBody>
      </p:sp>
    </p:spTree>
    <p:extLst>
      <p:ext uri="{BB962C8B-B14F-4D97-AF65-F5344CB8AC3E}">
        <p14:creationId xmlns:p14="http://schemas.microsoft.com/office/powerpoint/2010/main" val="3783754488"/>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16</a:t>
            </a:r>
          </a:p>
          <a:p>
            <a:endParaRPr lang="en-US" altLang="en-US" dirty="0"/>
          </a:p>
          <a:p>
            <a:r>
              <a:rPr lang="en-US" altLang="en-US" dirty="0"/>
              <a:t>Refrigerant recovery devices used to recover CFCs, HCFCs, HFCs and HFOs can be either manually closed or automatically closed when disconnected to prevent loss of refrigerant from hoses.</a:t>
            </a:r>
          </a:p>
        </p:txBody>
      </p:sp>
      <p:sp>
        <p:nvSpPr>
          <p:cNvPr id="294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1D539E0-BA6E-4707-B488-54B1E90EBB43}" type="slidenum">
              <a:rPr lang="en-US" altLang="en-US" smtClean="0">
                <a:latin typeface="Times New Roman" pitchFamily="18" charset="0"/>
              </a:rPr>
              <a:pPr algn="r" eaLnBrk="1" hangingPunct="1">
                <a:spcBef>
                  <a:spcPct val="0"/>
                </a:spcBef>
              </a:pPr>
              <a:t>187</a:t>
            </a:fld>
            <a:endParaRPr lang="en-US" altLang="en-US" dirty="0">
              <a:latin typeface="Times New Roman" pitchFamily="18" charset="0"/>
            </a:endParaRPr>
          </a:p>
        </p:txBody>
      </p:sp>
    </p:spTree>
    <p:extLst>
      <p:ext uri="{BB962C8B-B14F-4D97-AF65-F5344CB8AC3E}">
        <p14:creationId xmlns:p14="http://schemas.microsoft.com/office/powerpoint/2010/main" val="3916610461"/>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16</a:t>
            </a:r>
          </a:p>
          <a:p>
            <a:endParaRPr lang="en-US" altLang="en-US" dirty="0"/>
          </a:p>
          <a:p>
            <a:r>
              <a:rPr lang="en-US" altLang="en-US" dirty="0"/>
              <a:t>When attaching a gauge set to check system pressures, hoses with a manual or self-sealing valve on the ends should be used to minimize release of refrigerant. </a:t>
            </a:r>
          </a:p>
        </p:txBody>
      </p:sp>
      <p:sp>
        <p:nvSpPr>
          <p:cNvPr id="294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1D539E0-BA6E-4707-B488-54B1E90EBB43}" type="slidenum">
              <a:rPr lang="en-US" altLang="en-US" smtClean="0">
                <a:latin typeface="Times New Roman" pitchFamily="18" charset="0"/>
              </a:rPr>
              <a:pPr algn="r" eaLnBrk="1" hangingPunct="1">
                <a:spcBef>
                  <a:spcPct val="0"/>
                </a:spcBef>
              </a:pPr>
              <a:t>188</a:t>
            </a:fld>
            <a:endParaRPr lang="en-US" altLang="en-US" dirty="0">
              <a:latin typeface="Times New Roman" pitchFamily="18" charset="0"/>
            </a:endParaRPr>
          </a:p>
        </p:txBody>
      </p:sp>
    </p:spTree>
    <p:extLst>
      <p:ext uri="{BB962C8B-B14F-4D97-AF65-F5344CB8AC3E}">
        <p14:creationId xmlns:p14="http://schemas.microsoft.com/office/powerpoint/2010/main" val="24408308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1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49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16</a:t>
            </a:r>
          </a:p>
          <a:p>
            <a:endParaRPr lang="en-US" altLang="en-US" dirty="0"/>
          </a:p>
          <a:p>
            <a:r>
              <a:rPr lang="en-US" altLang="en-US" dirty="0"/>
              <a:t>When filling a charging cylinder with a CFC, HCFC, or HFC refrigerant, the refrigerant that is vented off the top must be recovered.</a:t>
            </a:r>
          </a:p>
        </p:txBody>
      </p:sp>
      <p:sp>
        <p:nvSpPr>
          <p:cNvPr id="2949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1D539E0-BA6E-4707-B488-54B1E90EBB43}" type="slidenum">
              <a:rPr lang="en-US" altLang="en-US" smtClean="0">
                <a:latin typeface="Times New Roman" pitchFamily="18" charset="0"/>
              </a:rPr>
              <a:pPr algn="r" eaLnBrk="1" hangingPunct="1">
                <a:spcBef>
                  <a:spcPct val="0"/>
                </a:spcBef>
              </a:pPr>
              <a:t>189</a:t>
            </a:fld>
            <a:endParaRPr lang="en-US" altLang="en-US" dirty="0">
              <a:latin typeface="Times New Roman" pitchFamily="18" charset="0"/>
            </a:endParaRPr>
          </a:p>
        </p:txBody>
      </p:sp>
    </p:spTree>
    <p:extLst>
      <p:ext uri="{BB962C8B-B14F-4D97-AF65-F5344CB8AC3E}">
        <p14:creationId xmlns:p14="http://schemas.microsoft.com/office/powerpoint/2010/main" val="2554102550"/>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16</a:t>
            </a:r>
          </a:p>
          <a:p>
            <a:endParaRPr lang="en-US" baseline="0" dirty="0"/>
          </a:p>
          <a:p>
            <a:r>
              <a:rPr lang="en-US" baseline="0" dirty="0"/>
              <a:t>A vacuum pump made for system dehydration may be used to evacuate a recovery cylinder to be used as a recovery device, however it cannot be used in combination with a pressurized recovery cylinder or vessel for recovery.</a:t>
            </a:r>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190</a:t>
            </a:fld>
            <a:endParaRPr lang="en-US" dirty="0"/>
          </a:p>
        </p:txBody>
      </p:sp>
    </p:spTree>
    <p:extLst>
      <p:ext uri="{BB962C8B-B14F-4D97-AF65-F5344CB8AC3E}">
        <p14:creationId xmlns:p14="http://schemas.microsoft.com/office/powerpoint/2010/main" val="422548882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a:t>
            </a:r>
          </a:p>
          <a:p>
            <a:endParaRPr lang="en-US" dirty="0"/>
          </a:p>
          <a:p>
            <a:r>
              <a:rPr lang="en-US" dirty="0"/>
              <a:t>Use of any other electronic communication device, or attempts to copy, distribute, post publicly, share photos of exam questions, etc., may result in revocation of certification and will be reported to the U.S. EPA.</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20</a:t>
            </a:fld>
            <a:endParaRPr lang="en-US" dirty="0"/>
          </a:p>
        </p:txBody>
      </p:sp>
    </p:spTree>
    <p:extLst>
      <p:ext uri="{BB962C8B-B14F-4D97-AF65-F5344CB8AC3E}">
        <p14:creationId xmlns:p14="http://schemas.microsoft.com/office/powerpoint/2010/main" val="1314176834"/>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16-17</a:t>
            </a:r>
          </a:p>
          <a:p>
            <a:endParaRPr lang="en-US" dirty="0"/>
          </a:p>
          <a:p>
            <a:r>
              <a:rPr lang="en-US" sz="1200" kern="1200" dirty="0">
                <a:solidFill>
                  <a:schemeClr val="tx1"/>
                </a:solidFill>
                <a:effectLst/>
                <a:latin typeface="+mn-lt"/>
                <a:ea typeface="+mn-ea"/>
                <a:cs typeface="+mn-cs"/>
              </a:rPr>
              <a:t>Hydrocarbon (HC) R-600a is an approved refrigerant for new household refrigerators, freezers, and combination refrigeration/freezers.  Hydrocarbon refrigerants are not approved for retrofit into existing household refrigerators designed for refrigerants other than hydrocarbons. </a:t>
            </a:r>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191</a:t>
            </a:fld>
            <a:endParaRPr lang="en-US" dirty="0"/>
          </a:p>
        </p:txBody>
      </p:sp>
    </p:spTree>
    <p:extLst>
      <p:ext uri="{BB962C8B-B14F-4D97-AF65-F5344CB8AC3E}">
        <p14:creationId xmlns:p14="http://schemas.microsoft.com/office/powerpoint/2010/main" val="3894149718"/>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p>
          <a:p>
            <a:endParaRPr lang="en-US" dirty="0"/>
          </a:p>
          <a:p>
            <a:r>
              <a:rPr lang="en-US" sz="1200" kern="1200" dirty="0">
                <a:solidFill>
                  <a:schemeClr val="tx1"/>
                </a:solidFill>
                <a:effectLst/>
                <a:latin typeface="+mn-lt"/>
                <a:ea typeface="+mn-ea"/>
                <a:cs typeface="+mn-cs"/>
              </a:rPr>
              <a:t>New SNAP regulations have approved R-290, R-450A, and R-600a refrigerants for newly manufactured household refrigerators. </a:t>
            </a:r>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192</a:t>
            </a:fld>
            <a:endParaRPr lang="en-US" dirty="0"/>
          </a:p>
        </p:txBody>
      </p:sp>
    </p:spTree>
    <p:extLst>
      <p:ext uri="{BB962C8B-B14F-4D97-AF65-F5344CB8AC3E}">
        <p14:creationId xmlns:p14="http://schemas.microsoft.com/office/powerpoint/2010/main" val="2747685694"/>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696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p>
          <a:p>
            <a:endParaRPr lang="en-US" altLang="en-US" dirty="0"/>
          </a:p>
          <a:p>
            <a:r>
              <a:rPr lang="en-US" altLang="en-US" dirty="0"/>
              <a:t>The EPA does not require leak repair for small appliances, but leaks should be repaired whenever possible to conserve refrigerant .  Make sure the valve cores are tight and the caps are on the Schrader ports to prevent accidental depression and leaking from the valve cores.</a:t>
            </a:r>
          </a:p>
        </p:txBody>
      </p:sp>
      <p:sp>
        <p:nvSpPr>
          <p:cNvPr id="2969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7D7E6D1-B040-4E04-A787-C58A47FCA82E}" type="slidenum">
              <a:rPr lang="en-US" altLang="en-US" smtClean="0">
                <a:latin typeface="Times New Roman" pitchFamily="18" charset="0"/>
              </a:rPr>
              <a:pPr algn="r" eaLnBrk="1" hangingPunct="1">
                <a:spcBef>
                  <a:spcPct val="0"/>
                </a:spcBef>
              </a:pPr>
              <a:t>193</a:t>
            </a:fld>
            <a:endParaRPr lang="en-US" altLang="en-US" dirty="0">
              <a:latin typeface="Times New Roman" pitchFamily="18" charset="0"/>
            </a:endParaRPr>
          </a:p>
        </p:txBody>
      </p:sp>
    </p:spTree>
    <p:extLst>
      <p:ext uri="{BB962C8B-B14F-4D97-AF65-F5344CB8AC3E}">
        <p14:creationId xmlns:p14="http://schemas.microsoft.com/office/powerpoint/2010/main" val="2523492137"/>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p>
          <a:p>
            <a:endParaRPr lang="en-US" altLang="en-US" dirty="0"/>
          </a:p>
          <a:p>
            <a:pPr>
              <a:buFont typeface="Wingdings" panose="05000000000000000000" pitchFamily="2" charset="2"/>
              <a:buNone/>
            </a:pPr>
            <a:r>
              <a:rPr lang="en-US" altLang="en-US" dirty="0"/>
              <a:t>Before beginning a refrigerant recovery procedure, it is always necessary to </a:t>
            </a:r>
            <a:r>
              <a:rPr lang="en-US" altLang="en-US" dirty="0">
                <a:solidFill>
                  <a:srgbClr val="FF0000"/>
                </a:solidFill>
              </a:rPr>
              <a:t>know the type of refrigerant </a:t>
            </a:r>
            <a:r>
              <a:rPr lang="en-US" altLang="en-US" dirty="0"/>
              <a:t>that is in the system to prevent the mixing of refrigerant in the recovery cylinder.</a:t>
            </a:r>
          </a:p>
        </p:txBody>
      </p:sp>
      <p:sp>
        <p:nvSpPr>
          <p:cNvPr id="297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D9ABC4C5-E63E-4C60-86CE-197FB56D8113}" type="slidenum">
              <a:rPr lang="en-US" altLang="en-US" smtClean="0">
                <a:latin typeface="Times New Roman" pitchFamily="18" charset="0"/>
              </a:rPr>
              <a:pPr algn="r" eaLnBrk="1" hangingPunct="1">
                <a:spcBef>
                  <a:spcPct val="0"/>
                </a:spcBef>
              </a:pPr>
              <a:t>194</a:t>
            </a:fld>
            <a:endParaRPr lang="en-US" altLang="en-US" dirty="0">
              <a:latin typeface="Times New Roman" pitchFamily="18" charset="0"/>
            </a:endParaRPr>
          </a:p>
        </p:txBody>
      </p:sp>
    </p:spTree>
    <p:extLst>
      <p:ext uri="{BB962C8B-B14F-4D97-AF65-F5344CB8AC3E}">
        <p14:creationId xmlns:p14="http://schemas.microsoft.com/office/powerpoint/2010/main" val="4087271702"/>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979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p>
          <a:p>
            <a:endParaRPr lang="en-US" altLang="en-US" dirty="0"/>
          </a:p>
          <a:p>
            <a:pPr>
              <a:buFont typeface="Wingdings" panose="05000000000000000000" pitchFamily="2" charset="2"/>
              <a:buNone/>
            </a:pPr>
            <a:r>
              <a:rPr lang="en-US" altLang="en-US" dirty="0"/>
              <a:t> It is unacceptable to mix any refrigerants in an appliance or recovery cylinder. </a:t>
            </a:r>
          </a:p>
        </p:txBody>
      </p:sp>
      <p:sp>
        <p:nvSpPr>
          <p:cNvPr id="2979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D9ABC4C5-E63E-4C60-86CE-197FB56D8113}" type="slidenum">
              <a:rPr lang="en-US" altLang="en-US" smtClean="0">
                <a:latin typeface="Times New Roman" pitchFamily="18" charset="0"/>
              </a:rPr>
              <a:pPr algn="r" eaLnBrk="1" hangingPunct="1">
                <a:spcBef>
                  <a:spcPct val="0"/>
                </a:spcBef>
              </a:pPr>
              <a:t>195</a:t>
            </a:fld>
            <a:endParaRPr lang="en-US" altLang="en-US" dirty="0">
              <a:latin typeface="Times New Roman" pitchFamily="18" charset="0"/>
            </a:endParaRPr>
          </a:p>
        </p:txBody>
      </p:sp>
    </p:spTree>
    <p:extLst>
      <p:ext uri="{BB962C8B-B14F-4D97-AF65-F5344CB8AC3E}">
        <p14:creationId xmlns:p14="http://schemas.microsoft.com/office/powerpoint/2010/main" val="3760636118"/>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r>
              <a:rPr lang="en-US" dirty="0"/>
              <a:t>R-744, carbon dioxide CO</a:t>
            </a:r>
            <a:r>
              <a:rPr lang="en-US" dirty="0">
                <a:latin typeface="Calibri" panose="020F0502020204030204" pitchFamily="34" charset="0"/>
                <a:cs typeface="Calibri" panose="020F0502020204030204" pitchFamily="34" charset="0"/>
              </a:rPr>
              <a:t>₂</a:t>
            </a:r>
            <a:r>
              <a:rPr lang="en-US" dirty="0"/>
              <a:t>, is a very high-pressure refrigerant and generally does not need to be recovered.</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196</a:t>
            </a:fld>
            <a:endParaRPr lang="en-US" dirty="0"/>
          </a:p>
        </p:txBody>
      </p:sp>
    </p:spTree>
    <p:extLst>
      <p:ext uri="{BB962C8B-B14F-4D97-AF65-F5344CB8AC3E}">
        <p14:creationId xmlns:p14="http://schemas.microsoft.com/office/powerpoint/2010/main" val="2958141134"/>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r>
              <a:rPr lang="en-US" dirty="0"/>
              <a:t>When R-410A or any other refrigerant is recovered from an appliance, it should be recovered into a recovery vessel that is clearly marked as to its content, to ensure that mixing of refrigerants does not occur.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197</a:t>
            </a:fld>
            <a:endParaRPr lang="en-US" dirty="0"/>
          </a:p>
        </p:txBody>
      </p:sp>
    </p:spTree>
    <p:extLst>
      <p:ext uri="{BB962C8B-B14F-4D97-AF65-F5344CB8AC3E}">
        <p14:creationId xmlns:p14="http://schemas.microsoft.com/office/powerpoint/2010/main" val="2798251724"/>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p>
          <a:p>
            <a:endParaRPr lang="en-US" dirty="0"/>
          </a:p>
          <a:p>
            <a:r>
              <a:rPr lang="en-US" dirty="0"/>
              <a:t>Comparisons to a pressure-temperature chart are only valid to check for contaminated refrigerant if both the pressure and temperature of the refrigerant are stable and known.  When checking for  non-condensables inside a recovery cylinder containing one refrigerant, the technician must allow the temperature of the cylinder to stabilize to room temperature before taking a pressure reading for comparison using the pressure-temperature (PT) chart.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198</a:t>
            </a:fld>
            <a:endParaRPr lang="en-US" dirty="0"/>
          </a:p>
        </p:txBody>
      </p:sp>
    </p:spTree>
    <p:extLst>
      <p:ext uri="{BB962C8B-B14F-4D97-AF65-F5344CB8AC3E}">
        <p14:creationId xmlns:p14="http://schemas.microsoft.com/office/powerpoint/2010/main" val="3410080689"/>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p>
          <a:p>
            <a:endParaRPr lang="en-US" dirty="0"/>
          </a:p>
          <a:p>
            <a:r>
              <a:rPr lang="en-US" dirty="0"/>
              <a:t>If a technician suspects that the refrigerant in a recovery cylinder to be contaminated, a pressure measurement should be taken and compared to a pressure-temperature chart. If the pressure-temperature relationship does not match, the refrigerant should be turned in to a reclamation facility.</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199</a:t>
            </a:fld>
            <a:endParaRPr lang="en-US" dirty="0"/>
          </a:p>
        </p:txBody>
      </p:sp>
    </p:spTree>
    <p:extLst>
      <p:ext uri="{BB962C8B-B14F-4D97-AF65-F5344CB8AC3E}">
        <p14:creationId xmlns:p14="http://schemas.microsoft.com/office/powerpoint/2010/main" val="107929231"/>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p>
          <a:p>
            <a:endParaRPr lang="en-US" dirty="0"/>
          </a:p>
          <a:p>
            <a:r>
              <a:rPr lang="en-US" dirty="0"/>
              <a:t>Some reclamation facilities may refuse to accept mixed refrigerants or charge extra for processing or destroying it.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200</a:t>
            </a:fld>
            <a:endParaRPr lang="en-US" dirty="0"/>
          </a:p>
        </p:txBody>
      </p:sp>
    </p:spTree>
    <p:extLst>
      <p:ext uri="{BB962C8B-B14F-4D97-AF65-F5344CB8AC3E}">
        <p14:creationId xmlns:p14="http://schemas.microsoft.com/office/powerpoint/2010/main" val="1064805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endParaRPr lang="en-US" altLang="en-US" b="1" dirty="0"/>
          </a:p>
          <a:p>
            <a:r>
              <a:rPr lang="en-US" dirty="0"/>
              <a:t>This manual is intended to prepare technicians for the Environmental Protection Agency’s (EPA) Section 608 Certification examination and contains the information required to successfully complete the exam.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3</a:t>
            </a:fld>
            <a:endParaRPr lang="en-US" dirty="0"/>
          </a:p>
        </p:txBody>
      </p:sp>
    </p:spTree>
    <p:extLst>
      <p:ext uri="{BB962C8B-B14F-4D97-AF65-F5344CB8AC3E}">
        <p14:creationId xmlns:p14="http://schemas.microsoft.com/office/powerpoint/2010/main" val="450796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2</a:t>
            </a:r>
          </a:p>
          <a:p>
            <a:endParaRPr lang="en-US" dirty="0"/>
          </a:p>
          <a:p>
            <a:r>
              <a:rPr lang="en-US" sz="1200" kern="1200" dirty="0">
                <a:solidFill>
                  <a:schemeClr val="tx1"/>
                </a:solidFill>
                <a:effectLst/>
                <a:latin typeface="+mn-lt"/>
                <a:ea typeface="+mn-ea"/>
                <a:cs typeface="+mn-cs"/>
              </a:rPr>
              <a:t>Certain personal information is requested on the exam.  Technicians should be prepared to provide:</a:t>
            </a:r>
          </a:p>
          <a:p>
            <a:r>
              <a:rPr lang="en-US" sz="1200" kern="1200" dirty="0">
                <a:solidFill>
                  <a:schemeClr val="tx1"/>
                </a:solidFill>
                <a:effectLst/>
                <a:latin typeface="+mn-lt"/>
                <a:ea typeface="+mn-ea"/>
                <a:cs typeface="+mn-cs"/>
              </a:rPr>
              <a:t>Picture Identification (Proctors will ask for this to verify your identity–this is required.)</a:t>
            </a:r>
          </a:p>
          <a:p>
            <a:r>
              <a:rPr lang="en-US" sz="1200" kern="1200" dirty="0">
                <a:solidFill>
                  <a:schemeClr val="tx1"/>
                </a:solidFill>
                <a:effectLst/>
                <a:latin typeface="+mn-lt"/>
                <a:ea typeface="+mn-ea"/>
                <a:cs typeface="+mn-cs"/>
              </a:rPr>
              <a:t>Social security number (Used for identification purposes only.)</a:t>
            </a:r>
          </a:p>
          <a:p>
            <a:r>
              <a:rPr lang="en-US" sz="1200" kern="1200" dirty="0">
                <a:solidFill>
                  <a:schemeClr val="tx1"/>
                </a:solidFill>
                <a:effectLst/>
                <a:latin typeface="+mn-lt"/>
                <a:ea typeface="+mn-ea"/>
                <a:cs typeface="+mn-cs"/>
              </a:rPr>
              <a:t>Home/mailing address</a:t>
            </a:r>
          </a:p>
          <a:p>
            <a:r>
              <a:rPr lang="en-US" sz="1200" kern="1200" dirty="0">
                <a:solidFill>
                  <a:schemeClr val="tx1"/>
                </a:solidFill>
                <a:effectLst/>
                <a:latin typeface="+mn-lt"/>
                <a:ea typeface="+mn-ea"/>
                <a:cs typeface="+mn-cs"/>
              </a:rPr>
              <a:t>Date of Birth</a:t>
            </a:r>
          </a:p>
          <a:p>
            <a:r>
              <a:rPr lang="en-US" sz="1200" kern="1200" dirty="0">
                <a:solidFill>
                  <a:schemeClr val="tx1"/>
                </a:solidFill>
                <a:effectLst/>
                <a:latin typeface="+mn-lt"/>
                <a:ea typeface="+mn-ea"/>
                <a:cs typeface="+mn-cs"/>
              </a:rPr>
              <a:t>Phone Number</a:t>
            </a:r>
          </a:p>
          <a:p>
            <a:r>
              <a:rPr lang="en-US" sz="1200" kern="1200" dirty="0">
                <a:solidFill>
                  <a:schemeClr val="tx1"/>
                </a:solidFill>
                <a:effectLst/>
                <a:latin typeface="+mn-lt"/>
                <a:ea typeface="+mn-ea"/>
                <a:cs typeface="+mn-cs"/>
              </a:rPr>
              <a:t>Email address</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21</a:t>
            </a:fld>
            <a:endParaRPr lang="en-US" dirty="0"/>
          </a:p>
        </p:txBody>
      </p:sp>
    </p:spTree>
    <p:extLst>
      <p:ext uri="{BB962C8B-B14F-4D97-AF65-F5344CB8AC3E}">
        <p14:creationId xmlns:p14="http://schemas.microsoft.com/office/powerpoint/2010/main" val="179517528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endParaRPr lang="en-US" dirty="0"/>
          </a:p>
          <a:p>
            <a:endParaRPr lang="en-US" dirty="0"/>
          </a:p>
          <a:p>
            <a:r>
              <a:rPr lang="en-US" dirty="0"/>
              <a:t>The service aperture or process stub typically used on small appliances is a straight piece of tubing that is entered using a piercing access valve to add or remove refrigerant from a small appliance.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201</a:t>
            </a:fld>
            <a:endParaRPr lang="en-US" dirty="0"/>
          </a:p>
        </p:txBody>
      </p:sp>
    </p:spTree>
    <p:extLst>
      <p:ext uri="{BB962C8B-B14F-4D97-AF65-F5344CB8AC3E}">
        <p14:creationId xmlns:p14="http://schemas.microsoft.com/office/powerpoint/2010/main" val="1366319399"/>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normAutofit/>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p>
          <a:p>
            <a:pPr>
              <a:defRPr/>
            </a:pPr>
            <a:endParaRPr lang="en-US" dirty="0"/>
          </a:p>
          <a:p>
            <a:pPr>
              <a:defRPr/>
            </a:pPr>
            <a:r>
              <a:rPr lang="en-US" dirty="0"/>
              <a:t>When installing any type of access fitting onto a sealed system the fitting should be leak tested before proceeding with recovery.  Because solderless type piercing valves tend to leak over time, they should not remain on the refrigeration systems after completion of the repair. </a:t>
            </a:r>
          </a:p>
        </p:txBody>
      </p:sp>
      <p:sp>
        <p:nvSpPr>
          <p:cNvPr id="3082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F1F91E2-9863-40D8-9BB7-4EA79E1E6EC2}" type="slidenum">
              <a:rPr lang="en-US" altLang="en-US" smtClean="0">
                <a:latin typeface="Times New Roman" pitchFamily="18" charset="0"/>
              </a:rPr>
              <a:pPr algn="r" eaLnBrk="1" hangingPunct="1">
                <a:spcBef>
                  <a:spcPct val="0"/>
                </a:spcBef>
              </a:pPr>
              <a:t>202</a:t>
            </a:fld>
            <a:endParaRPr lang="en-US" altLang="en-US" dirty="0">
              <a:latin typeface="Times New Roman" pitchFamily="18" charset="0"/>
            </a:endParaRPr>
          </a:p>
        </p:txBody>
      </p:sp>
    </p:spTree>
    <p:extLst>
      <p:ext uri="{BB962C8B-B14F-4D97-AF65-F5344CB8AC3E}">
        <p14:creationId xmlns:p14="http://schemas.microsoft.com/office/powerpoint/2010/main" val="8754021"/>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31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p>
          <a:p>
            <a:endParaRPr lang="en-US" altLang="en-US" dirty="0"/>
          </a:p>
          <a:p>
            <a:r>
              <a:rPr lang="en-US" altLang="en-US" dirty="0"/>
              <a:t>A passive, system-dependent, recovery process for small appliances can capture refrigerant in a non-pressurized container.  </a:t>
            </a:r>
          </a:p>
        </p:txBody>
      </p:sp>
      <p:sp>
        <p:nvSpPr>
          <p:cNvPr id="3031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2A3ECCE-29BE-47BD-8F1A-9C2680052058}" type="slidenum">
              <a:rPr lang="en-US" altLang="en-US" smtClean="0">
                <a:latin typeface="Times New Roman" pitchFamily="18" charset="0"/>
              </a:rPr>
              <a:pPr algn="r" eaLnBrk="1" hangingPunct="1">
                <a:spcBef>
                  <a:spcPct val="0"/>
                </a:spcBef>
              </a:pPr>
              <a:t>203</a:t>
            </a:fld>
            <a:endParaRPr lang="en-US" altLang="en-US" dirty="0">
              <a:latin typeface="Times New Roman" pitchFamily="18" charset="0"/>
            </a:endParaRPr>
          </a:p>
        </p:txBody>
      </p:sp>
    </p:spTree>
    <p:extLst>
      <p:ext uri="{BB962C8B-B14F-4D97-AF65-F5344CB8AC3E}">
        <p14:creationId xmlns:p14="http://schemas.microsoft.com/office/powerpoint/2010/main" val="1261946028"/>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p>
          <a:p>
            <a:endParaRPr lang="en-US" altLang="en-US" dirty="0"/>
          </a:p>
          <a:p>
            <a:r>
              <a:rPr lang="en-US" altLang="en-US" dirty="0"/>
              <a:t>When using passive recovery devices on small appliances with non-operating compressors it essential to take measures to help release trapped regulated refrigerant from the compressor oil during refrigerant recovery. </a:t>
            </a:r>
          </a:p>
        </p:txBody>
      </p:sp>
      <p:sp>
        <p:nvSpPr>
          <p:cNvPr id="304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196B946-549C-4725-862A-160634956CDE}" type="slidenum">
              <a:rPr lang="en-US" altLang="en-US" smtClean="0">
                <a:latin typeface="Times New Roman" pitchFamily="18" charset="0"/>
              </a:rPr>
              <a:pPr algn="r" eaLnBrk="1" hangingPunct="1">
                <a:spcBef>
                  <a:spcPct val="0"/>
                </a:spcBef>
              </a:pPr>
              <a:t>204</a:t>
            </a:fld>
            <a:endParaRPr lang="en-US" altLang="en-US" dirty="0">
              <a:latin typeface="Times New Roman" pitchFamily="18" charset="0"/>
            </a:endParaRPr>
          </a:p>
        </p:txBody>
      </p:sp>
    </p:spTree>
    <p:extLst>
      <p:ext uri="{BB962C8B-B14F-4D97-AF65-F5344CB8AC3E}">
        <p14:creationId xmlns:p14="http://schemas.microsoft.com/office/powerpoint/2010/main" val="3796947158"/>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p>
          <a:p>
            <a:endParaRPr lang="en-US" altLang="en-US" dirty="0"/>
          </a:p>
          <a:p>
            <a:r>
              <a:rPr lang="en-US" altLang="en-US" dirty="0"/>
              <a:t>It is helpful to heat with a heat gun and strike the compressor with a rubber mallet when recovering refrigerants into a non-pressurized container from a small appliance, such as a household refrigerator, with an inoperative compressor. Doing so will help free refrigerant that might be trapped under the oil in the compressor crankcase. </a:t>
            </a:r>
          </a:p>
          <a:p>
            <a:r>
              <a:rPr lang="en-US" altLang="en-US" dirty="0"/>
              <a:t> </a:t>
            </a:r>
          </a:p>
        </p:txBody>
      </p:sp>
      <p:sp>
        <p:nvSpPr>
          <p:cNvPr id="304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196B946-549C-4725-862A-160634956CDE}" type="slidenum">
              <a:rPr lang="en-US" altLang="en-US" smtClean="0">
                <a:latin typeface="Times New Roman" pitchFamily="18" charset="0"/>
              </a:rPr>
              <a:pPr algn="r" eaLnBrk="1" hangingPunct="1">
                <a:spcBef>
                  <a:spcPct val="0"/>
                </a:spcBef>
              </a:pPr>
              <a:t>205</a:t>
            </a:fld>
            <a:endParaRPr lang="en-US" altLang="en-US" dirty="0">
              <a:latin typeface="Times New Roman" pitchFamily="18" charset="0"/>
            </a:endParaRPr>
          </a:p>
        </p:txBody>
      </p:sp>
    </p:spTree>
    <p:extLst>
      <p:ext uri="{BB962C8B-B14F-4D97-AF65-F5344CB8AC3E}">
        <p14:creationId xmlns:p14="http://schemas.microsoft.com/office/powerpoint/2010/main" val="2259285521"/>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31717"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p>
          <a:p>
            <a:pPr marL="0" marR="0" indent="0" algn="l" defTabSz="931717" rtl="0" eaLnBrk="0" fontAlgn="base" latinLnBrk="0" hangingPunct="0">
              <a:lnSpc>
                <a:spcPct val="100000"/>
              </a:lnSpc>
              <a:spcBef>
                <a:spcPct val="30000"/>
              </a:spcBef>
              <a:spcAft>
                <a:spcPct val="0"/>
              </a:spcAft>
              <a:buClrTx/>
              <a:buSzTx/>
              <a:buFontTx/>
              <a:buNone/>
              <a:tabLst/>
              <a:defRPr/>
            </a:pPr>
            <a:endParaRPr lang="en-US" dirty="0">
              <a:solidFill>
                <a:prstClr val="black"/>
              </a:solidFill>
            </a:endParaRPr>
          </a:p>
          <a:p>
            <a:pPr defTabSz="931717">
              <a:defRPr/>
            </a:pPr>
            <a:r>
              <a:rPr lang="en-US" dirty="0">
                <a:solidFill>
                  <a:prstClr val="black"/>
                </a:solidFill>
              </a:rPr>
              <a:t>When using the system-dependent (passive) recovery process and the compressor does not run, both the high and low side of the system must be accessed for refrigerant recovery. </a:t>
            </a:r>
            <a:endParaRPr lang="en-US" altLang="en-US" dirty="0"/>
          </a:p>
        </p:txBody>
      </p:sp>
      <p:sp>
        <p:nvSpPr>
          <p:cNvPr id="304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196B946-549C-4725-862A-160634956CDE}" type="slidenum">
              <a:rPr lang="en-US" altLang="en-US" smtClean="0">
                <a:latin typeface="Times New Roman" pitchFamily="18" charset="0"/>
              </a:rPr>
              <a:pPr algn="r" eaLnBrk="1" hangingPunct="1">
                <a:spcBef>
                  <a:spcPct val="0"/>
                </a:spcBef>
              </a:pPr>
              <a:t>206</a:t>
            </a:fld>
            <a:endParaRPr lang="en-US" altLang="en-US" dirty="0">
              <a:latin typeface="Times New Roman" pitchFamily="18" charset="0"/>
            </a:endParaRPr>
          </a:p>
        </p:txBody>
      </p:sp>
    </p:spTree>
    <p:extLst>
      <p:ext uri="{BB962C8B-B14F-4D97-AF65-F5344CB8AC3E}">
        <p14:creationId xmlns:p14="http://schemas.microsoft.com/office/powerpoint/2010/main" val="2722705539"/>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p>
          <a:p>
            <a:endParaRPr lang="en-US" altLang="en-US" dirty="0"/>
          </a:p>
          <a:p>
            <a:r>
              <a:rPr lang="en-US" altLang="en-US" dirty="0"/>
              <a:t>Both low and high-side access valves should be installed when recovering refrigerant from a household refrigerator or any other appliance to improve the speed of recovery.  </a:t>
            </a:r>
          </a:p>
        </p:txBody>
      </p:sp>
      <p:sp>
        <p:nvSpPr>
          <p:cNvPr id="304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196B946-549C-4725-862A-160634956CDE}" type="slidenum">
              <a:rPr lang="en-US" altLang="en-US" smtClean="0">
                <a:latin typeface="Times New Roman" pitchFamily="18" charset="0"/>
              </a:rPr>
              <a:pPr algn="r" eaLnBrk="1" hangingPunct="1">
                <a:spcBef>
                  <a:spcPct val="0"/>
                </a:spcBef>
              </a:pPr>
              <a:t>207</a:t>
            </a:fld>
            <a:endParaRPr lang="en-US" altLang="en-US" dirty="0">
              <a:latin typeface="Times New Roman" pitchFamily="18" charset="0"/>
            </a:endParaRPr>
          </a:p>
        </p:txBody>
      </p:sp>
    </p:spTree>
    <p:extLst>
      <p:ext uri="{BB962C8B-B14F-4D97-AF65-F5344CB8AC3E}">
        <p14:creationId xmlns:p14="http://schemas.microsoft.com/office/powerpoint/2010/main" val="981234996"/>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a:t>
            </a:r>
          </a:p>
          <a:p>
            <a:endParaRPr lang="en-US" altLang="en-US" dirty="0"/>
          </a:p>
          <a:p>
            <a:r>
              <a:rPr lang="en-US" altLang="en-US" dirty="0"/>
              <a:t>To ensure that all CFC, HCFC, or HFC refrigerant has been removed from a frost-free refrigerator, the defrost heater can be energized to increase the refrigerant’s temperature and vaporize any liquid.</a:t>
            </a:r>
          </a:p>
        </p:txBody>
      </p:sp>
      <p:sp>
        <p:nvSpPr>
          <p:cNvPr id="304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196B946-549C-4725-862A-160634956CDE}" type="slidenum">
              <a:rPr lang="en-US" altLang="en-US" smtClean="0">
                <a:latin typeface="Times New Roman" pitchFamily="18" charset="0"/>
              </a:rPr>
              <a:pPr algn="r" eaLnBrk="1" hangingPunct="1">
                <a:spcBef>
                  <a:spcPct val="0"/>
                </a:spcBef>
              </a:pPr>
              <a:t>208</a:t>
            </a:fld>
            <a:endParaRPr lang="en-US" altLang="en-US" dirty="0">
              <a:latin typeface="Times New Roman" pitchFamily="18" charset="0"/>
            </a:endParaRPr>
          </a:p>
        </p:txBody>
      </p:sp>
    </p:spTree>
    <p:extLst>
      <p:ext uri="{BB962C8B-B14F-4D97-AF65-F5344CB8AC3E}">
        <p14:creationId xmlns:p14="http://schemas.microsoft.com/office/powerpoint/2010/main" val="3626745365"/>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17-18</a:t>
            </a:r>
          </a:p>
          <a:p>
            <a:endParaRPr lang="en-US" altLang="en-US" dirty="0"/>
          </a:p>
          <a:p>
            <a:r>
              <a:rPr lang="en-US" altLang="en-US" dirty="0"/>
              <a:t>An appliance with an operating compressor and completely restricted capillary tube or metering device requires only one access valve on the high side of the system.  </a:t>
            </a:r>
          </a:p>
        </p:txBody>
      </p:sp>
      <p:sp>
        <p:nvSpPr>
          <p:cNvPr id="304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196B946-549C-4725-862A-160634956CDE}" type="slidenum">
              <a:rPr lang="en-US" altLang="en-US" smtClean="0">
                <a:latin typeface="Times New Roman" pitchFamily="18" charset="0"/>
              </a:rPr>
              <a:pPr algn="r" eaLnBrk="1" hangingPunct="1">
                <a:spcBef>
                  <a:spcPct val="0"/>
                </a:spcBef>
              </a:pPr>
              <a:t>209</a:t>
            </a:fld>
            <a:endParaRPr lang="en-US" altLang="en-US" dirty="0">
              <a:latin typeface="Times New Roman" pitchFamily="18" charset="0"/>
            </a:endParaRPr>
          </a:p>
        </p:txBody>
      </p:sp>
    </p:spTree>
    <p:extLst>
      <p:ext uri="{BB962C8B-B14F-4D97-AF65-F5344CB8AC3E}">
        <p14:creationId xmlns:p14="http://schemas.microsoft.com/office/powerpoint/2010/main" val="3086374579"/>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4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18</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r>
              <a:rPr lang="en-US" altLang="en-US" dirty="0"/>
              <a:t>If the pressure in an appliance is 0 psig after installing and opening a piercing access valve, the recovery procedure cannot begin.</a:t>
            </a:r>
          </a:p>
        </p:txBody>
      </p:sp>
      <p:sp>
        <p:nvSpPr>
          <p:cNvPr id="304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196B946-549C-4725-862A-160634956CDE}" type="slidenum">
              <a:rPr lang="en-US" altLang="en-US" smtClean="0">
                <a:latin typeface="Times New Roman" pitchFamily="18" charset="0"/>
              </a:rPr>
              <a:pPr algn="r" eaLnBrk="1" hangingPunct="1">
                <a:spcBef>
                  <a:spcPct val="0"/>
                </a:spcBef>
              </a:pPr>
              <a:t>210</a:t>
            </a:fld>
            <a:endParaRPr lang="en-US" altLang="en-US" dirty="0">
              <a:latin typeface="Times New Roman" pitchFamily="18" charset="0"/>
            </a:endParaRPr>
          </a:p>
        </p:txBody>
      </p:sp>
    </p:spTree>
    <p:extLst>
      <p:ext uri="{BB962C8B-B14F-4D97-AF65-F5344CB8AC3E}">
        <p14:creationId xmlns:p14="http://schemas.microsoft.com/office/powerpoint/2010/main" val="4237026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2</a:t>
            </a:r>
          </a:p>
          <a:p>
            <a:endParaRPr lang="en-US" b="1" dirty="0"/>
          </a:p>
          <a:p>
            <a:r>
              <a:rPr lang="en-US" dirty="0"/>
              <a:t>As required, all examination participants will be included in an online registry/lookup by name, city and state, as well as certification achieved.  (No personal information will be included in the public registry.)  Technicians will be able to opt out of this registry by logging into the ESCO website at www.escogroup.org or by contacting customer service at 800-726-9696.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22</a:t>
            </a:fld>
            <a:endParaRPr lang="en-US" dirty="0"/>
          </a:p>
        </p:txBody>
      </p:sp>
    </p:spTree>
    <p:extLst>
      <p:ext uri="{BB962C8B-B14F-4D97-AF65-F5344CB8AC3E}">
        <p14:creationId xmlns:p14="http://schemas.microsoft.com/office/powerpoint/2010/main" val="1471676027"/>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18</a:t>
            </a:r>
          </a:p>
          <a:p>
            <a:endParaRPr lang="en-US" altLang="en-US" dirty="0"/>
          </a:p>
          <a:p>
            <a:r>
              <a:rPr lang="en-US" altLang="en-US" dirty="0"/>
              <a:t>When using a self-contained (active) recovery device and there is a large volume of non-condensable gas in the refrigerant being recovered, excessive pressure can occur on the high side of the recovery machine and in the recovery cylinder.</a:t>
            </a:r>
          </a:p>
        </p:txBody>
      </p:sp>
      <p:sp>
        <p:nvSpPr>
          <p:cNvPr id="301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9796ED3B-7623-4748-AAFE-FB599315AE6C}" type="slidenum">
              <a:rPr lang="en-US" altLang="en-US" smtClean="0">
                <a:latin typeface="Times New Roman" pitchFamily="18" charset="0"/>
              </a:rPr>
              <a:pPr algn="r" eaLnBrk="1" hangingPunct="1">
                <a:spcBef>
                  <a:spcPct val="0"/>
                </a:spcBef>
              </a:pPr>
              <a:t>211</a:t>
            </a:fld>
            <a:endParaRPr lang="en-US" altLang="en-US" dirty="0">
              <a:latin typeface="Times New Roman" pitchFamily="18" charset="0"/>
            </a:endParaRPr>
          </a:p>
        </p:txBody>
      </p:sp>
    </p:spTree>
    <p:extLst>
      <p:ext uri="{BB962C8B-B14F-4D97-AF65-F5344CB8AC3E}">
        <p14:creationId xmlns:p14="http://schemas.microsoft.com/office/powerpoint/2010/main" val="1900839891"/>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18</a:t>
            </a:r>
          </a:p>
          <a:p>
            <a:endParaRPr lang="en-US" altLang="en-US" dirty="0"/>
          </a:p>
          <a:p>
            <a:r>
              <a:rPr lang="en-US" altLang="en-US" dirty="0"/>
              <a:t>When using a self-contained (active) recovery device and there is a large volume of non-condensable gas in the refrigerant being recovered, excessive pressure can occur on the high side of the recovery machine and in the recovery cylinder.</a:t>
            </a:r>
          </a:p>
          <a:p>
            <a:r>
              <a:rPr lang="en-US" altLang="en-US" dirty="0"/>
              <a:t>Non-condensable gas in the refrigerant can be checked for by using a pressure-temperature (PT) chart. </a:t>
            </a:r>
          </a:p>
        </p:txBody>
      </p:sp>
      <p:sp>
        <p:nvSpPr>
          <p:cNvPr id="301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9796ED3B-7623-4748-AAFE-FB599315AE6C}" type="slidenum">
              <a:rPr lang="en-US" altLang="en-US" smtClean="0">
                <a:latin typeface="Times New Roman" pitchFamily="18" charset="0"/>
              </a:rPr>
              <a:pPr algn="r" eaLnBrk="1" hangingPunct="1">
                <a:spcBef>
                  <a:spcPct val="0"/>
                </a:spcBef>
              </a:pPr>
              <a:t>212</a:t>
            </a:fld>
            <a:endParaRPr lang="en-US" altLang="en-US" dirty="0">
              <a:latin typeface="Times New Roman" pitchFamily="18" charset="0"/>
            </a:endParaRPr>
          </a:p>
        </p:txBody>
      </p:sp>
    </p:spTree>
    <p:extLst>
      <p:ext uri="{BB962C8B-B14F-4D97-AF65-F5344CB8AC3E}">
        <p14:creationId xmlns:p14="http://schemas.microsoft.com/office/powerpoint/2010/main" val="2639981841"/>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10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18</a:t>
            </a:r>
          </a:p>
          <a:p>
            <a:endParaRPr lang="en-US" altLang="en-US" dirty="0"/>
          </a:p>
          <a:p>
            <a:r>
              <a:rPr lang="en-US" altLang="en-US" dirty="0"/>
              <a:t>The approximate pressure of an R-134a cylinder that does not contain any non-condensable impurities and is stored in a room at 80°F is equal to a pressure of 87 psig.  As long as there is liquid refrigerant present and no impurities in the cylinder, the pressure and temperature should match what is shown on the PT chart. </a:t>
            </a:r>
          </a:p>
        </p:txBody>
      </p:sp>
      <p:sp>
        <p:nvSpPr>
          <p:cNvPr id="3010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9796ED3B-7623-4748-AAFE-FB599315AE6C}" type="slidenum">
              <a:rPr lang="en-US" altLang="en-US" smtClean="0">
                <a:latin typeface="Times New Roman" pitchFamily="18" charset="0"/>
              </a:rPr>
              <a:pPr algn="r" eaLnBrk="1" hangingPunct="1">
                <a:spcBef>
                  <a:spcPct val="0"/>
                </a:spcBef>
              </a:pPr>
              <a:t>213</a:t>
            </a:fld>
            <a:endParaRPr lang="en-US" altLang="en-US" dirty="0">
              <a:latin typeface="Times New Roman" pitchFamily="18" charset="0"/>
            </a:endParaRPr>
          </a:p>
        </p:txBody>
      </p:sp>
    </p:spTree>
    <p:extLst>
      <p:ext uri="{BB962C8B-B14F-4D97-AF65-F5344CB8AC3E}">
        <p14:creationId xmlns:p14="http://schemas.microsoft.com/office/powerpoint/2010/main" val="2894567089"/>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18</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t>During system recovery and/or repair a pungent odor detected from the refrigerant normally indicates a compressor burn-out.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t>The technician should watch for signs of oil contamination when recovering refrigerant from a system that experienced a compressor burn-out as the system will have to be flushed if contaminants are present. </a:t>
            </a:r>
          </a:p>
        </p:txBody>
      </p:sp>
      <p:sp>
        <p:nvSpPr>
          <p:cNvPr id="310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9D22603-E377-4A37-9F3E-A7D9D3CDC51F}" type="slidenum">
              <a:rPr lang="en-US" altLang="en-US" smtClean="0">
                <a:latin typeface="Times New Roman" pitchFamily="18" charset="0"/>
              </a:rPr>
              <a:pPr algn="r" eaLnBrk="1" hangingPunct="1">
                <a:spcBef>
                  <a:spcPct val="0"/>
                </a:spcBef>
              </a:pPr>
              <a:t>214</a:t>
            </a:fld>
            <a:endParaRPr lang="en-US" altLang="en-US" dirty="0">
              <a:latin typeface="Times New Roman" pitchFamily="18" charset="0"/>
            </a:endParaRPr>
          </a:p>
        </p:txBody>
      </p:sp>
    </p:spTree>
    <p:extLst>
      <p:ext uri="{BB962C8B-B14F-4D97-AF65-F5344CB8AC3E}">
        <p14:creationId xmlns:p14="http://schemas.microsoft.com/office/powerpoint/2010/main" val="4096417384"/>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18</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t>When nitrogen is used to pressurize or blow debris out of the system, the nitrogen may be vented to the ambient air.</a:t>
            </a:r>
          </a:p>
          <a:p>
            <a:pPr marL="515938" indent="-346075"/>
            <a:endParaRPr lang="en-US" altLang="en-US" dirty="0"/>
          </a:p>
        </p:txBody>
      </p:sp>
      <p:sp>
        <p:nvSpPr>
          <p:cNvPr id="310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9D22603-E377-4A37-9F3E-A7D9D3CDC51F}" type="slidenum">
              <a:rPr lang="en-US" altLang="en-US" smtClean="0">
                <a:latin typeface="Times New Roman" pitchFamily="18" charset="0"/>
              </a:rPr>
              <a:pPr algn="r" eaLnBrk="1" hangingPunct="1">
                <a:spcBef>
                  <a:spcPct val="0"/>
                </a:spcBef>
              </a:pPr>
              <a:t>215</a:t>
            </a:fld>
            <a:endParaRPr lang="en-US" altLang="en-US" dirty="0">
              <a:latin typeface="Times New Roman" pitchFamily="18" charset="0"/>
            </a:endParaRPr>
          </a:p>
        </p:txBody>
      </p:sp>
    </p:spTree>
    <p:extLst>
      <p:ext uri="{BB962C8B-B14F-4D97-AF65-F5344CB8AC3E}">
        <p14:creationId xmlns:p14="http://schemas.microsoft.com/office/powerpoint/2010/main" val="3540977891"/>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18</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dirty="0"/>
          </a:p>
          <a:p>
            <a:r>
              <a:rPr lang="en-US" dirty="0"/>
              <a:t>Household appliances charged with HC refrigerants require permanent safety markings on or near any evaporators, exposed refrigerant tubing, the machine compartment, and exterior of the refrigerator.</a:t>
            </a:r>
          </a:p>
          <a:p>
            <a:pPr marL="515938" indent="-346075"/>
            <a:endParaRPr lang="en-US" altLang="en-US" dirty="0"/>
          </a:p>
        </p:txBody>
      </p:sp>
      <p:sp>
        <p:nvSpPr>
          <p:cNvPr id="310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9D22603-E377-4A37-9F3E-A7D9D3CDC51F}" type="slidenum">
              <a:rPr lang="en-US" altLang="en-US" smtClean="0">
                <a:latin typeface="Times New Roman" pitchFamily="18" charset="0"/>
              </a:rPr>
              <a:pPr algn="r" eaLnBrk="1" hangingPunct="1">
                <a:spcBef>
                  <a:spcPct val="0"/>
                </a:spcBef>
              </a:pPr>
              <a:t>216</a:t>
            </a:fld>
            <a:endParaRPr lang="en-US" altLang="en-US" dirty="0">
              <a:latin typeface="Times New Roman" pitchFamily="18" charset="0"/>
            </a:endParaRPr>
          </a:p>
        </p:txBody>
      </p:sp>
    </p:spTree>
    <p:extLst>
      <p:ext uri="{BB962C8B-B14F-4D97-AF65-F5344CB8AC3E}">
        <p14:creationId xmlns:p14="http://schemas.microsoft.com/office/powerpoint/2010/main" val="169958365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18</a:t>
            </a:r>
          </a:p>
          <a:p>
            <a:endParaRPr lang="en-US" altLang="en-US" dirty="0"/>
          </a:p>
          <a:p>
            <a:r>
              <a:rPr lang="en-US" dirty="0"/>
              <a:t>When recovering refrigerants, safe work practices include wearing safety eyewear and butyl-lined gloves when connecting/disconnecting hoses.  </a:t>
            </a:r>
          </a:p>
          <a:p>
            <a:pPr marL="515938" indent="-346075"/>
            <a:endParaRPr lang="en-US" altLang="en-US" dirty="0"/>
          </a:p>
        </p:txBody>
      </p:sp>
      <p:sp>
        <p:nvSpPr>
          <p:cNvPr id="310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9D22603-E377-4A37-9F3E-A7D9D3CDC51F}" type="slidenum">
              <a:rPr lang="en-US" altLang="en-US" smtClean="0">
                <a:latin typeface="Times New Roman" pitchFamily="18" charset="0"/>
              </a:rPr>
              <a:pPr algn="r" eaLnBrk="1" hangingPunct="1">
                <a:spcBef>
                  <a:spcPct val="0"/>
                </a:spcBef>
              </a:pPr>
              <a:t>217</a:t>
            </a:fld>
            <a:endParaRPr lang="en-US" altLang="en-US" dirty="0">
              <a:latin typeface="Times New Roman" pitchFamily="18" charset="0"/>
            </a:endParaRPr>
          </a:p>
        </p:txBody>
      </p:sp>
    </p:spTree>
    <p:extLst>
      <p:ext uri="{BB962C8B-B14F-4D97-AF65-F5344CB8AC3E}">
        <p14:creationId xmlns:p14="http://schemas.microsoft.com/office/powerpoint/2010/main" val="1974011348"/>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18</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t>When nitrogen is used to pressurize or blow debris out of the system, the nitrogen may be vented to the ambient air.</a:t>
            </a:r>
          </a:p>
          <a:p>
            <a:pPr marL="515938" indent="-346075"/>
            <a:endParaRPr lang="en-US" altLang="en-US" dirty="0"/>
          </a:p>
        </p:txBody>
      </p:sp>
      <p:sp>
        <p:nvSpPr>
          <p:cNvPr id="310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9D22603-E377-4A37-9F3E-A7D9D3CDC51F}" type="slidenum">
              <a:rPr lang="en-US" altLang="en-US" smtClean="0">
                <a:latin typeface="Times New Roman" pitchFamily="18" charset="0"/>
              </a:rPr>
              <a:pPr algn="r" eaLnBrk="1" hangingPunct="1">
                <a:spcBef>
                  <a:spcPct val="0"/>
                </a:spcBef>
              </a:pPr>
              <a:t>218</a:t>
            </a:fld>
            <a:endParaRPr lang="en-US" altLang="en-US" dirty="0">
              <a:latin typeface="Times New Roman" pitchFamily="18" charset="0"/>
            </a:endParaRPr>
          </a:p>
        </p:txBody>
      </p:sp>
    </p:spTree>
    <p:extLst>
      <p:ext uri="{BB962C8B-B14F-4D97-AF65-F5344CB8AC3E}">
        <p14:creationId xmlns:p14="http://schemas.microsoft.com/office/powerpoint/2010/main" val="69455499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18</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t>Because refrigerants are heavier than air and displace oxygen, a very large refrigerant leak can cause suffocation.   </a:t>
            </a: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t>If a large leak of refrigerant occurs, such as from a filled cylinder in an enclosed area, and no self-contained breathing apparatus is available, vacate and naturally ventilate the area.  </a:t>
            </a:r>
          </a:p>
        </p:txBody>
      </p:sp>
      <p:sp>
        <p:nvSpPr>
          <p:cNvPr id="310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9D22603-E377-4A37-9F3E-A7D9D3CDC51F}" type="slidenum">
              <a:rPr lang="en-US" altLang="en-US" smtClean="0">
                <a:latin typeface="Times New Roman" pitchFamily="18" charset="0"/>
              </a:rPr>
              <a:pPr algn="r" eaLnBrk="1" hangingPunct="1">
                <a:spcBef>
                  <a:spcPct val="0"/>
                </a:spcBef>
              </a:pPr>
              <a:t>219</a:t>
            </a:fld>
            <a:endParaRPr lang="en-US" altLang="en-US" dirty="0">
              <a:latin typeface="Times New Roman" pitchFamily="18" charset="0"/>
            </a:endParaRPr>
          </a:p>
        </p:txBody>
      </p:sp>
    </p:spTree>
    <p:extLst>
      <p:ext uri="{BB962C8B-B14F-4D97-AF65-F5344CB8AC3E}">
        <p14:creationId xmlns:p14="http://schemas.microsoft.com/office/powerpoint/2010/main" val="389049423"/>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0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18 </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dirty="0"/>
              <a:t>At high temperatures, CFC and HCFC refrigerants can decompose into phosgene gas, hydrochloric, and/or hydrofluoric acids. </a:t>
            </a:r>
          </a:p>
        </p:txBody>
      </p:sp>
      <p:sp>
        <p:nvSpPr>
          <p:cNvPr id="3102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9D22603-E377-4A37-9F3E-A7D9D3CDC51F}" type="slidenum">
              <a:rPr lang="en-US" altLang="en-US" smtClean="0">
                <a:latin typeface="Times New Roman" pitchFamily="18" charset="0"/>
              </a:rPr>
              <a:pPr algn="r" eaLnBrk="1" hangingPunct="1">
                <a:spcBef>
                  <a:spcPct val="0"/>
                </a:spcBef>
              </a:pPr>
              <a:t>220</a:t>
            </a:fld>
            <a:endParaRPr lang="en-US" altLang="en-US" dirty="0">
              <a:latin typeface="Times New Roman" pitchFamily="18" charset="0"/>
            </a:endParaRPr>
          </a:p>
        </p:txBody>
      </p:sp>
    </p:spTree>
    <p:extLst>
      <p:ext uri="{BB962C8B-B14F-4D97-AF65-F5344CB8AC3E}">
        <p14:creationId xmlns:p14="http://schemas.microsoft.com/office/powerpoint/2010/main" val="35769572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a:t>
            </a:r>
          </a:p>
          <a:p>
            <a:pPr defTabSz="931717">
              <a:defRPr/>
            </a:pPr>
            <a:endParaRPr lang="en-US" b="1" dirty="0"/>
          </a:p>
          <a:p>
            <a:pPr defTabSz="931717">
              <a:defRPr/>
            </a:pPr>
            <a:r>
              <a:rPr lang="en-US" b="0" dirty="0"/>
              <a:t>Technicians should carefully study the Core and section(s) related to the Type(s) of certification in which they are seeking to achieve a passing score.  </a:t>
            </a:r>
          </a:p>
          <a:p>
            <a:pPr defTabSz="931717">
              <a:defRPr/>
            </a:pPr>
            <a:endParaRPr lang="en-US" b="0" dirty="0"/>
          </a:p>
          <a:p>
            <a:pPr defTabSz="931717">
              <a:defRPr/>
            </a:pPr>
            <a:r>
              <a:rPr lang="en-US" b="0" dirty="0"/>
              <a:t>Free EPA practice exams can be found online at:  www.escogroup.org.  </a:t>
            </a:r>
          </a:p>
          <a:p>
            <a:pPr defTabSz="931717">
              <a:defRPr/>
            </a:pPr>
            <a:endParaRPr lang="en-US" b="0" dirty="0"/>
          </a:p>
          <a:p>
            <a:pPr defTabSz="931717">
              <a:defRPr/>
            </a:pPr>
            <a:r>
              <a:rPr lang="en-US" b="0" dirty="0"/>
              <a:t>Practice exams are provided to give exam candidates a sample of the types of questions they can expect to encounter on the exam and are not intended to be a sole study source.</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23</a:t>
            </a:fld>
            <a:endParaRPr lang="en-US" dirty="0"/>
          </a:p>
        </p:txBody>
      </p:sp>
    </p:spTree>
    <p:extLst>
      <p:ext uri="{BB962C8B-B14F-4D97-AF65-F5344CB8AC3E}">
        <p14:creationId xmlns:p14="http://schemas.microsoft.com/office/powerpoint/2010/main" val="352167309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19</a:t>
            </a:r>
            <a:endParaRPr lang="en-US" b="1" dirty="0"/>
          </a:p>
          <a:p>
            <a:endParaRPr lang="en-US" dirty="0"/>
          </a:p>
          <a:p>
            <a:r>
              <a:rPr lang="en-US" dirty="0"/>
              <a:t>Technicians maintaining, servicing, repairing or disposing of high-pressure or very high-pressure appliances, except small appliances and motor vehicle air-conditioning systems (MVAC), must be certified as a Type II Technician or a Universal Technician.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221</a:t>
            </a:fld>
            <a:endParaRPr lang="en-US" dirty="0"/>
          </a:p>
        </p:txBody>
      </p:sp>
    </p:spTree>
    <p:extLst>
      <p:ext uri="{BB962C8B-B14F-4D97-AF65-F5344CB8AC3E}">
        <p14:creationId xmlns:p14="http://schemas.microsoft.com/office/powerpoint/2010/main" val="241975997"/>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19</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b="1" dirty="0"/>
          </a:p>
          <a:p>
            <a:r>
              <a:rPr lang="en-US" dirty="0"/>
              <a:t>System Classifications</a:t>
            </a:r>
          </a:p>
          <a:p>
            <a:r>
              <a:rPr lang="en-US" dirty="0"/>
              <a:t>Determining System Charge</a:t>
            </a:r>
          </a:p>
          <a:p>
            <a:r>
              <a:rPr lang="en-US" dirty="0"/>
              <a:t>Leak Repair Requirements </a:t>
            </a:r>
          </a:p>
          <a:p>
            <a:r>
              <a:rPr lang="en-US" dirty="0"/>
              <a:t>Leak Repair Time Frames</a:t>
            </a:r>
          </a:p>
          <a:p>
            <a:r>
              <a:rPr lang="en-US" dirty="0"/>
              <a:t>Section 608 Leak Repair Regulations</a:t>
            </a:r>
          </a:p>
          <a:p>
            <a:r>
              <a:rPr lang="en-US" dirty="0"/>
              <a:t>Record Keeping</a:t>
            </a:r>
          </a:p>
          <a:p>
            <a:r>
              <a:rPr lang="en-US" dirty="0"/>
              <a:t>Leak Detection</a:t>
            </a:r>
          </a:p>
          <a:p>
            <a:r>
              <a:rPr lang="en-US" dirty="0"/>
              <a:t>Recovery Techniques : Before You Recover</a:t>
            </a:r>
          </a:p>
          <a:p>
            <a:r>
              <a:rPr lang="en-US" dirty="0"/>
              <a:t>Recovery Techniques : Enhancing the Process</a:t>
            </a:r>
          </a:p>
          <a:p>
            <a:r>
              <a:rPr lang="en-US" dirty="0"/>
              <a:t>Recovery Techniques : Required Evacuation Levels During Recovery</a:t>
            </a:r>
          </a:p>
          <a:p>
            <a:r>
              <a:rPr lang="en-US" dirty="0"/>
              <a:t>Refrigeration System Liquid Line Accessories </a:t>
            </a:r>
          </a:p>
          <a:p>
            <a:r>
              <a:rPr lang="en-US" dirty="0"/>
              <a:t>Refrigeration System Suction Line and Compressor Accessories</a:t>
            </a:r>
          </a:p>
          <a:p>
            <a:r>
              <a:rPr lang="en-US" dirty="0"/>
              <a:t>System Evacuation</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222</a:t>
            </a:fld>
            <a:endParaRPr lang="en-US" dirty="0"/>
          </a:p>
        </p:txBody>
      </p:sp>
    </p:spTree>
    <p:extLst>
      <p:ext uri="{BB962C8B-B14F-4D97-AF65-F5344CB8AC3E}">
        <p14:creationId xmlns:p14="http://schemas.microsoft.com/office/powerpoint/2010/main" val="1171413490"/>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19</a:t>
            </a:r>
            <a:endParaRPr lang="en-US" b="1" dirty="0"/>
          </a:p>
          <a:p>
            <a:endParaRPr lang="en-US" altLang="en-US" dirty="0"/>
          </a:p>
          <a:p>
            <a:r>
              <a:rPr lang="en-US" sz="1300" dirty="0"/>
              <a:t>Technicians maintaining, servicing, repairing or disposing of medium, high, or very high-pressure appliances, except small appliances and motor vehicle air-conditioning systems (MVAC), must be certified as a Type II Technician or a Universal Technician.</a:t>
            </a:r>
          </a:p>
          <a:p>
            <a:r>
              <a:rPr lang="en-US" sz="1300" dirty="0"/>
              <a:t> </a:t>
            </a:r>
          </a:p>
          <a:p>
            <a:r>
              <a:rPr lang="en-US" sz="1300" dirty="0"/>
              <a:t> </a:t>
            </a:r>
          </a:p>
          <a:p>
            <a:endParaRPr lang="en-US" altLang="en-US" dirty="0"/>
          </a:p>
        </p:txBody>
      </p:sp>
      <p:sp>
        <p:nvSpPr>
          <p:cNvPr id="313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C8B05BF-4203-4B2F-9E15-B570715F516F}" type="slidenum">
              <a:rPr lang="en-US" altLang="en-US" smtClean="0">
                <a:latin typeface="Times New Roman" pitchFamily="18" charset="0"/>
              </a:rPr>
              <a:pPr algn="r" eaLnBrk="1" hangingPunct="1">
                <a:spcBef>
                  <a:spcPct val="0"/>
                </a:spcBef>
              </a:pPr>
              <a:t>223</a:t>
            </a:fld>
            <a:endParaRPr lang="en-US" altLang="en-US" dirty="0">
              <a:latin typeface="Times New Roman" pitchFamily="18" charset="0"/>
            </a:endParaRPr>
          </a:p>
        </p:txBody>
      </p:sp>
    </p:spTree>
    <p:extLst>
      <p:ext uri="{BB962C8B-B14F-4D97-AF65-F5344CB8AC3E}">
        <p14:creationId xmlns:p14="http://schemas.microsoft.com/office/powerpoint/2010/main" val="3614174575"/>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19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r>
              <a:rPr lang="en-US" dirty="0"/>
              <a:t>Air-conditioning appliances used to supply cooling in order to control heat and/or humidity in occupied facilities is defined by EPA as Comfort Cooling for the leak repair category.  </a:t>
            </a:r>
          </a:p>
          <a:p>
            <a:r>
              <a:rPr lang="en-US" dirty="0"/>
              <a:t>Residential, office, and commercial buildings are included in this category.  </a:t>
            </a:r>
          </a:p>
          <a:p>
            <a:r>
              <a:rPr lang="en-US" dirty="0"/>
              <a:t>Appliances (equipment) used to preserve products, as in the retail food and cold storage warehouse sectors are classified by EPA as Commercial Refrigeration.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224</a:t>
            </a:fld>
            <a:endParaRPr lang="en-US" dirty="0"/>
          </a:p>
        </p:txBody>
      </p:sp>
    </p:spTree>
    <p:extLst>
      <p:ext uri="{BB962C8B-B14F-4D97-AF65-F5344CB8AC3E}">
        <p14:creationId xmlns:p14="http://schemas.microsoft.com/office/powerpoint/2010/main" val="2059671044"/>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19</a:t>
            </a:r>
            <a:endParaRPr lang="en-US" b="1" dirty="0"/>
          </a:p>
          <a:p>
            <a:endParaRPr lang="en-US" altLang="en-US" b="1" dirty="0">
              <a:solidFill>
                <a:srgbClr val="0000CC"/>
              </a:solidFill>
            </a:endParaRPr>
          </a:p>
          <a:p>
            <a:r>
              <a:rPr lang="en-US" altLang="en-US" b="0" dirty="0">
                <a:solidFill>
                  <a:srgbClr val="0000CC"/>
                </a:solidFill>
              </a:rPr>
              <a:t>Appliances (equipment) used to preserve products, as in the retail food and cold storage warehouse sectors are classified by EPA as Commercial Refrigeration. </a:t>
            </a:r>
          </a:p>
        </p:txBody>
      </p:sp>
      <p:sp>
        <p:nvSpPr>
          <p:cNvPr id="316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9EF8678-678A-4A5E-931F-D36AED9F3A91}" type="slidenum">
              <a:rPr lang="en-US" altLang="en-US" smtClean="0">
                <a:latin typeface="Times New Roman" pitchFamily="18" charset="0"/>
              </a:rPr>
              <a:pPr algn="r" eaLnBrk="1" hangingPunct="1">
                <a:spcBef>
                  <a:spcPct val="0"/>
                </a:spcBef>
              </a:pPr>
              <a:t>225</a:t>
            </a:fld>
            <a:endParaRPr lang="en-US" altLang="en-US" dirty="0">
              <a:latin typeface="Times New Roman" pitchFamily="18" charset="0"/>
            </a:endParaRPr>
          </a:p>
        </p:txBody>
      </p:sp>
    </p:spTree>
    <p:extLst>
      <p:ext uri="{BB962C8B-B14F-4D97-AF65-F5344CB8AC3E}">
        <p14:creationId xmlns:p14="http://schemas.microsoft.com/office/powerpoint/2010/main" val="3728354134"/>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19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r>
              <a:rPr lang="en-US" dirty="0"/>
              <a:t>When an appliance has a dual use, the applicable maximum leak rate is determined by the highest percentage of use.  For example; If a company uses 55% of its systems cooling capacity to one of its manufacturing lines or refrigeration and 45% of its cooling capacity to air condition the office spaces, it is considered Industrial Process Refrigeration (IPR) for the leak rate category.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226</a:t>
            </a:fld>
            <a:endParaRPr lang="en-US" dirty="0"/>
          </a:p>
        </p:txBody>
      </p:sp>
    </p:spTree>
    <p:extLst>
      <p:ext uri="{BB962C8B-B14F-4D97-AF65-F5344CB8AC3E}">
        <p14:creationId xmlns:p14="http://schemas.microsoft.com/office/powerpoint/2010/main" val="3286288"/>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19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r>
              <a:rPr lang="en-US" dirty="0"/>
              <a:t>Use the charge stated on the equipment nameplate to determine normal charge for leak rate calculations when the system is a packaged system charged at the factory.</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227</a:t>
            </a:fld>
            <a:endParaRPr lang="en-US" dirty="0"/>
          </a:p>
        </p:txBody>
      </p:sp>
    </p:spTree>
    <p:extLst>
      <p:ext uri="{BB962C8B-B14F-4D97-AF65-F5344CB8AC3E}">
        <p14:creationId xmlns:p14="http://schemas.microsoft.com/office/powerpoint/2010/main" val="1650413376"/>
      </p:ext>
    </p:extLst>
  </p:cSld>
  <p:clrMapOvr>
    <a:masterClrMapping/>
  </p:clrMapOvr>
</p:notes>
</file>

<file path=ppt/notesSlides/notesSlide2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19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r>
              <a:rPr lang="en-US" dirty="0"/>
              <a:t>The charge in field-piped split-systems can be calculated using the factory charge plus the charge added for piping and accessories.  The leak rate of an appliance can be calculated when topping off or recharging a system due to a loss of charge.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228</a:t>
            </a:fld>
            <a:endParaRPr lang="en-US" dirty="0"/>
          </a:p>
        </p:txBody>
      </p:sp>
    </p:spTree>
    <p:extLst>
      <p:ext uri="{BB962C8B-B14F-4D97-AF65-F5344CB8AC3E}">
        <p14:creationId xmlns:p14="http://schemas.microsoft.com/office/powerpoint/2010/main" val="1038471261"/>
      </p:ext>
    </p:extLst>
  </p:cSld>
  <p:clrMapOvr>
    <a:masterClrMapping/>
  </p:clrMapOvr>
</p:notes>
</file>

<file path=ppt/notesSlides/notesSlide2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19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baseline="0"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unit </a:t>
            </a:r>
            <a:r>
              <a:rPr lang="en-US" dirty="0">
                <a:solidFill>
                  <a:srgbClr val="FF0000"/>
                </a:solidFill>
              </a:rPr>
              <a:t>nameplate</a:t>
            </a:r>
            <a:r>
              <a:rPr lang="en-US" dirty="0"/>
              <a:t> is the easiest way to check the type of refrigerant used in a packaged rooftop unit.  In addition, the unit’s nameplate will indicate the system’s total charge.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229</a:t>
            </a:fld>
            <a:endParaRPr lang="en-US" dirty="0"/>
          </a:p>
        </p:txBody>
      </p:sp>
    </p:spTree>
    <p:extLst>
      <p:ext uri="{BB962C8B-B14F-4D97-AF65-F5344CB8AC3E}">
        <p14:creationId xmlns:p14="http://schemas.microsoft.com/office/powerpoint/2010/main" val="2384147799"/>
      </p:ext>
    </p:extLst>
  </p:cSld>
  <p:clrMapOvr>
    <a:masterClrMapping/>
  </p:clrMapOvr>
</p:notes>
</file>

<file path=ppt/notesSlides/notesSlide2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19</a:t>
            </a:r>
            <a:endParaRPr lang="en-US" b="1" dirty="0"/>
          </a:p>
          <a:p>
            <a:endParaRPr lang="en-US" altLang="en-US" dirty="0"/>
          </a:p>
          <a:p>
            <a:r>
              <a:rPr lang="en-US" sz="1300" dirty="0"/>
              <a:t>The EPA’s leak repair requirements apply to all appliances using a regulated refrigerant.  Once the threshold leak rate has been exceeded on any system using an ozone-depleting refrigerant with a charge size of 50 pounds or greater the owner must repair the appliance enough to bring the leak rate below the threshold, retrofit, or retire the appliance.</a:t>
            </a:r>
          </a:p>
          <a:p>
            <a:r>
              <a:rPr lang="en-US" sz="1300" dirty="0"/>
              <a:t>(Note: leak repair requirements are the same for Type II &amp; III) </a:t>
            </a:r>
          </a:p>
          <a:p>
            <a:r>
              <a:rPr lang="en-US" sz="1300" dirty="0"/>
              <a:t>This is a must know!!!</a:t>
            </a:r>
          </a:p>
          <a:p>
            <a:endParaRPr lang="en-US" altLang="en-US" dirty="0"/>
          </a:p>
        </p:txBody>
      </p:sp>
      <p:sp>
        <p:nvSpPr>
          <p:cNvPr id="313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C8B05BF-4203-4B2F-9E15-B570715F516F}" type="slidenum">
              <a:rPr lang="en-US" altLang="en-US" smtClean="0">
                <a:latin typeface="Times New Roman" pitchFamily="18" charset="0"/>
              </a:rPr>
              <a:pPr algn="r" eaLnBrk="1" hangingPunct="1">
                <a:spcBef>
                  <a:spcPct val="0"/>
                </a:spcBef>
              </a:pPr>
              <a:t>230</a:t>
            </a:fld>
            <a:endParaRPr lang="en-US" altLang="en-US" dirty="0">
              <a:latin typeface="Times New Roman" pitchFamily="18" charset="0"/>
            </a:endParaRPr>
          </a:p>
        </p:txBody>
      </p:sp>
    </p:spTree>
    <p:extLst>
      <p:ext uri="{BB962C8B-B14F-4D97-AF65-F5344CB8AC3E}">
        <p14:creationId xmlns:p14="http://schemas.microsoft.com/office/powerpoint/2010/main" val="8149214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3</a:t>
            </a:r>
          </a:p>
          <a:p>
            <a:endParaRPr lang="en-US" b="1" dirty="0"/>
          </a:p>
          <a:p>
            <a:r>
              <a:rPr lang="en-US" b="1" dirty="0"/>
              <a:t>Vapor- Compression Refrigeration Cycle</a:t>
            </a:r>
          </a:p>
          <a:p>
            <a:r>
              <a:rPr lang="en-US" sz="1200" kern="1200" dirty="0">
                <a:solidFill>
                  <a:schemeClr val="tx1"/>
                </a:solidFill>
                <a:effectLst/>
                <a:latin typeface="+mn-lt"/>
                <a:ea typeface="+mn-ea"/>
                <a:cs typeface="+mn-cs"/>
              </a:rPr>
              <a:t>The compressor is the heart of the vapor-compression refrigeration cycle.  Low-pressure, low-temperature, superheated refrigerant vapor enters the compressor and is compressed, changing it to a high-pressure, high-temperature, superheated vapor.  It then moves to the condenser where some of the heat is removed, de-superheating and condensing it into a liquid.  Before it leaves the condenser as a high-pressure liquid, the liquid refrigerant is subcooled to a point below the liquid saturation temperature.  It then flows to the metering or expansion device as a high-pressure, subcooled liquid.  As the refrigerant flows through the metering device, the pressure of the liquid is reduced, causing a small percentage of the liquid to flash to a vapor (flash-gas), lowering the temperature of the remaining refrigerant to its saturation temperature. The low-pressure, low-temperature refrigerant flows into the evaporator as a </a:t>
            </a:r>
            <a:br>
              <a:rPr lang="en-US" sz="1200" kern="1200" dirty="0">
                <a:solidFill>
                  <a:schemeClr val="tx1"/>
                </a:solidFill>
                <a:effectLst/>
                <a:latin typeface="+mn-lt"/>
                <a:ea typeface="+mn-ea"/>
                <a:cs typeface="+mn-cs"/>
              </a:rPr>
            </a:br>
            <a:r>
              <a:rPr lang="en-US" sz="1200" kern="1200" dirty="0">
                <a:solidFill>
                  <a:schemeClr val="tx1"/>
                </a:solidFill>
                <a:effectLst/>
                <a:latin typeface="+mn-lt"/>
                <a:ea typeface="+mn-ea"/>
                <a:cs typeface="+mn-cs"/>
              </a:rPr>
              <a:t>low-temperature saturated refrigerant. As the refrigerant absorbs heat, it evaporates into a low-temperature vapor.  This evaporation process is referred to as direct expansion. During this process, the refrigerant vapor is superheated above its saturation temperature and then enters the suction line.  From the suction line, refrigerant enters the compressor as a low-pressure, low-temperature, superheated vapor to repeat the cycle.  The compressor and the metering device are the dividing points between the low-pressure and high-pressure sides of the system. </a:t>
            </a:r>
          </a:p>
          <a:p>
            <a:r>
              <a:rPr lang="en-US" sz="1200" kern="1200" dirty="0">
                <a:solidFill>
                  <a:schemeClr val="tx1"/>
                </a:solidFill>
                <a:effectLst/>
                <a:latin typeface="+mn-lt"/>
                <a:ea typeface="+mn-ea"/>
                <a:cs typeface="+mn-cs"/>
              </a:rPr>
              <a:t> </a:t>
            </a:r>
          </a:p>
          <a:p>
            <a:endParaRPr lang="en-US" b="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24</a:t>
            </a:fld>
            <a:endParaRPr lang="en-US" dirty="0"/>
          </a:p>
        </p:txBody>
      </p:sp>
    </p:spTree>
    <p:extLst>
      <p:ext uri="{BB962C8B-B14F-4D97-AF65-F5344CB8AC3E}">
        <p14:creationId xmlns:p14="http://schemas.microsoft.com/office/powerpoint/2010/main" val="3657000454"/>
      </p:ext>
    </p:extLst>
  </p:cSld>
  <p:clrMapOvr>
    <a:masterClrMapping/>
  </p:clrMapOvr>
</p:notes>
</file>

<file path=ppt/notesSlides/notesSlide2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19</a:t>
            </a:r>
            <a:endParaRPr lang="en-US" b="1" dirty="0"/>
          </a:p>
          <a:p>
            <a:endParaRPr lang="en-US" altLang="en-US" dirty="0"/>
          </a:p>
          <a:p>
            <a:r>
              <a:rPr lang="en-US" sz="1300" dirty="0"/>
              <a:t>As of January 1, 2019 the maximum leak rates are:</a:t>
            </a:r>
          </a:p>
          <a:p>
            <a:r>
              <a:rPr lang="en-US" sz="1300" dirty="0"/>
              <a:t>•10% of the charge per year when used for comfort cooling.</a:t>
            </a:r>
          </a:p>
          <a:p>
            <a:r>
              <a:rPr lang="en-US" sz="1300" dirty="0"/>
              <a:t>•20% of the charge per year when used for commercial refrigeration.</a:t>
            </a:r>
          </a:p>
          <a:p>
            <a:r>
              <a:rPr lang="en-US" sz="1300" dirty="0"/>
              <a:t>•30% of the charge per year when used for industrial process refrigeration.</a:t>
            </a:r>
          </a:p>
          <a:p>
            <a:endParaRPr lang="en-US" altLang="en-US" dirty="0"/>
          </a:p>
        </p:txBody>
      </p:sp>
      <p:sp>
        <p:nvSpPr>
          <p:cNvPr id="313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C8B05BF-4203-4B2F-9E15-B570715F516F}" type="slidenum">
              <a:rPr lang="en-US" altLang="en-US" smtClean="0">
                <a:latin typeface="Times New Roman" pitchFamily="18" charset="0"/>
              </a:rPr>
              <a:pPr algn="r" eaLnBrk="1" hangingPunct="1">
                <a:spcBef>
                  <a:spcPct val="0"/>
                </a:spcBef>
              </a:pPr>
              <a:t>231</a:t>
            </a:fld>
            <a:endParaRPr lang="en-US" altLang="en-US" dirty="0">
              <a:latin typeface="Times New Roman" pitchFamily="18" charset="0"/>
            </a:endParaRPr>
          </a:p>
        </p:txBody>
      </p:sp>
    </p:spTree>
    <p:extLst>
      <p:ext uri="{BB962C8B-B14F-4D97-AF65-F5344CB8AC3E}">
        <p14:creationId xmlns:p14="http://schemas.microsoft.com/office/powerpoint/2010/main" val="4273340622"/>
      </p:ext>
    </p:extLst>
  </p:cSld>
  <p:clrMapOvr>
    <a:masterClrMapping/>
  </p:clrMapOvr>
</p:notes>
</file>

<file path=ppt/notesSlides/notesSlide2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19</a:t>
            </a:r>
            <a:endParaRPr lang="en-US" b="1" dirty="0"/>
          </a:p>
          <a:p>
            <a:endParaRPr lang="en-US" altLang="en-US" dirty="0"/>
          </a:p>
          <a:p>
            <a:r>
              <a:rPr lang="en-US" sz="1300" dirty="0"/>
              <a:t>If an appliance with 50 or more pounds of  a regulated refrigerant has exceeded the threshold leak rate, the equipment owner or operator has 30 days to repair the appliance so that it leaks below the threshold limit and conduct the initial verification test, unless EPA grants additional time.</a:t>
            </a:r>
            <a:endParaRPr lang="en-US" altLang="en-US" dirty="0"/>
          </a:p>
        </p:txBody>
      </p:sp>
      <p:sp>
        <p:nvSpPr>
          <p:cNvPr id="313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C8B05BF-4203-4B2F-9E15-B570715F516F}" type="slidenum">
              <a:rPr lang="en-US" altLang="en-US" smtClean="0">
                <a:latin typeface="Times New Roman" pitchFamily="18" charset="0"/>
              </a:rPr>
              <a:pPr algn="r" eaLnBrk="1" hangingPunct="1">
                <a:spcBef>
                  <a:spcPct val="0"/>
                </a:spcBef>
              </a:pPr>
              <a:t>232</a:t>
            </a:fld>
            <a:endParaRPr lang="en-US" altLang="en-US" dirty="0">
              <a:latin typeface="Times New Roman" pitchFamily="18" charset="0"/>
            </a:endParaRPr>
          </a:p>
        </p:txBody>
      </p:sp>
    </p:spTree>
    <p:extLst>
      <p:ext uri="{BB962C8B-B14F-4D97-AF65-F5344CB8AC3E}">
        <p14:creationId xmlns:p14="http://schemas.microsoft.com/office/powerpoint/2010/main" val="3902341182"/>
      </p:ext>
    </p:extLst>
  </p:cSld>
  <p:clrMapOvr>
    <a:masterClrMapping/>
  </p:clrMapOvr>
</p:notes>
</file>

<file path=ppt/notesSlides/notesSlide2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19</a:t>
            </a:r>
            <a:endParaRPr lang="en-US" b="1" dirty="0"/>
          </a:p>
          <a:p>
            <a:endParaRPr lang="en-US" altLang="en-US" dirty="0"/>
          </a:p>
          <a:p>
            <a:r>
              <a:rPr lang="en-US" sz="1300" dirty="0"/>
              <a:t>If an appliance with a charge of 200 pounds or more of a regulated  refrigerant passes the initial verification leak test, a follow-up verification test must be conducted within 10 days. </a:t>
            </a:r>
          </a:p>
          <a:p>
            <a:r>
              <a:rPr lang="en-US" sz="1300" dirty="0"/>
              <a:t>Not having certified service technician available for service cannot be used as a reason to extend the appliance leak repair deadline. </a:t>
            </a:r>
          </a:p>
          <a:p>
            <a:r>
              <a:rPr lang="en-US" sz="1300" dirty="0"/>
              <a:t> </a:t>
            </a:r>
            <a:endParaRPr lang="en-US" altLang="en-US" dirty="0"/>
          </a:p>
        </p:txBody>
      </p:sp>
      <p:sp>
        <p:nvSpPr>
          <p:cNvPr id="313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C8B05BF-4203-4B2F-9E15-B570715F516F}" type="slidenum">
              <a:rPr lang="en-US" altLang="en-US" smtClean="0">
                <a:latin typeface="Times New Roman" pitchFamily="18" charset="0"/>
              </a:rPr>
              <a:pPr algn="r" eaLnBrk="1" hangingPunct="1">
                <a:spcBef>
                  <a:spcPct val="0"/>
                </a:spcBef>
              </a:pPr>
              <a:t>233</a:t>
            </a:fld>
            <a:endParaRPr lang="en-US" altLang="en-US" dirty="0">
              <a:latin typeface="Times New Roman" pitchFamily="18" charset="0"/>
            </a:endParaRPr>
          </a:p>
        </p:txBody>
      </p:sp>
    </p:spTree>
    <p:extLst>
      <p:ext uri="{BB962C8B-B14F-4D97-AF65-F5344CB8AC3E}">
        <p14:creationId xmlns:p14="http://schemas.microsoft.com/office/powerpoint/2010/main" val="3045522701"/>
      </p:ext>
    </p:extLst>
  </p:cSld>
  <p:clrMapOvr>
    <a:masterClrMapping/>
  </p:clrMapOvr>
</p:notes>
</file>

<file path=ppt/notesSlides/notesSlide2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20</a:t>
            </a:r>
            <a:endParaRPr lang="en-US" b="1" dirty="0"/>
          </a:p>
          <a:p>
            <a:endParaRPr lang="en-US" altLang="en-US" b="0" dirty="0"/>
          </a:p>
          <a:p>
            <a:r>
              <a:rPr lang="en-US" altLang="en-US" b="0" dirty="0"/>
              <a:t>If, after repairing a leak in an HCFC rack refrigeration system used in a supermarket, the system fails the initial leak verification test, the technician has a 30-day window to make additional repairs or develop a retrofit plan.</a:t>
            </a:r>
          </a:p>
        </p:txBody>
      </p:sp>
      <p:sp>
        <p:nvSpPr>
          <p:cNvPr id="315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4C2C4CA-8A93-4147-B465-690C7C4E7C7F}" type="slidenum">
              <a:rPr lang="en-US" altLang="en-US" smtClean="0">
                <a:latin typeface="Times New Roman" pitchFamily="18" charset="0"/>
              </a:rPr>
              <a:pPr algn="r" eaLnBrk="1" hangingPunct="1">
                <a:spcBef>
                  <a:spcPct val="0"/>
                </a:spcBef>
              </a:pPr>
              <a:t>234</a:t>
            </a:fld>
            <a:endParaRPr lang="en-US" altLang="en-US" dirty="0">
              <a:latin typeface="Times New Roman" pitchFamily="18" charset="0"/>
            </a:endParaRPr>
          </a:p>
        </p:txBody>
      </p:sp>
    </p:spTree>
    <p:extLst>
      <p:ext uri="{BB962C8B-B14F-4D97-AF65-F5344CB8AC3E}">
        <p14:creationId xmlns:p14="http://schemas.microsoft.com/office/powerpoint/2010/main" val="1794471698"/>
      </p:ext>
    </p:extLst>
  </p:cSld>
  <p:clrMapOvr>
    <a:masterClrMapping/>
  </p:clrMapOvr>
</p:notes>
</file>

<file path=ppt/notesSlides/notesSlide2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33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20</a:t>
            </a:r>
            <a:endParaRPr lang="en-US" b="1" dirty="0"/>
          </a:p>
          <a:p>
            <a:endParaRPr lang="en-US" altLang="en-US" dirty="0"/>
          </a:p>
          <a:p>
            <a:r>
              <a:rPr lang="en-US" sz="1300" dirty="0"/>
              <a:t>Assuming no extensions apply, a cold storage warehouse operating an appliance charged with R-22 or any other regulated substance leaking above the threshold rate, can continue to operate the appliance without repair for 12 months before it must be retrofitted or retired. </a:t>
            </a:r>
            <a:endParaRPr lang="en-US" altLang="en-US" dirty="0"/>
          </a:p>
        </p:txBody>
      </p:sp>
      <p:sp>
        <p:nvSpPr>
          <p:cNvPr id="3133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C8B05BF-4203-4B2F-9E15-B570715F516F}" type="slidenum">
              <a:rPr lang="en-US" altLang="en-US" smtClean="0">
                <a:latin typeface="Times New Roman" pitchFamily="18" charset="0"/>
              </a:rPr>
              <a:pPr algn="r" eaLnBrk="1" hangingPunct="1">
                <a:spcBef>
                  <a:spcPct val="0"/>
                </a:spcBef>
              </a:pPr>
              <a:t>235</a:t>
            </a:fld>
            <a:endParaRPr lang="en-US" altLang="en-US" dirty="0">
              <a:latin typeface="Times New Roman" pitchFamily="18" charset="0"/>
            </a:endParaRPr>
          </a:p>
        </p:txBody>
      </p:sp>
    </p:spTree>
    <p:extLst>
      <p:ext uri="{BB962C8B-B14F-4D97-AF65-F5344CB8AC3E}">
        <p14:creationId xmlns:p14="http://schemas.microsoft.com/office/powerpoint/2010/main" val="3010181740"/>
      </p:ext>
    </p:extLst>
  </p:cSld>
  <p:clrMapOvr>
    <a:masterClrMapping/>
  </p:clrMapOvr>
</p:notes>
</file>

<file path=ppt/notesSlides/notesSlide2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20</a:t>
            </a:r>
            <a:endParaRPr lang="en-US" b="1" dirty="0"/>
          </a:p>
          <a:p>
            <a:endParaRPr lang="en-US" altLang="en-US" dirty="0"/>
          </a:p>
          <a:p>
            <a:r>
              <a:rPr lang="en-US" altLang="en-US" dirty="0"/>
              <a:t>Use the charge stated on the equipment nameplate to determine normal charge for leak rate calculations when the system is a packaged system charged from the factory. </a:t>
            </a:r>
          </a:p>
          <a:p>
            <a:r>
              <a:rPr lang="en-US" altLang="en-US" dirty="0"/>
              <a:t>Field-piped systems can be calculated using the factory charge plus the charge added for piping and accessories.</a:t>
            </a:r>
          </a:p>
        </p:txBody>
      </p:sp>
      <p:sp>
        <p:nvSpPr>
          <p:cNvPr id="316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9EF8678-678A-4A5E-931F-D36AED9F3A91}" type="slidenum">
              <a:rPr lang="en-US" altLang="en-US" smtClean="0">
                <a:latin typeface="Times New Roman" pitchFamily="18" charset="0"/>
              </a:rPr>
              <a:pPr algn="r" eaLnBrk="1" hangingPunct="1">
                <a:spcBef>
                  <a:spcPct val="0"/>
                </a:spcBef>
              </a:pPr>
              <a:t>236</a:t>
            </a:fld>
            <a:endParaRPr lang="en-US" altLang="en-US" dirty="0">
              <a:latin typeface="Times New Roman" pitchFamily="18" charset="0"/>
            </a:endParaRPr>
          </a:p>
        </p:txBody>
      </p:sp>
    </p:spTree>
    <p:extLst>
      <p:ext uri="{BB962C8B-B14F-4D97-AF65-F5344CB8AC3E}">
        <p14:creationId xmlns:p14="http://schemas.microsoft.com/office/powerpoint/2010/main" val="2576307774"/>
      </p:ext>
    </p:extLst>
  </p:cSld>
  <p:clrMapOvr>
    <a:masterClrMapping/>
  </p:clrMapOvr>
</p:notes>
</file>

<file path=ppt/notesSlides/notesSlide2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20</a:t>
            </a:r>
          </a:p>
          <a:p>
            <a:pPr defTabSz="931717">
              <a:defRPr/>
            </a:pPr>
            <a:endParaRPr lang="en-US" altLang="en-US" b="1" baseline="0" dirty="0"/>
          </a:p>
          <a:p>
            <a:pPr defTabSz="931717">
              <a:defRPr/>
            </a:pPr>
            <a:r>
              <a:rPr lang="en-US" altLang="en-US" b="1" dirty="0"/>
              <a:t>Note: </a:t>
            </a:r>
            <a:r>
              <a:rPr lang="en-US" altLang="en-US" dirty="0"/>
              <a:t>An appliance using an ozone-depleting refrigerant does not need to be removed or mothballed by storing in a warehouse at the facility to extend the leak repair deadline. The repair deadline can be extended by temporarily shutting down the appliance, recovering the refrigerant from an isolated section or the entire system to at least atmospheric pressure. </a:t>
            </a:r>
          </a:p>
        </p:txBody>
      </p:sp>
      <p:sp>
        <p:nvSpPr>
          <p:cNvPr id="315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4C2C4CA-8A93-4147-B465-690C7C4E7C7F}" type="slidenum">
              <a:rPr lang="en-US" altLang="en-US" smtClean="0">
                <a:latin typeface="Times New Roman" pitchFamily="18" charset="0"/>
              </a:rPr>
              <a:pPr algn="r" eaLnBrk="1" hangingPunct="1">
                <a:spcBef>
                  <a:spcPct val="0"/>
                </a:spcBef>
              </a:pPr>
              <a:t>237</a:t>
            </a:fld>
            <a:endParaRPr lang="en-US" altLang="en-US" dirty="0">
              <a:latin typeface="Times New Roman" pitchFamily="18" charset="0"/>
            </a:endParaRPr>
          </a:p>
        </p:txBody>
      </p:sp>
    </p:spTree>
    <p:extLst>
      <p:ext uri="{BB962C8B-B14F-4D97-AF65-F5344CB8AC3E}">
        <p14:creationId xmlns:p14="http://schemas.microsoft.com/office/powerpoint/2010/main" val="3831302571"/>
      </p:ext>
    </p:extLst>
  </p:cSld>
  <p:clrMapOvr>
    <a:masterClrMapping/>
  </p:clrMapOvr>
</p:notes>
</file>

<file path=ppt/notesSlides/notesSlide2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20</a:t>
            </a:r>
          </a:p>
          <a:p>
            <a:pPr defTabSz="931717">
              <a:defRPr/>
            </a:pPr>
            <a:endParaRPr lang="en-US" b="1" dirty="0"/>
          </a:p>
          <a:p>
            <a:r>
              <a:rPr lang="en-US" altLang="en-US" dirty="0"/>
              <a:t>A Type II appliance that will not be repaired must be retrofitted or retired within 12 months.  If the appliance is using an exempt refrigerant, then the owner has 18 months to retire the leaking system. </a:t>
            </a:r>
          </a:p>
          <a:p>
            <a:r>
              <a:rPr lang="en-US" altLang="en-US" dirty="0"/>
              <a:t> </a:t>
            </a:r>
          </a:p>
        </p:txBody>
      </p:sp>
      <p:sp>
        <p:nvSpPr>
          <p:cNvPr id="315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4C2C4CA-8A93-4147-B465-690C7C4E7C7F}" type="slidenum">
              <a:rPr lang="en-US" altLang="en-US" smtClean="0">
                <a:latin typeface="Times New Roman" pitchFamily="18" charset="0"/>
              </a:rPr>
              <a:pPr algn="r" eaLnBrk="1" hangingPunct="1">
                <a:spcBef>
                  <a:spcPct val="0"/>
                </a:spcBef>
              </a:pPr>
              <a:t>238</a:t>
            </a:fld>
            <a:endParaRPr lang="en-US" altLang="en-US" dirty="0">
              <a:latin typeface="Times New Roman" pitchFamily="18" charset="0"/>
            </a:endParaRPr>
          </a:p>
        </p:txBody>
      </p:sp>
    </p:spTree>
    <p:extLst>
      <p:ext uri="{BB962C8B-B14F-4D97-AF65-F5344CB8AC3E}">
        <p14:creationId xmlns:p14="http://schemas.microsoft.com/office/powerpoint/2010/main" val="2873374083"/>
      </p:ext>
    </p:extLst>
  </p:cSld>
  <p:clrMapOvr>
    <a:masterClrMapping/>
  </p:clrMapOvr>
</p:notes>
</file>

<file path=ppt/notesSlides/notesSlide2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20</a:t>
            </a:r>
            <a:endParaRPr lang="en-US" b="1" dirty="0"/>
          </a:p>
          <a:p>
            <a:endParaRPr lang="en-US" dirty="0"/>
          </a:p>
          <a:p>
            <a:r>
              <a:rPr lang="en-US" dirty="0"/>
              <a:t>The following chart summarizes the repair regulations as outlined above.  (Note: Leak repair requirements are the same for Type II &amp; III.)</a:t>
            </a:r>
          </a:p>
          <a:p>
            <a:endParaRPr lang="en-US" b="1"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239</a:t>
            </a:fld>
            <a:endParaRPr lang="en-US" dirty="0"/>
          </a:p>
        </p:txBody>
      </p:sp>
    </p:spTree>
    <p:extLst>
      <p:ext uri="{BB962C8B-B14F-4D97-AF65-F5344CB8AC3E}">
        <p14:creationId xmlns:p14="http://schemas.microsoft.com/office/powerpoint/2010/main" val="3707579776"/>
      </p:ext>
    </p:extLst>
  </p:cSld>
  <p:clrMapOvr>
    <a:masterClrMapping/>
  </p:clrMapOvr>
</p:notes>
</file>

<file path=ppt/notesSlides/notesSlide2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20</a:t>
            </a:r>
            <a:endParaRPr lang="en-US" b="1" dirty="0"/>
          </a:p>
          <a:p>
            <a:endParaRPr lang="en-US" altLang="en-US" dirty="0"/>
          </a:p>
          <a:p>
            <a:r>
              <a:rPr lang="en-US" altLang="en-US" dirty="0"/>
              <a:t>Commercial refrigeration appliances and IPR with a full charge of 500 pounds or more of an ODS or substitute refrigerant will require a leak inspection to be conducted every three months unless a refrigerant leak monitoring system is installed, or it has not exceeded the leak rate for four quarters.</a:t>
            </a:r>
          </a:p>
          <a:p>
            <a:endParaRPr lang="en-US" altLang="en-US" dirty="0"/>
          </a:p>
          <a:p>
            <a:endParaRPr lang="en-US" altLang="en-US" dirty="0"/>
          </a:p>
        </p:txBody>
      </p:sp>
      <p:sp>
        <p:nvSpPr>
          <p:cNvPr id="316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9EF8678-678A-4A5E-931F-D36AED9F3A91}" type="slidenum">
              <a:rPr lang="en-US" altLang="en-US" smtClean="0">
                <a:latin typeface="Times New Roman" pitchFamily="18" charset="0"/>
              </a:rPr>
              <a:pPr algn="r" eaLnBrk="1" hangingPunct="1">
                <a:spcBef>
                  <a:spcPct val="0"/>
                </a:spcBef>
              </a:pPr>
              <a:t>240</a:t>
            </a:fld>
            <a:endParaRPr lang="en-US" altLang="en-US" dirty="0">
              <a:latin typeface="Times New Roman" pitchFamily="18" charset="0"/>
            </a:endParaRPr>
          </a:p>
        </p:txBody>
      </p:sp>
    </p:spTree>
    <p:extLst>
      <p:ext uri="{BB962C8B-B14F-4D97-AF65-F5344CB8AC3E}">
        <p14:creationId xmlns:p14="http://schemas.microsoft.com/office/powerpoint/2010/main" val="39690301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3</a:t>
            </a:r>
          </a:p>
          <a:p>
            <a:endParaRPr lang="en-US" dirty="0"/>
          </a:p>
          <a:p>
            <a:r>
              <a:rPr lang="en-US" dirty="0"/>
              <a:t>The compressor is the heart of the vapor-compression refrigeration cycle.  Low-pressure, low-temperature superheated refrigerant vapor entering the compressor is compressed, changing it to a high-pressure, high-temperature, superheated vapor.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25</a:t>
            </a:fld>
            <a:endParaRPr lang="en-US" dirty="0"/>
          </a:p>
        </p:txBody>
      </p:sp>
    </p:spTree>
    <p:extLst>
      <p:ext uri="{BB962C8B-B14F-4D97-AF65-F5344CB8AC3E}">
        <p14:creationId xmlns:p14="http://schemas.microsoft.com/office/powerpoint/2010/main" val="1156755641"/>
      </p:ext>
    </p:extLst>
  </p:cSld>
  <p:clrMapOvr>
    <a:masterClrMapping/>
  </p:clrMapOvr>
</p:notes>
</file>

<file path=ppt/notesSlides/notesSlide2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641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64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20</a:t>
            </a:r>
            <a:endParaRPr lang="en-US" b="1" dirty="0"/>
          </a:p>
          <a:p>
            <a:endParaRPr lang="en-US" altLang="en-US" b="1" dirty="0">
              <a:solidFill>
                <a:srgbClr val="0000CC"/>
              </a:solidFill>
            </a:endParaRPr>
          </a:p>
          <a:p>
            <a:r>
              <a:rPr lang="en-US" altLang="en-US" b="0" dirty="0">
                <a:solidFill>
                  <a:srgbClr val="0000CC"/>
                </a:solidFill>
              </a:rPr>
              <a:t>Based on the Section 608 Leak Repair Regulations chart, an industrial process refrigeration system containing 1000 lbs. or more of R-22, that has exceeded the applicable leak rate threshold, must be inspected for leaks every 3 months until verification that leak rate has not been exceeded for one year after repair.</a:t>
            </a:r>
            <a:endParaRPr lang="en-US" altLang="en-US" b="0" dirty="0"/>
          </a:p>
        </p:txBody>
      </p:sp>
      <p:sp>
        <p:nvSpPr>
          <p:cNvPr id="3164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9EF8678-678A-4A5E-931F-D36AED9F3A91}" type="slidenum">
              <a:rPr lang="en-US" altLang="en-US" smtClean="0">
                <a:latin typeface="Times New Roman" pitchFamily="18" charset="0"/>
              </a:rPr>
              <a:pPr algn="r" eaLnBrk="1" hangingPunct="1">
                <a:spcBef>
                  <a:spcPct val="0"/>
                </a:spcBef>
              </a:pPr>
              <a:t>241</a:t>
            </a:fld>
            <a:endParaRPr lang="en-US" altLang="en-US" dirty="0">
              <a:latin typeface="Times New Roman" pitchFamily="18" charset="0"/>
            </a:endParaRPr>
          </a:p>
        </p:txBody>
      </p:sp>
    </p:spTree>
    <p:extLst>
      <p:ext uri="{BB962C8B-B14F-4D97-AF65-F5344CB8AC3E}">
        <p14:creationId xmlns:p14="http://schemas.microsoft.com/office/powerpoint/2010/main" val="3386136876"/>
      </p:ext>
    </p:extLst>
  </p:cSld>
  <p:clrMapOvr>
    <a:masterClrMapping/>
  </p:clrMapOvr>
</p:notes>
</file>

<file path=ppt/notesSlides/notesSlide2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53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p>
          <a:p>
            <a:pPr defTabSz="931717">
              <a:defRPr/>
            </a:pPr>
            <a:endParaRPr lang="en-US" altLang="en-US" b="1" baseline="0" dirty="0"/>
          </a:p>
          <a:p>
            <a:pPr defTabSz="931717">
              <a:defRPr/>
            </a:pPr>
            <a:r>
              <a:rPr lang="en-US" altLang="en-US" dirty="0"/>
              <a:t>The records of leak inspections, initial leak verification, and follow-up verification tests must be kept on file for three (3) years. The owner and/or operator of the equipment is responsible for keeping the records. </a:t>
            </a:r>
          </a:p>
        </p:txBody>
      </p:sp>
      <p:sp>
        <p:nvSpPr>
          <p:cNvPr id="3153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4C2C4CA-8A93-4147-B465-690C7C4E7C7F}" type="slidenum">
              <a:rPr lang="en-US" altLang="en-US" smtClean="0">
                <a:latin typeface="Times New Roman" pitchFamily="18" charset="0"/>
              </a:rPr>
              <a:pPr algn="r" eaLnBrk="1" hangingPunct="1">
                <a:spcBef>
                  <a:spcPct val="0"/>
                </a:spcBef>
              </a:pPr>
              <a:t>242</a:t>
            </a:fld>
            <a:endParaRPr lang="en-US" altLang="en-US" dirty="0">
              <a:latin typeface="Times New Roman" pitchFamily="18" charset="0"/>
            </a:endParaRPr>
          </a:p>
        </p:txBody>
      </p:sp>
    </p:spTree>
    <p:extLst>
      <p:ext uri="{BB962C8B-B14F-4D97-AF65-F5344CB8AC3E}">
        <p14:creationId xmlns:p14="http://schemas.microsoft.com/office/powerpoint/2010/main" val="1551187716"/>
      </p:ext>
    </p:extLst>
  </p:cSld>
  <p:clrMapOvr>
    <a:masterClrMapping/>
  </p:clrMapOvr>
</p:notes>
</file>

<file path=ppt/notesSlides/notesSlide2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p>
          <a:p>
            <a:pPr defTabSz="931717">
              <a:defRPr/>
            </a:pPr>
            <a:endParaRPr lang="en-US" altLang="en-US" dirty="0"/>
          </a:p>
          <a:p>
            <a:pPr defTabSz="931717">
              <a:defRPr/>
            </a:pPr>
            <a:r>
              <a:rPr lang="en-US" altLang="en-US" dirty="0"/>
              <a:t>After assembly and installation of a split-system, the unit should first be pressurized with an inert gas, such as nitrogen (may also be referred to as dry-nitrogen), and leak checked. </a:t>
            </a:r>
          </a:p>
        </p:txBody>
      </p:sp>
      <p:sp>
        <p:nvSpPr>
          <p:cNvPr id="314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85E610F-A0F1-4647-A3BB-5571B4DA369B}" type="slidenum">
              <a:rPr lang="en-US" altLang="en-US" smtClean="0">
                <a:latin typeface="Times New Roman" pitchFamily="18" charset="0"/>
              </a:rPr>
              <a:pPr algn="r" eaLnBrk="1" hangingPunct="1">
                <a:spcBef>
                  <a:spcPct val="0"/>
                </a:spcBef>
              </a:pPr>
              <a:t>243</a:t>
            </a:fld>
            <a:endParaRPr lang="en-US" altLang="en-US" dirty="0">
              <a:latin typeface="Times New Roman" pitchFamily="18" charset="0"/>
            </a:endParaRPr>
          </a:p>
        </p:txBody>
      </p:sp>
    </p:spTree>
    <p:extLst>
      <p:ext uri="{BB962C8B-B14F-4D97-AF65-F5344CB8AC3E}">
        <p14:creationId xmlns:p14="http://schemas.microsoft.com/office/powerpoint/2010/main" val="3106900162"/>
      </p:ext>
    </p:extLst>
  </p:cSld>
  <p:clrMapOvr>
    <a:masterClrMapping/>
  </p:clrMapOvr>
</p:notes>
</file>

<file path=ppt/notesSlides/notesSlide2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p>
          <a:p>
            <a:pPr defTabSz="931717">
              <a:defRPr/>
            </a:pPr>
            <a:endParaRPr lang="en-US" altLang="en-US" dirty="0"/>
          </a:p>
          <a:p>
            <a:pPr defTabSz="931717">
              <a:defRPr/>
            </a:pPr>
            <a:r>
              <a:rPr lang="en-US" altLang="en-US" dirty="0"/>
              <a:t>When absolutely necessary,  dry-nitrogen with a trace amount of the system’s design refrigerant should be used for leak detection.  For example, an R-407C system should be leak checked with pressurized dry-nitrogen and a trace amount of  R-407C. </a:t>
            </a:r>
          </a:p>
        </p:txBody>
      </p:sp>
      <p:sp>
        <p:nvSpPr>
          <p:cNvPr id="314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85E610F-A0F1-4647-A3BB-5571B4DA369B}" type="slidenum">
              <a:rPr lang="en-US" altLang="en-US" smtClean="0">
                <a:latin typeface="Times New Roman" pitchFamily="18" charset="0"/>
              </a:rPr>
              <a:pPr algn="r" eaLnBrk="1" hangingPunct="1">
                <a:spcBef>
                  <a:spcPct val="0"/>
                </a:spcBef>
              </a:pPr>
              <a:t>244</a:t>
            </a:fld>
            <a:endParaRPr lang="en-US" altLang="en-US" dirty="0">
              <a:latin typeface="Times New Roman" pitchFamily="18" charset="0"/>
            </a:endParaRPr>
          </a:p>
        </p:txBody>
      </p:sp>
    </p:spTree>
    <p:extLst>
      <p:ext uri="{BB962C8B-B14F-4D97-AF65-F5344CB8AC3E}">
        <p14:creationId xmlns:p14="http://schemas.microsoft.com/office/powerpoint/2010/main" val="3115442608"/>
      </p:ext>
    </p:extLst>
  </p:cSld>
  <p:clrMapOvr>
    <a:masterClrMapping/>
  </p:clrMapOvr>
</p:notes>
</file>

<file path=ppt/notesSlides/notesSlide2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endParaRPr lang="en-US" dirty="0"/>
          </a:p>
          <a:p>
            <a:endParaRPr lang="en-US" dirty="0"/>
          </a:p>
          <a:p>
            <a:r>
              <a:rPr lang="en-US" dirty="0"/>
              <a:t>When first inspecting an operating hermetic system known to be leaking, you should look for traces of oil.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245</a:t>
            </a:fld>
            <a:endParaRPr lang="en-US" dirty="0"/>
          </a:p>
        </p:txBody>
      </p:sp>
    </p:spTree>
    <p:extLst>
      <p:ext uri="{BB962C8B-B14F-4D97-AF65-F5344CB8AC3E}">
        <p14:creationId xmlns:p14="http://schemas.microsoft.com/office/powerpoint/2010/main" val="768663644"/>
      </p:ext>
    </p:extLst>
  </p:cSld>
  <p:clrMapOvr>
    <a:masterClrMapping/>
  </p:clrMapOvr>
</p:notes>
</file>

<file path=ppt/notesSlides/notesSlide2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endParaRPr lang="en-US" b="1" dirty="0"/>
          </a:p>
          <a:p>
            <a:endParaRPr lang="en-US" dirty="0"/>
          </a:p>
          <a:p>
            <a:r>
              <a:rPr lang="en-US" dirty="0"/>
              <a:t>The rotating shaft seal on a belt-driven compressor is most likely to leak if the compressor has not been used for several months and may have traces of oil.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246</a:t>
            </a:fld>
            <a:endParaRPr lang="en-US" dirty="0"/>
          </a:p>
        </p:txBody>
      </p:sp>
    </p:spTree>
    <p:extLst>
      <p:ext uri="{BB962C8B-B14F-4D97-AF65-F5344CB8AC3E}">
        <p14:creationId xmlns:p14="http://schemas.microsoft.com/office/powerpoint/2010/main" val="3017700426"/>
      </p:ext>
    </p:extLst>
  </p:cSld>
  <p:clrMapOvr>
    <a:masterClrMapping/>
  </p:clrMapOvr>
</p:notes>
</file>

<file path=ppt/notesSlides/notesSlide2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7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43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p>
          <a:p>
            <a:pPr defTabSz="931717">
              <a:defRPr/>
            </a:pPr>
            <a:endParaRPr lang="en-US" altLang="en-US" dirty="0"/>
          </a:p>
          <a:p>
            <a:pPr defTabSz="931717">
              <a:defRPr/>
            </a:pPr>
            <a:r>
              <a:rPr lang="en-US" altLang="en-US" dirty="0"/>
              <a:t>To determine the general area of a leak use an electronic or ultrasonic leak detector.  Once the general area of the leak is located the use of soap bubbles will pinpoint the leak. </a:t>
            </a:r>
          </a:p>
        </p:txBody>
      </p:sp>
      <p:sp>
        <p:nvSpPr>
          <p:cNvPr id="3143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85E610F-A0F1-4647-A3BB-5571B4DA369B}" type="slidenum">
              <a:rPr lang="en-US" altLang="en-US" smtClean="0">
                <a:latin typeface="Times New Roman" pitchFamily="18" charset="0"/>
              </a:rPr>
              <a:pPr algn="r" eaLnBrk="1" hangingPunct="1">
                <a:spcBef>
                  <a:spcPct val="0"/>
                </a:spcBef>
              </a:pPr>
              <a:t>247</a:t>
            </a:fld>
            <a:endParaRPr lang="en-US" altLang="en-US" dirty="0">
              <a:latin typeface="Times New Roman" pitchFamily="18" charset="0"/>
            </a:endParaRPr>
          </a:p>
        </p:txBody>
      </p:sp>
    </p:spTree>
    <p:extLst>
      <p:ext uri="{BB962C8B-B14F-4D97-AF65-F5344CB8AC3E}">
        <p14:creationId xmlns:p14="http://schemas.microsoft.com/office/powerpoint/2010/main" val="3115442608"/>
      </p:ext>
    </p:extLst>
  </p:cSld>
  <p:clrMapOvr>
    <a:masterClrMapping/>
  </p:clrMapOvr>
</p:notes>
</file>

<file path=ppt/notesSlides/notesSlide2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endParaRPr lang="en-US" b="1" dirty="0"/>
          </a:p>
          <a:p>
            <a:endParaRPr lang="en-US" dirty="0"/>
          </a:p>
          <a:p>
            <a:r>
              <a:rPr lang="en-US" dirty="0"/>
              <a:t>Excessive superheat in a high-pressure capillary tube system is an indication of a leak.</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248</a:t>
            </a:fld>
            <a:endParaRPr lang="en-US" dirty="0"/>
          </a:p>
        </p:txBody>
      </p:sp>
    </p:spTree>
    <p:extLst>
      <p:ext uri="{BB962C8B-B14F-4D97-AF65-F5344CB8AC3E}">
        <p14:creationId xmlns:p14="http://schemas.microsoft.com/office/powerpoint/2010/main" val="489835464"/>
      </p:ext>
    </p:extLst>
  </p:cSld>
  <p:clrMapOvr>
    <a:masterClrMapping/>
  </p:clrMapOvr>
</p:notes>
</file>

<file path=ppt/notesSlides/notesSlide2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endParaRPr lang="en-US" b="1" dirty="0"/>
          </a:p>
          <a:p>
            <a:endParaRPr lang="en-US" altLang="en-US" dirty="0"/>
          </a:p>
          <a:p>
            <a:r>
              <a:rPr lang="en-US" altLang="en-US" dirty="0"/>
              <a:t>Although those who service Type II, stationary refrigeration appliances must own active recycling and recovery equipment, it is no longer required that the purchase of the equipment be reported to the EPA. </a:t>
            </a:r>
          </a:p>
        </p:txBody>
      </p:sp>
      <p:sp>
        <p:nvSpPr>
          <p:cNvPr id="317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7E0E6BB-5F04-47ED-96CB-FEED7B627C1E}" type="slidenum">
              <a:rPr lang="en-US" altLang="en-US" smtClean="0">
                <a:latin typeface="Times New Roman" pitchFamily="18" charset="0"/>
              </a:rPr>
              <a:pPr algn="r" eaLnBrk="1" hangingPunct="1">
                <a:spcBef>
                  <a:spcPct val="0"/>
                </a:spcBef>
              </a:pPr>
              <a:t>249</a:t>
            </a:fld>
            <a:endParaRPr lang="en-US" altLang="en-US" dirty="0">
              <a:latin typeface="Times New Roman" pitchFamily="18" charset="0"/>
            </a:endParaRPr>
          </a:p>
        </p:txBody>
      </p:sp>
    </p:spTree>
    <p:extLst>
      <p:ext uri="{BB962C8B-B14F-4D97-AF65-F5344CB8AC3E}">
        <p14:creationId xmlns:p14="http://schemas.microsoft.com/office/powerpoint/2010/main" val="1516340250"/>
      </p:ext>
    </p:extLst>
  </p:cSld>
  <p:clrMapOvr>
    <a:masterClrMapping/>
  </p:clrMapOvr>
</p:notes>
</file>

<file path=ppt/notesSlides/notesSlide2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endParaRPr lang="en-US" b="1" dirty="0"/>
          </a:p>
          <a:p>
            <a:endParaRPr lang="en-US" altLang="en-US" dirty="0"/>
          </a:p>
          <a:p>
            <a:r>
              <a:rPr lang="en-US" altLang="en-US" dirty="0"/>
              <a:t>Before you recover refrigerant, determine the maximum amount of refrigerant that is contained in the system. </a:t>
            </a:r>
          </a:p>
          <a:p>
            <a:r>
              <a:rPr lang="en-US" altLang="en-US" dirty="0"/>
              <a:t>This will be the system’s total charge. </a:t>
            </a:r>
          </a:p>
        </p:txBody>
      </p:sp>
      <p:sp>
        <p:nvSpPr>
          <p:cNvPr id="317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7E0E6BB-5F04-47ED-96CB-FEED7B627C1E}" type="slidenum">
              <a:rPr lang="en-US" altLang="en-US" smtClean="0">
                <a:latin typeface="Times New Roman" pitchFamily="18" charset="0"/>
              </a:rPr>
              <a:pPr algn="r" eaLnBrk="1" hangingPunct="1">
                <a:spcBef>
                  <a:spcPct val="0"/>
                </a:spcBef>
              </a:pPr>
              <a:t>250</a:t>
            </a:fld>
            <a:endParaRPr lang="en-US" altLang="en-US" dirty="0">
              <a:latin typeface="Times New Roman" pitchFamily="18" charset="0"/>
            </a:endParaRPr>
          </a:p>
        </p:txBody>
      </p:sp>
    </p:spTree>
    <p:extLst>
      <p:ext uri="{BB962C8B-B14F-4D97-AF65-F5344CB8AC3E}">
        <p14:creationId xmlns:p14="http://schemas.microsoft.com/office/powerpoint/2010/main" val="1188843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3</a:t>
            </a:r>
          </a:p>
          <a:p>
            <a:endParaRPr lang="en-US" dirty="0"/>
          </a:p>
          <a:p>
            <a:r>
              <a:rPr lang="en-US" dirty="0"/>
              <a:t>The</a:t>
            </a:r>
            <a:r>
              <a:rPr lang="en-US" baseline="0" dirty="0"/>
              <a:t> refrigerant</a:t>
            </a:r>
            <a:r>
              <a:rPr lang="en-US" dirty="0"/>
              <a:t> then moves to the condenser where the heat is removed, de-superheating and condensing it into a liquid.  Before it leaves the condenser, the liquid refrigerant is subcooled to a point below the liquid saturation temperature.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26</a:t>
            </a:fld>
            <a:endParaRPr lang="en-US" dirty="0"/>
          </a:p>
        </p:txBody>
      </p:sp>
    </p:spTree>
    <p:extLst>
      <p:ext uri="{BB962C8B-B14F-4D97-AF65-F5344CB8AC3E}">
        <p14:creationId xmlns:p14="http://schemas.microsoft.com/office/powerpoint/2010/main" val="2351640556"/>
      </p:ext>
    </p:extLst>
  </p:cSld>
  <p:clrMapOvr>
    <a:masterClrMapping/>
  </p:clrMapOvr>
</p:notes>
</file>

<file path=ppt/notesSlides/notesSlide2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7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endParaRPr lang="en-US" b="1" dirty="0"/>
          </a:p>
          <a:p>
            <a:endParaRPr lang="en-US" altLang="en-US" dirty="0"/>
          </a:p>
          <a:p>
            <a:r>
              <a:rPr lang="en-US" altLang="en-US" dirty="0"/>
              <a:t>If the total charge is greater than 15 pounds, system-dependent, or passive, recovery techniques cannot be used as EPA regulations prohibit their use when the appliance contains over 15 pounds of refrigerant. </a:t>
            </a:r>
          </a:p>
        </p:txBody>
      </p:sp>
      <p:sp>
        <p:nvSpPr>
          <p:cNvPr id="3174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7E0E6BB-5F04-47ED-96CB-FEED7B627C1E}" type="slidenum">
              <a:rPr lang="en-US" altLang="en-US" smtClean="0">
                <a:latin typeface="Times New Roman" pitchFamily="18" charset="0"/>
              </a:rPr>
              <a:pPr algn="r" eaLnBrk="1" hangingPunct="1">
                <a:spcBef>
                  <a:spcPct val="0"/>
                </a:spcBef>
              </a:pPr>
              <a:t>251</a:t>
            </a:fld>
            <a:endParaRPr lang="en-US" altLang="en-US" dirty="0">
              <a:latin typeface="Times New Roman" pitchFamily="18" charset="0"/>
            </a:endParaRPr>
          </a:p>
        </p:txBody>
      </p:sp>
    </p:spTree>
    <p:extLst>
      <p:ext uri="{BB962C8B-B14F-4D97-AF65-F5344CB8AC3E}">
        <p14:creationId xmlns:p14="http://schemas.microsoft.com/office/powerpoint/2010/main" val="3285964078"/>
      </p:ext>
    </p:extLst>
  </p:cSld>
  <p:clrMapOvr>
    <a:masterClrMapping/>
  </p:clrMapOvr>
</p:notes>
</file>

<file path=ppt/notesSlides/notesSlide2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endParaRPr lang="en-US" b="1" dirty="0"/>
          </a:p>
          <a:p>
            <a:endParaRPr lang="en-US" altLang="en-US" dirty="0"/>
          </a:p>
          <a:p>
            <a:r>
              <a:rPr lang="en-US" altLang="en-US" dirty="0"/>
              <a:t>Before using a recovery unit you should always check the service valve positions, check the recovery unit’s oil level, evacuate and recover any remaining refrigerant from the unit’s receiver.</a:t>
            </a:r>
          </a:p>
        </p:txBody>
      </p:sp>
      <p:sp>
        <p:nvSpPr>
          <p:cNvPr id="319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E8BFEF6-772F-45B7-8EFB-CE2393C58E94}" type="slidenum">
              <a:rPr lang="en-US" altLang="en-US" smtClean="0">
                <a:latin typeface="Times New Roman" pitchFamily="18" charset="0"/>
              </a:rPr>
              <a:pPr algn="r" eaLnBrk="1" hangingPunct="1">
                <a:spcBef>
                  <a:spcPct val="0"/>
                </a:spcBef>
              </a:pPr>
              <a:t>252</a:t>
            </a:fld>
            <a:endParaRPr lang="en-US" altLang="en-US" dirty="0">
              <a:latin typeface="Times New Roman" pitchFamily="18" charset="0"/>
            </a:endParaRPr>
          </a:p>
        </p:txBody>
      </p:sp>
    </p:spTree>
    <p:extLst>
      <p:ext uri="{BB962C8B-B14F-4D97-AF65-F5344CB8AC3E}">
        <p14:creationId xmlns:p14="http://schemas.microsoft.com/office/powerpoint/2010/main" val="552717866"/>
      </p:ext>
    </p:extLst>
  </p:cSld>
  <p:clrMapOvr>
    <a:masterClrMapping/>
  </p:clrMapOvr>
</p:notes>
</file>

<file path=ppt/notesSlides/notesSlide2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84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endParaRPr lang="en-US" b="1" dirty="0"/>
          </a:p>
          <a:p>
            <a:endParaRPr lang="en-US" altLang="en-US" dirty="0"/>
          </a:p>
          <a:p>
            <a:r>
              <a:rPr lang="en-US" altLang="en-US" dirty="0"/>
              <a:t>The recovered refrigerant may have contained impurities of acids, moisture, and oil. </a:t>
            </a:r>
          </a:p>
        </p:txBody>
      </p:sp>
      <p:sp>
        <p:nvSpPr>
          <p:cNvPr id="3184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ECC481D-D587-44E3-A991-2450A5249F93}" type="slidenum">
              <a:rPr lang="en-US" altLang="en-US" smtClean="0">
                <a:latin typeface="Times New Roman" pitchFamily="18" charset="0"/>
              </a:rPr>
              <a:pPr algn="r" eaLnBrk="1" hangingPunct="1">
                <a:spcBef>
                  <a:spcPct val="0"/>
                </a:spcBef>
              </a:pPr>
              <a:t>253</a:t>
            </a:fld>
            <a:endParaRPr lang="en-US" altLang="en-US" dirty="0">
              <a:latin typeface="Times New Roman" pitchFamily="18" charset="0"/>
            </a:endParaRPr>
          </a:p>
        </p:txBody>
      </p:sp>
    </p:spTree>
    <p:extLst>
      <p:ext uri="{BB962C8B-B14F-4D97-AF65-F5344CB8AC3E}">
        <p14:creationId xmlns:p14="http://schemas.microsoft.com/office/powerpoint/2010/main" val="1758966226"/>
      </p:ext>
    </p:extLst>
  </p:cSld>
  <p:clrMapOvr>
    <a:masterClrMapping/>
  </p:clrMapOvr>
</p:notes>
</file>

<file path=ppt/notesSlides/notesSlide2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p>
          <a:p>
            <a:pPr defTabSz="931717">
              <a:defRPr/>
            </a:pPr>
            <a:endParaRPr lang="en-US" b="1" baseline="0" dirty="0"/>
          </a:p>
          <a:p>
            <a:pPr defTabSz="931717">
              <a:defRPr/>
            </a:pPr>
            <a:r>
              <a:rPr lang="en-US" b="0" baseline="0" dirty="0"/>
              <a:t>Low-loss fittings, quick couplers, self-sealing hoses, or hand valves should be used  to minimize refrigerant release when hoses are connected and disconnected from a system.</a:t>
            </a:r>
          </a:p>
          <a:p>
            <a:pPr defTabSz="931717">
              <a:defRPr/>
            </a:pPr>
            <a:endParaRPr lang="en-US" b="1" baseline="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254</a:t>
            </a:fld>
            <a:endParaRPr lang="en-US" dirty="0"/>
          </a:p>
        </p:txBody>
      </p:sp>
    </p:spTree>
    <p:extLst>
      <p:ext uri="{BB962C8B-B14F-4D97-AF65-F5344CB8AC3E}">
        <p14:creationId xmlns:p14="http://schemas.microsoft.com/office/powerpoint/2010/main" val="2288793676"/>
      </p:ext>
    </p:extLst>
  </p:cSld>
  <p:clrMapOvr>
    <a:masterClrMapping/>
  </p:clrMapOvr>
</p:notes>
</file>

<file path=ppt/notesSlides/notesSlide2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p>
          <a:p>
            <a:pPr defTabSz="931717">
              <a:defRPr/>
            </a:pPr>
            <a:endParaRPr lang="en-US" b="1" baseline="0" dirty="0"/>
          </a:p>
          <a:p>
            <a:pPr defTabSz="931717">
              <a:defRPr/>
            </a:pPr>
            <a:r>
              <a:rPr lang="en-US" b="0" baseline="0" dirty="0"/>
              <a:t>The technician should always evacuate an empty recovery cylinder before transferring refrigerant to the cylinder. Low-loss fittings, quick couplers, self-sealing hoses, or hand valves should be used  to minimize refrigerant release when hoses are connected and disconnected from a system.</a:t>
            </a:r>
          </a:p>
          <a:p>
            <a:pPr defTabSz="931717">
              <a:defRPr/>
            </a:pPr>
            <a:endParaRPr lang="en-US" b="1" baseline="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255</a:t>
            </a:fld>
            <a:endParaRPr lang="en-US" dirty="0"/>
          </a:p>
        </p:txBody>
      </p:sp>
    </p:spTree>
    <p:extLst>
      <p:ext uri="{BB962C8B-B14F-4D97-AF65-F5344CB8AC3E}">
        <p14:creationId xmlns:p14="http://schemas.microsoft.com/office/powerpoint/2010/main" val="1287356455"/>
      </p:ext>
    </p:extLst>
  </p:cSld>
  <p:clrMapOvr>
    <a:masterClrMapping/>
  </p:clrMapOvr>
</p:notes>
</file>

<file path=ppt/notesSlides/notesSlide2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endParaRPr lang="en-US" b="1" dirty="0"/>
          </a:p>
          <a:p>
            <a:endParaRPr lang="en-US" dirty="0"/>
          </a:p>
          <a:p>
            <a:r>
              <a:rPr lang="en-US" dirty="0"/>
              <a:t>Before recovering refrigerant in a parallel piped compressor system, make certain that the equalization connections between compressors are closed.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256</a:t>
            </a:fld>
            <a:endParaRPr lang="en-US" dirty="0"/>
          </a:p>
        </p:txBody>
      </p:sp>
    </p:spTree>
    <p:extLst>
      <p:ext uri="{BB962C8B-B14F-4D97-AF65-F5344CB8AC3E}">
        <p14:creationId xmlns:p14="http://schemas.microsoft.com/office/powerpoint/2010/main" val="160882131"/>
      </p:ext>
    </p:extLst>
  </p:cSld>
  <p:clrMapOvr>
    <a:masterClrMapping/>
  </p:clrMapOvr>
</p:notes>
</file>

<file path=ppt/notesSlides/notesSlide2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p>
          <a:p>
            <a:pPr defTabSz="931717">
              <a:defRPr/>
            </a:pPr>
            <a:endParaRPr lang="en-US" b="1" baseline="0" dirty="0"/>
          </a:p>
          <a:p>
            <a:pPr defTabSz="931717">
              <a:defRPr/>
            </a:pPr>
            <a:r>
              <a:rPr lang="en-US" b="0" baseline="0" dirty="0"/>
              <a:t>Low-loss fittings, quick couplers, self-sealing hoses, or hand valves should be used  to minimize refrigerant release when hoses are connected and disconnected from a system.</a:t>
            </a:r>
          </a:p>
          <a:p>
            <a:pPr defTabSz="931717">
              <a:defRPr/>
            </a:pPr>
            <a:endParaRPr lang="en-US" b="1" baseline="0"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257</a:t>
            </a:fld>
            <a:endParaRPr lang="en-US" dirty="0"/>
          </a:p>
        </p:txBody>
      </p:sp>
    </p:spTree>
    <p:extLst>
      <p:ext uri="{BB962C8B-B14F-4D97-AF65-F5344CB8AC3E}">
        <p14:creationId xmlns:p14="http://schemas.microsoft.com/office/powerpoint/2010/main" val="246677397"/>
      </p:ext>
    </p:extLst>
  </p:cSld>
  <p:clrMapOvr>
    <a:masterClrMapping/>
  </p:clrMapOvr>
</p:notes>
</file>

<file path=ppt/notesSlides/notesSlide2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endParaRPr lang="en-US" b="1" dirty="0"/>
          </a:p>
          <a:p>
            <a:endParaRPr lang="en-US" altLang="en-US" dirty="0"/>
          </a:p>
          <a:p>
            <a:r>
              <a:rPr lang="en-US" altLang="en-US" dirty="0"/>
              <a:t>To reduce recovery time, connect one of the service hoses to the liquid line and recover refrigerant in the liquid phase or remove the refrigerant from the condenser outlet when the condenser is below the receiver. </a:t>
            </a:r>
          </a:p>
        </p:txBody>
      </p:sp>
      <p:sp>
        <p:nvSpPr>
          <p:cNvPr id="320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15BCEE3-5B86-4589-AE54-642F82FBE80E}" type="slidenum">
              <a:rPr lang="en-US" altLang="en-US" smtClean="0">
                <a:latin typeface="Times New Roman" pitchFamily="18" charset="0"/>
              </a:rPr>
              <a:pPr algn="r" eaLnBrk="1" hangingPunct="1">
                <a:spcBef>
                  <a:spcPct val="0"/>
                </a:spcBef>
              </a:pPr>
              <a:t>258</a:t>
            </a:fld>
            <a:endParaRPr lang="en-US" altLang="en-US" dirty="0">
              <a:latin typeface="Times New Roman" pitchFamily="18" charset="0"/>
            </a:endParaRPr>
          </a:p>
        </p:txBody>
      </p:sp>
    </p:spTree>
    <p:extLst>
      <p:ext uri="{BB962C8B-B14F-4D97-AF65-F5344CB8AC3E}">
        <p14:creationId xmlns:p14="http://schemas.microsoft.com/office/powerpoint/2010/main" val="1000143724"/>
      </p:ext>
    </p:extLst>
  </p:cSld>
  <p:clrMapOvr>
    <a:masterClrMapping/>
  </p:clrMapOvr>
</p:notes>
</file>

<file path=ppt/notesSlides/notesSlide2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endParaRPr lang="en-US" b="1" dirty="0"/>
          </a:p>
          <a:p>
            <a:endParaRPr lang="en-US" dirty="0"/>
          </a:p>
          <a:p>
            <a:r>
              <a:rPr lang="en-US" altLang="en-US" sz="1400" dirty="0"/>
              <a:t>After the liquid refrigerant has been recovered, the </a:t>
            </a:r>
            <a:r>
              <a:rPr lang="en-US" altLang="en-US" sz="1400" dirty="0">
                <a:solidFill>
                  <a:srgbClr val="FF0000"/>
                </a:solidFill>
              </a:rPr>
              <a:t>remaining vapor </a:t>
            </a:r>
            <a:r>
              <a:rPr lang="en-US" altLang="en-US" sz="1400" dirty="0"/>
              <a:t>is removed by the recovery system.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259</a:t>
            </a:fld>
            <a:endParaRPr lang="en-US" dirty="0"/>
          </a:p>
        </p:txBody>
      </p:sp>
    </p:spTree>
    <p:extLst>
      <p:ext uri="{BB962C8B-B14F-4D97-AF65-F5344CB8AC3E}">
        <p14:creationId xmlns:p14="http://schemas.microsoft.com/office/powerpoint/2010/main" val="4234805597"/>
      </p:ext>
    </p:extLst>
  </p:cSld>
  <p:clrMapOvr>
    <a:masterClrMapping/>
  </p:clrMapOvr>
</p:notes>
</file>

<file path=ppt/notesSlides/notesSlide2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51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05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endParaRPr lang="en-US" b="1" dirty="0"/>
          </a:p>
          <a:p>
            <a:endParaRPr lang="en-US" altLang="en-US" dirty="0"/>
          </a:p>
          <a:p>
            <a:r>
              <a:rPr lang="en-US" altLang="en-US" dirty="0"/>
              <a:t>Recovering refrigerant in the vapor phase, although slower than liquid recovery, will minimize oil loss from the appliance. </a:t>
            </a:r>
          </a:p>
        </p:txBody>
      </p:sp>
      <p:sp>
        <p:nvSpPr>
          <p:cNvPr id="3205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15BCEE3-5B86-4589-AE54-642F82FBE80E}" type="slidenum">
              <a:rPr lang="en-US" altLang="en-US" smtClean="0">
                <a:latin typeface="Times New Roman" pitchFamily="18" charset="0"/>
              </a:rPr>
              <a:pPr algn="r" eaLnBrk="1" hangingPunct="1">
                <a:spcBef>
                  <a:spcPct val="0"/>
                </a:spcBef>
              </a:pPr>
              <a:t>260</a:t>
            </a:fld>
            <a:endParaRPr lang="en-US" altLang="en-US" dirty="0">
              <a:latin typeface="Times New Roman" pitchFamily="18" charset="0"/>
            </a:endParaRPr>
          </a:p>
        </p:txBody>
      </p:sp>
    </p:spTree>
    <p:extLst>
      <p:ext uri="{BB962C8B-B14F-4D97-AF65-F5344CB8AC3E}">
        <p14:creationId xmlns:p14="http://schemas.microsoft.com/office/powerpoint/2010/main" val="38980742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3</a:t>
            </a:r>
          </a:p>
          <a:p>
            <a:endParaRPr lang="en-US" dirty="0"/>
          </a:p>
          <a:p>
            <a:r>
              <a:rPr lang="en-US" dirty="0"/>
              <a:t>The refrigerant then flows to the metering device as a high-pressure, subcooled liquid.  As the refrigerant flows through the metering device, the liquid is reduced to a low-pressure causing a small percentage of the liquid to flash to a vapor (flash-gas) lowering the remaining refrigerant to its saturation temperature.</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27</a:t>
            </a:fld>
            <a:endParaRPr lang="en-US" dirty="0"/>
          </a:p>
        </p:txBody>
      </p:sp>
    </p:spTree>
    <p:extLst>
      <p:ext uri="{BB962C8B-B14F-4D97-AF65-F5344CB8AC3E}">
        <p14:creationId xmlns:p14="http://schemas.microsoft.com/office/powerpoint/2010/main" val="655533804"/>
      </p:ext>
    </p:extLst>
  </p:cSld>
  <p:clrMapOvr>
    <a:masterClrMapping/>
  </p:clrMapOvr>
</p:notes>
</file>

<file path=ppt/notesSlides/notesSlide2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 </a:t>
            </a:r>
            <a:endParaRPr lang="en-US" b="1" dirty="0"/>
          </a:p>
          <a:p>
            <a:endParaRPr lang="en-US" dirty="0"/>
          </a:p>
          <a:p>
            <a:r>
              <a:rPr lang="en-US" dirty="0"/>
              <a:t>After recovery, refrigerant may be returned to the appliance from which it was removed or to another appliance owned by the same person without being recycled or reclaimed.</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261</a:t>
            </a:fld>
            <a:endParaRPr lang="en-US" dirty="0"/>
          </a:p>
        </p:txBody>
      </p:sp>
    </p:spTree>
    <p:extLst>
      <p:ext uri="{BB962C8B-B14F-4D97-AF65-F5344CB8AC3E}">
        <p14:creationId xmlns:p14="http://schemas.microsoft.com/office/powerpoint/2010/main" val="756918538"/>
      </p:ext>
    </p:extLst>
  </p:cSld>
  <p:clrMapOvr>
    <a:masterClrMapping/>
  </p:clrMapOvr>
</p:notes>
</file>

<file path=ppt/notesSlides/notesSlide2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21</a:t>
            </a:r>
            <a:endParaRPr lang="en-US" b="1" dirty="0"/>
          </a:p>
          <a:p>
            <a:endParaRPr lang="en-US" dirty="0"/>
          </a:p>
          <a:p>
            <a:r>
              <a:rPr lang="en-US" dirty="0"/>
              <a:t> If, however, the appliance is being disposed of, it is important to know that all HVAC service companies must keep records for three (3) years for each appliance disposed of if the system’s refrigerant charge is between 5 and 50 pounds.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262</a:t>
            </a:fld>
            <a:endParaRPr lang="en-US" dirty="0"/>
          </a:p>
        </p:txBody>
      </p:sp>
    </p:spTree>
    <p:extLst>
      <p:ext uri="{BB962C8B-B14F-4D97-AF65-F5344CB8AC3E}">
        <p14:creationId xmlns:p14="http://schemas.microsoft.com/office/powerpoint/2010/main" val="3417029151"/>
      </p:ext>
    </p:extLst>
  </p:cSld>
  <p:clrMapOvr>
    <a:masterClrMapping/>
  </p:clrMapOvr>
</p:notes>
</file>

<file path=ppt/notesSlides/notesSlide2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22</a:t>
            </a:r>
            <a:endParaRPr lang="en-US" b="1" dirty="0"/>
          </a:p>
          <a:p>
            <a:endParaRPr lang="en-US" altLang="en-US" dirty="0"/>
          </a:p>
          <a:p>
            <a:r>
              <a:rPr lang="en-US" altLang="en-US" dirty="0"/>
              <a:t>Cooling the recovery cylinder will lower its pressure and speed up the recovery process or removal of refrigerant charge from a system. </a:t>
            </a:r>
          </a:p>
        </p:txBody>
      </p:sp>
      <p:sp>
        <p:nvSpPr>
          <p:cNvPr id="321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65A4CDE-52D7-4F98-9E81-6F820B236436}" type="slidenum">
              <a:rPr lang="en-US" altLang="en-US" smtClean="0">
                <a:latin typeface="Times New Roman" pitchFamily="18" charset="0"/>
              </a:rPr>
              <a:pPr algn="r" eaLnBrk="1" hangingPunct="1">
                <a:spcBef>
                  <a:spcPct val="0"/>
                </a:spcBef>
              </a:pPr>
              <a:t>263</a:t>
            </a:fld>
            <a:endParaRPr lang="en-US" altLang="en-US" dirty="0">
              <a:latin typeface="Times New Roman" pitchFamily="18" charset="0"/>
            </a:endParaRPr>
          </a:p>
        </p:txBody>
      </p:sp>
    </p:spTree>
    <p:extLst>
      <p:ext uri="{BB962C8B-B14F-4D97-AF65-F5344CB8AC3E}">
        <p14:creationId xmlns:p14="http://schemas.microsoft.com/office/powerpoint/2010/main" val="2221199190"/>
      </p:ext>
    </p:extLst>
  </p:cSld>
  <p:clrMapOvr>
    <a:masterClrMapping/>
  </p:clrMapOvr>
</p:notes>
</file>

<file path=ppt/notesSlides/notesSlide2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53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15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22</a:t>
            </a:r>
            <a:endParaRPr lang="en-US" b="1" dirty="0"/>
          </a:p>
          <a:p>
            <a:endParaRPr lang="en-US" altLang="en-US" dirty="0"/>
          </a:p>
          <a:p>
            <a:r>
              <a:rPr lang="en-US" altLang="en-US" dirty="0"/>
              <a:t>Cooling the recovery cylinder will lower its pressure and speed up the recovery process or removal of refrigerant charge from a system. </a:t>
            </a:r>
          </a:p>
        </p:txBody>
      </p:sp>
      <p:sp>
        <p:nvSpPr>
          <p:cNvPr id="3215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65A4CDE-52D7-4F98-9E81-6F820B236436}" type="slidenum">
              <a:rPr lang="en-US" altLang="en-US" smtClean="0">
                <a:latin typeface="Times New Roman" pitchFamily="18" charset="0"/>
              </a:rPr>
              <a:pPr algn="r" eaLnBrk="1" hangingPunct="1">
                <a:spcBef>
                  <a:spcPct val="0"/>
                </a:spcBef>
              </a:pPr>
              <a:t>264</a:t>
            </a:fld>
            <a:endParaRPr lang="en-US" altLang="en-US" dirty="0">
              <a:latin typeface="Times New Roman" pitchFamily="18" charset="0"/>
            </a:endParaRPr>
          </a:p>
        </p:txBody>
      </p:sp>
    </p:spTree>
    <p:extLst>
      <p:ext uri="{BB962C8B-B14F-4D97-AF65-F5344CB8AC3E}">
        <p14:creationId xmlns:p14="http://schemas.microsoft.com/office/powerpoint/2010/main" val="581221506"/>
      </p:ext>
    </p:extLst>
  </p:cSld>
  <p:clrMapOvr>
    <a:masterClrMapping/>
  </p:clrMapOvr>
</p:notes>
</file>

<file path=ppt/notesSlides/notesSlide2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22</a:t>
            </a:r>
            <a:endParaRPr lang="en-US" b="1" dirty="0"/>
          </a:p>
          <a:p>
            <a:endParaRPr lang="en-US" dirty="0"/>
          </a:p>
          <a:p>
            <a:r>
              <a:rPr lang="en-US" dirty="0"/>
              <a:t>As the amount of refrigerant in the appliance drops, be careful to closely monitor the temperature of the recovery unit’s compressor. This is because the hermetic compressor motors on recycling or recovery machines rely on the flow of refrigerant through the compressor for cooling and may overheat when drawing deep vacuums.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265</a:t>
            </a:fld>
            <a:endParaRPr lang="en-US" dirty="0"/>
          </a:p>
        </p:txBody>
      </p:sp>
    </p:spTree>
    <p:extLst>
      <p:ext uri="{BB962C8B-B14F-4D97-AF65-F5344CB8AC3E}">
        <p14:creationId xmlns:p14="http://schemas.microsoft.com/office/powerpoint/2010/main" val="2821539495"/>
      </p:ext>
    </p:extLst>
  </p:cSld>
  <p:clrMapOvr>
    <a:masterClrMapping/>
  </p:clrMapOvr>
</p:notes>
</file>

<file path=ppt/notesSlides/notesSlide2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22</a:t>
            </a:r>
            <a:endParaRPr lang="en-US" b="1" dirty="0"/>
          </a:p>
          <a:p>
            <a:endParaRPr lang="en-US" dirty="0"/>
          </a:p>
          <a:p>
            <a:r>
              <a:rPr lang="en-US" dirty="0"/>
              <a:t> In addition, the motor winding of a hermetic refrigeration compressor could be damaged if energized under a deep vacuum, so care should be taken to avoid energizing these compressors when refrigerant is being recovered.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266</a:t>
            </a:fld>
            <a:endParaRPr lang="en-US" dirty="0"/>
          </a:p>
        </p:txBody>
      </p:sp>
    </p:spTree>
    <p:extLst>
      <p:ext uri="{BB962C8B-B14F-4D97-AF65-F5344CB8AC3E}">
        <p14:creationId xmlns:p14="http://schemas.microsoft.com/office/powerpoint/2010/main" val="2363370905"/>
      </p:ext>
    </p:extLst>
  </p:cSld>
  <p:clrMapOvr>
    <a:masterClrMapping/>
  </p:clrMapOvr>
</p:notes>
</file>

<file path=ppt/notesSlides/notesSlide2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22</a:t>
            </a:r>
            <a:endParaRPr lang="en-US" b="1" dirty="0"/>
          </a:p>
          <a:p>
            <a:endParaRPr lang="en-US" dirty="0"/>
          </a:p>
          <a:p>
            <a:r>
              <a:rPr lang="en-US" dirty="0"/>
              <a:t>Very large capacity recovery machines may have a water-cooled condenser to aid in faster recovery.  The water-cooled condenser requires connection to a potable or municipal water supply.</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267</a:t>
            </a:fld>
            <a:endParaRPr lang="en-US" dirty="0"/>
          </a:p>
        </p:txBody>
      </p:sp>
    </p:spTree>
    <p:extLst>
      <p:ext uri="{BB962C8B-B14F-4D97-AF65-F5344CB8AC3E}">
        <p14:creationId xmlns:p14="http://schemas.microsoft.com/office/powerpoint/2010/main" val="281798376"/>
      </p:ext>
    </p:extLst>
  </p:cSld>
  <p:clrMapOvr>
    <a:masterClrMapping/>
  </p:clrMapOvr>
</p:notes>
</file>

<file path=ppt/notesSlides/notesSlide2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22</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dirty="0"/>
              <a:t>The required levels of evacuation during recovery are summarized in the following chart: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268</a:t>
            </a:fld>
            <a:endParaRPr lang="en-US" dirty="0"/>
          </a:p>
        </p:txBody>
      </p:sp>
    </p:spTree>
    <p:extLst>
      <p:ext uri="{BB962C8B-B14F-4D97-AF65-F5344CB8AC3E}">
        <p14:creationId xmlns:p14="http://schemas.microsoft.com/office/powerpoint/2010/main" val="2946887360"/>
      </p:ext>
    </p:extLst>
  </p:cSld>
  <p:clrMapOvr>
    <a:masterClrMapping/>
  </p:clrMapOvr>
</p:notes>
</file>

<file path=ppt/notesSlides/notesSlide2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22</a:t>
            </a:r>
            <a:endParaRPr lang="en-US" b="1" dirty="0"/>
          </a:p>
          <a:p>
            <a:endParaRPr lang="en-US" dirty="0"/>
          </a:p>
          <a:p>
            <a:r>
              <a:rPr lang="en-US" b="1" dirty="0"/>
              <a:t>Example 1: </a:t>
            </a:r>
          </a:p>
          <a:p>
            <a:r>
              <a:rPr lang="en-US" dirty="0"/>
              <a:t>Before making a major repair to an R-410A (a high-pressure refrigerant) system that contains more than 200 pounds of refrigerant, the technician must evacuate the appliance (or component thereof) to a vacuum level of at least 10 inches of Hg vacuum.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269</a:t>
            </a:fld>
            <a:endParaRPr lang="en-US" dirty="0"/>
          </a:p>
        </p:txBody>
      </p:sp>
    </p:spTree>
    <p:extLst>
      <p:ext uri="{BB962C8B-B14F-4D97-AF65-F5344CB8AC3E}">
        <p14:creationId xmlns:p14="http://schemas.microsoft.com/office/powerpoint/2010/main" val="696429795"/>
      </p:ext>
    </p:extLst>
  </p:cSld>
  <p:clrMapOvr>
    <a:masterClrMapping/>
  </p:clrMapOvr>
</p:notes>
</file>

<file path=ppt/notesSlides/notesSlide2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22</a:t>
            </a:r>
            <a:endParaRPr lang="en-US" b="1" dirty="0"/>
          </a:p>
          <a:p>
            <a:endParaRPr lang="en-US" dirty="0"/>
          </a:p>
          <a:p>
            <a:pPr marL="0" indent="0">
              <a:buNone/>
            </a:pPr>
            <a:r>
              <a:rPr lang="en-US" b="1" dirty="0"/>
              <a:t>Example 2: </a:t>
            </a:r>
          </a:p>
          <a:p>
            <a:r>
              <a:rPr lang="en-US" dirty="0"/>
              <a:t>After reaching the required recovery vacuum level on an appliance, </a:t>
            </a:r>
            <a:r>
              <a:rPr lang="en-US" dirty="0">
                <a:solidFill>
                  <a:srgbClr val="FF0000"/>
                </a:solidFill>
              </a:rPr>
              <a:t>wait </a:t>
            </a:r>
            <a:r>
              <a:rPr lang="en-US" dirty="0"/>
              <a:t>for a few minutes to see if the system pressure rises indicating moisture or a leak. </a:t>
            </a:r>
          </a:p>
          <a:p>
            <a:endParaRPr lang="en-US" dirty="0"/>
          </a:p>
          <a:p>
            <a:r>
              <a:rPr lang="en-US" dirty="0"/>
              <a:t>For example, when changing out the compressor of a system containing </a:t>
            </a:r>
            <a:r>
              <a:rPr lang="en-US" dirty="0">
                <a:solidFill>
                  <a:srgbClr val="FF0000"/>
                </a:solidFill>
              </a:rPr>
              <a:t>40 pounds of R-404A </a:t>
            </a:r>
            <a:r>
              <a:rPr lang="en-US" dirty="0"/>
              <a:t>(a high-pressure refrigerant), evacuate the isolated section of the system </a:t>
            </a:r>
            <a:r>
              <a:rPr lang="en-US" dirty="0">
                <a:solidFill>
                  <a:srgbClr val="FF0000"/>
                </a:solidFill>
              </a:rPr>
              <a:t>to 0 psig </a:t>
            </a:r>
            <a:r>
              <a:rPr lang="en-US" dirty="0"/>
              <a:t>and if system pressure does not rise after a few minutes, remove the compressor.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270</a:t>
            </a:fld>
            <a:endParaRPr lang="en-US" dirty="0"/>
          </a:p>
        </p:txBody>
      </p:sp>
    </p:spTree>
    <p:extLst>
      <p:ext uri="{BB962C8B-B14F-4D97-AF65-F5344CB8AC3E}">
        <p14:creationId xmlns:p14="http://schemas.microsoft.com/office/powerpoint/2010/main" val="18338725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3</a:t>
            </a:r>
            <a:endParaRPr lang="en-US" dirty="0"/>
          </a:p>
          <a:p>
            <a:endParaRPr lang="en-US" dirty="0"/>
          </a:p>
          <a:p>
            <a:r>
              <a:rPr lang="en-US" dirty="0"/>
              <a:t>The low-pressure, low-temperature refrigerant flows into the evaporator as a low-temperate liquid with some flash-gas.  As the refrigerant absorbs heat, it evaporates into a low-temperature vapor.  Before refrigerant vapor exits the evaporator and enters the suction line, additional heat superheats the vapor above its saturation temperature.</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28</a:t>
            </a:fld>
            <a:endParaRPr lang="en-US" dirty="0"/>
          </a:p>
        </p:txBody>
      </p:sp>
    </p:spTree>
    <p:extLst>
      <p:ext uri="{BB962C8B-B14F-4D97-AF65-F5344CB8AC3E}">
        <p14:creationId xmlns:p14="http://schemas.microsoft.com/office/powerpoint/2010/main" val="3369447277"/>
      </p:ext>
    </p:extLst>
  </p:cSld>
  <p:clrMapOvr>
    <a:masterClrMapping/>
  </p:clrMapOvr>
</p:notes>
</file>

<file path=ppt/notesSlides/notesSlide2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22</a:t>
            </a:r>
            <a:endParaRPr lang="en-US" b="1" dirty="0"/>
          </a:p>
          <a:p>
            <a:endParaRPr lang="en-US" dirty="0"/>
          </a:p>
          <a:p>
            <a:pPr marL="0" indent="0">
              <a:buNone/>
            </a:pPr>
            <a:r>
              <a:rPr lang="en-US" b="1" dirty="0"/>
              <a:t>Example 3: </a:t>
            </a:r>
          </a:p>
          <a:p>
            <a:pPr marL="0" indent="0">
              <a:buNone/>
            </a:pPr>
            <a:r>
              <a:rPr lang="en-US" b="0" dirty="0"/>
              <a:t>If leaks in an appliance containing a regulated refrigerant make recovery to the prescribed level unattainable, the evacuation levels in the chart can be ignored, as the system refrigerant only needs to be recovered until the system’s internal pressure reaches atmospheric pressure.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271</a:t>
            </a:fld>
            <a:endParaRPr lang="en-US" dirty="0"/>
          </a:p>
        </p:txBody>
      </p:sp>
    </p:spTree>
    <p:extLst>
      <p:ext uri="{BB962C8B-B14F-4D97-AF65-F5344CB8AC3E}">
        <p14:creationId xmlns:p14="http://schemas.microsoft.com/office/powerpoint/2010/main" val="3426599118"/>
      </p:ext>
    </p:extLst>
  </p:cSld>
  <p:clrMapOvr>
    <a:masterClrMapping/>
  </p:clrMapOvr>
</p:notes>
</file>

<file path=ppt/notesSlides/notesSlide2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22</a:t>
            </a:r>
          </a:p>
          <a:p>
            <a:pPr defTabSz="931717">
              <a:defRPr/>
            </a:pPr>
            <a:endParaRPr lang="en-US" dirty="0"/>
          </a:p>
          <a:p>
            <a:pPr defTabSz="931717">
              <a:defRPr/>
            </a:pPr>
            <a:r>
              <a:rPr lang="en-US" dirty="0"/>
              <a:t>The refrigerant receiver will typically be found In the liquid line, at the outlet of the condenser, when the system uses a thermostatic expansion valve as its metering device.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272</a:t>
            </a:fld>
            <a:endParaRPr lang="en-US" dirty="0"/>
          </a:p>
        </p:txBody>
      </p:sp>
    </p:spTree>
    <p:extLst>
      <p:ext uri="{BB962C8B-B14F-4D97-AF65-F5344CB8AC3E}">
        <p14:creationId xmlns:p14="http://schemas.microsoft.com/office/powerpoint/2010/main" val="3936566103"/>
      </p:ext>
    </p:extLst>
  </p:cSld>
  <p:clrMapOvr>
    <a:masterClrMapping/>
  </p:clrMapOvr>
</p:notes>
</file>

<file path=ppt/notesSlides/notesSlide2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22</a:t>
            </a:r>
          </a:p>
          <a:p>
            <a:pPr defTabSz="931717">
              <a:defRPr/>
            </a:pPr>
            <a:endParaRPr lang="en-US" b="1" baseline="0" dirty="0"/>
          </a:p>
          <a:p>
            <a:pPr marL="0" marR="0" lvl="0" indent="0" algn="l" defTabSz="931717" rtl="0" eaLnBrk="0" fontAlgn="base" latinLnBrk="0" hangingPunct="0">
              <a:lnSpc>
                <a:spcPct val="100000"/>
              </a:lnSpc>
              <a:spcBef>
                <a:spcPct val="30000"/>
              </a:spcBef>
              <a:spcAft>
                <a:spcPct val="0"/>
              </a:spcAft>
              <a:buClrTx/>
              <a:buSzTx/>
              <a:buFontTx/>
              <a:buNone/>
              <a:tabLst/>
              <a:defRPr/>
            </a:pPr>
            <a:r>
              <a:rPr lang="en-US" dirty="0"/>
              <a:t>The refrigerant receiver will typically be found In the liquid line, at the outlet of the condenser, when the system uses a thermostatic expansion valve as its metering device. </a:t>
            </a:r>
          </a:p>
          <a:p>
            <a:pPr defTabSz="931717">
              <a:defRPr/>
            </a:pPr>
            <a:endParaRPr lang="en-US" b="1" baseline="0" dirty="0"/>
          </a:p>
          <a:p>
            <a:pPr marL="0" marR="0" lvl="0" indent="0" algn="l" defTabSz="931717" rtl="0" eaLnBrk="0" fontAlgn="base" latinLnBrk="0" hangingPunct="0">
              <a:lnSpc>
                <a:spcPct val="100000"/>
              </a:lnSpc>
              <a:spcBef>
                <a:spcPct val="30000"/>
              </a:spcBef>
              <a:spcAft>
                <a:spcPct val="0"/>
              </a:spcAft>
              <a:buClrTx/>
              <a:buSzTx/>
              <a:buFontTx/>
              <a:buNone/>
              <a:tabLst/>
              <a:defRPr/>
            </a:pPr>
            <a:r>
              <a:rPr lang="en-US" dirty="0"/>
              <a:t>When the system is operating, the </a:t>
            </a:r>
            <a:r>
              <a:rPr lang="en-US" dirty="0">
                <a:solidFill>
                  <a:srgbClr val="FF0000"/>
                </a:solidFill>
              </a:rPr>
              <a:t>state of refrigerant leaving the receiver is a high-pressure liquid.</a:t>
            </a:r>
          </a:p>
          <a:p>
            <a:pPr defTabSz="931717">
              <a:defRPr/>
            </a:pPr>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273</a:t>
            </a:fld>
            <a:endParaRPr lang="en-US" dirty="0"/>
          </a:p>
        </p:txBody>
      </p:sp>
    </p:spTree>
    <p:extLst>
      <p:ext uri="{BB962C8B-B14F-4D97-AF65-F5344CB8AC3E}">
        <p14:creationId xmlns:p14="http://schemas.microsoft.com/office/powerpoint/2010/main" val="624337705"/>
      </p:ext>
    </p:extLst>
  </p:cSld>
  <p:clrMapOvr>
    <a:masterClrMapping/>
  </p:clrMapOvr>
</p:notes>
</file>

<file path=ppt/notesSlides/notesSlide2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22</a:t>
            </a:r>
          </a:p>
          <a:p>
            <a:pPr defTabSz="931717">
              <a:defRPr/>
            </a:pPr>
            <a:endParaRPr lang="en-US" dirty="0"/>
          </a:p>
          <a:p>
            <a:pPr defTabSz="931717">
              <a:defRPr/>
            </a:pPr>
            <a:r>
              <a:rPr lang="en-US" dirty="0"/>
              <a:t>The refrigerant receiver will typically be found In the liquid line, at the outlet of the condenser, when the system uses a thermostatic expansion valve as its metering device.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274</a:t>
            </a:fld>
            <a:endParaRPr lang="en-US" dirty="0"/>
          </a:p>
        </p:txBody>
      </p:sp>
    </p:spTree>
    <p:extLst>
      <p:ext uri="{BB962C8B-B14F-4D97-AF65-F5344CB8AC3E}">
        <p14:creationId xmlns:p14="http://schemas.microsoft.com/office/powerpoint/2010/main" val="728075192"/>
      </p:ext>
    </p:extLst>
  </p:cSld>
  <p:clrMapOvr>
    <a:masterClrMapping/>
  </p:clrMapOvr>
</p:notes>
</file>

<file path=ppt/notesSlides/notesSlide2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endParaRPr lang="en-US" b="1" dirty="0"/>
          </a:p>
          <a:p>
            <a:endParaRPr lang="en-US" dirty="0"/>
          </a:p>
          <a:p>
            <a:r>
              <a:rPr lang="en-US" dirty="0"/>
              <a:t>Some systems are equipped with a moisture-indicating sight glass.  When the sight glass changes color, the system contains excessive moisture and will need to be evacuated and the filter drier must be replaced.  Use alcohol  to remove or clean ice from a sight glass.</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275</a:t>
            </a:fld>
            <a:endParaRPr lang="en-US" dirty="0"/>
          </a:p>
        </p:txBody>
      </p:sp>
    </p:spTree>
    <p:extLst>
      <p:ext uri="{BB962C8B-B14F-4D97-AF65-F5344CB8AC3E}">
        <p14:creationId xmlns:p14="http://schemas.microsoft.com/office/powerpoint/2010/main" val="1074767983"/>
      </p:ext>
    </p:extLst>
  </p:cSld>
  <p:clrMapOvr>
    <a:masterClrMapping/>
  </p:clrMapOvr>
</p:notes>
</file>

<file path=ppt/notesSlides/notesSlide2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endParaRPr lang="en-US" b="1" dirty="0"/>
          </a:p>
          <a:p>
            <a:endParaRPr lang="en-US" dirty="0"/>
          </a:p>
          <a:p>
            <a:r>
              <a:rPr lang="en-US" dirty="0"/>
              <a:t>The filter drier should be replaced any time a system is opened for servicing.  Filter driers will remove moisture from the refrigerant and oil in a system, but there is a limit to their capacity.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276</a:t>
            </a:fld>
            <a:endParaRPr lang="en-US" dirty="0"/>
          </a:p>
        </p:txBody>
      </p:sp>
    </p:spTree>
    <p:extLst>
      <p:ext uri="{BB962C8B-B14F-4D97-AF65-F5344CB8AC3E}">
        <p14:creationId xmlns:p14="http://schemas.microsoft.com/office/powerpoint/2010/main" val="4100410544"/>
      </p:ext>
    </p:extLst>
  </p:cSld>
  <p:clrMapOvr>
    <a:masterClrMapping/>
  </p:clrMapOvr>
</p:notes>
</file>

<file path=ppt/notesSlides/notesSlide2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 EPA Section 608 Preparatory Manual 9</a:t>
            </a:r>
            <a:r>
              <a:rPr lang="en-US" b="1" baseline="30000" dirty="0"/>
              <a:t>th</a:t>
            </a:r>
            <a:r>
              <a:rPr lang="en-US" b="1" dirty="0"/>
              <a:t> Edition V2 Page 23</a:t>
            </a:r>
          </a:p>
          <a:p>
            <a:endParaRPr lang="en-US" dirty="0"/>
          </a:p>
          <a:p>
            <a:r>
              <a:rPr lang="en-US" b="1" dirty="0"/>
              <a:t>Note: </a:t>
            </a:r>
            <a:r>
              <a:rPr lang="en-US" dirty="0"/>
              <a:t>Isopropyl alcohol should be used to remove ice from  sight glasses or viewing glasses.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277</a:t>
            </a:fld>
            <a:endParaRPr lang="en-US" dirty="0"/>
          </a:p>
        </p:txBody>
      </p:sp>
    </p:spTree>
    <p:extLst>
      <p:ext uri="{BB962C8B-B14F-4D97-AF65-F5344CB8AC3E}">
        <p14:creationId xmlns:p14="http://schemas.microsoft.com/office/powerpoint/2010/main" val="2310645957"/>
      </p:ext>
    </p:extLst>
  </p:cSld>
  <p:clrMapOvr>
    <a:masterClrMapping/>
  </p:clrMapOvr>
</p:notes>
</file>

<file path=ppt/notesSlides/notesSlide2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endParaRPr lang="en-US" dirty="0"/>
          </a:p>
          <a:p>
            <a:endParaRPr lang="en-US" dirty="0"/>
          </a:p>
          <a:p>
            <a:r>
              <a:rPr lang="en-US" dirty="0"/>
              <a:t>In the suction line, at the outlet of the evaporator, suction line accumulators can be found. </a:t>
            </a:r>
          </a:p>
          <a:p>
            <a:r>
              <a:rPr lang="en-US" dirty="0"/>
              <a:t>They are located between the evaporator and the compressor.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278</a:t>
            </a:fld>
            <a:endParaRPr lang="en-US" dirty="0"/>
          </a:p>
        </p:txBody>
      </p:sp>
    </p:spTree>
    <p:extLst>
      <p:ext uri="{BB962C8B-B14F-4D97-AF65-F5344CB8AC3E}">
        <p14:creationId xmlns:p14="http://schemas.microsoft.com/office/powerpoint/2010/main" val="3857721134"/>
      </p:ext>
    </p:extLst>
  </p:cSld>
  <p:clrMapOvr>
    <a:masterClrMapping/>
  </p:clrMapOvr>
</p:notes>
</file>

<file path=ppt/notesSlides/notesSlide2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Accumulators prevent any liquid refrigerant that may flow from the evaporator from flowing into the compressor.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279</a:t>
            </a:fld>
            <a:endParaRPr lang="en-US" dirty="0"/>
          </a:p>
        </p:txBody>
      </p:sp>
    </p:spTree>
    <p:extLst>
      <p:ext uri="{BB962C8B-B14F-4D97-AF65-F5344CB8AC3E}">
        <p14:creationId xmlns:p14="http://schemas.microsoft.com/office/powerpoint/2010/main" val="608892340"/>
      </p:ext>
    </p:extLst>
  </p:cSld>
  <p:clrMapOvr>
    <a:masterClrMapping/>
  </p:clrMapOvr>
</p:notes>
</file>

<file path=ppt/notesSlides/notesSlide2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endParaRPr lang="en-US" dirty="0"/>
          </a:p>
          <a:p>
            <a:endParaRPr lang="en-US" dirty="0"/>
          </a:p>
          <a:p>
            <a:r>
              <a:rPr lang="en-US" dirty="0"/>
              <a:t>The normal position of the suction service/shutoff valve is back-seated. In the back-seated position, the gauge port is closed off so the manifold hose can be removed from the valve without releasing refrigerant.</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280</a:t>
            </a:fld>
            <a:endParaRPr lang="en-US" dirty="0"/>
          </a:p>
        </p:txBody>
      </p:sp>
    </p:spTree>
    <p:extLst>
      <p:ext uri="{BB962C8B-B14F-4D97-AF65-F5344CB8AC3E}">
        <p14:creationId xmlns:p14="http://schemas.microsoft.com/office/powerpoint/2010/main" val="33568875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3</a:t>
            </a:r>
          </a:p>
          <a:p>
            <a:pPr defTabSz="931717">
              <a:defRPr/>
            </a:pPr>
            <a:endParaRPr lang="en-US" b="1" baseline="0" dirty="0"/>
          </a:p>
          <a:p>
            <a:r>
              <a:rPr lang="en-US" dirty="0">
                <a:solidFill>
                  <a:schemeClr val="tx1"/>
                </a:solidFill>
              </a:rPr>
              <a:t>A system that uses a thermostatic expansion valve (TEV) is usually equipped with a </a:t>
            </a:r>
            <a:r>
              <a:rPr lang="en-US" dirty="0">
                <a:solidFill>
                  <a:srgbClr val="FF0000"/>
                </a:solidFill>
              </a:rPr>
              <a:t>receiver</a:t>
            </a:r>
            <a:r>
              <a:rPr lang="en-US" dirty="0">
                <a:solidFill>
                  <a:schemeClr val="tx1"/>
                </a:solidFill>
              </a:rPr>
              <a:t> located in the liquid line, directly following the condenser. The receiver should be used on systems with varying loads to ensure liquid to the expansion valve. </a:t>
            </a:r>
          </a:p>
          <a:p>
            <a:pPr defTabSz="931717">
              <a:defRPr/>
            </a:pPr>
            <a:r>
              <a:rPr lang="en-US" dirty="0"/>
              <a:t>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29</a:t>
            </a:fld>
            <a:endParaRPr lang="en-US" dirty="0"/>
          </a:p>
        </p:txBody>
      </p:sp>
    </p:spTree>
    <p:extLst>
      <p:ext uri="{BB962C8B-B14F-4D97-AF65-F5344CB8AC3E}">
        <p14:creationId xmlns:p14="http://schemas.microsoft.com/office/powerpoint/2010/main" val="3661938016"/>
      </p:ext>
    </p:extLst>
  </p:cSld>
  <p:clrMapOvr>
    <a:masterClrMapping/>
  </p:clrMapOvr>
</p:notes>
</file>

<file path=ppt/notesSlides/notesSlide2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endParaRPr lang="en-US" dirty="0"/>
          </a:p>
          <a:p>
            <a:endParaRPr lang="en-US" dirty="0"/>
          </a:p>
          <a:p>
            <a:r>
              <a:rPr lang="en-US" dirty="0"/>
              <a:t>On the </a:t>
            </a:r>
            <a:r>
              <a:rPr lang="en-US" dirty="0">
                <a:solidFill>
                  <a:srgbClr val="FF0000"/>
                </a:solidFill>
              </a:rPr>
              <a:t>high side </a:t>
            </a:r>
            <a:r>
              <a:rPr lang="en-US" dirty="0"/>
              <a:t>of the compressor, the discharge valve can be found.   As with the suction service valve, the </a:t>
            </a:r>
            <a:r>
              <a:rPr lang="en-US" dirty="0">
                <a:solidFill>
                  <a:srgbClr val="FF0000"/>
                </a:solidFill>
              </a:rPr>
              <a:t>norma</a:t>
            </a:r>
            <a:r>
              <a:rPr lang="en-US" dirty="0"/>
              <a:t>l operating position is </a:t>
            </a:r>
            <a:r>
              <a:rPr lang="en-US" dirty="0">
                <a:solidFill>
                  <a:srgbClr val="FF0000"/>
                </a:solidFill>
              </a:rPr>
              <a:t>back-seated</a:t>
            </a:r>
            <a:r>
              <a:rPr lang="en-US" dirty="0"/>
              <a:t>. </a:t>
            </a:r>
          </a:p>
          <a:p>
            <a:r>
              <a:rPr lang="en-US" dirty="0"/>
              <a:t>Under no circumstances should the </a:t>
            </a:r>
            <a:r>
              <a:rPr lang="en-US" dirty="0">
                <a:solidFill>
                  <a:srgbClr val="FF0000"/>
                </a:solidFill>
              </a:rPr>
              <a:t>discharge service valve </a:t>
            </a:r>
            <a:r>
              <a:rPr lang="en-US" dirty="0"/>
              <a:t>be </a:t>
            </a:r>
            <a:r>
              <a:rPr lang="en-US" dirty="0">
                <a:solidFill>
                  <a:srgbClr val="FF0000"/>
                </a:solidFill>
              </a:rPr>
              <a:t>closed</a:t>
            </a:r>
            <a:r>
              <a:rPr lang="en-US" dirty="0"/>
              <a:t> on an operating reciprocating compressor.</a:t>
            </a:r>
          </a:p>
          <a:p>
            <a:r>
              <a:rPr lang="en-US" dirty="0"/>
              <a:t>Doing so can result in </a:t>
            </a:r>
            <a:r>
              <a:rPr lang="en-US" dirty="0">
                <a:solidFill>
                  <a:srgbClr val="FF0000"/>
                </a:solidFill>
              </a:rPr>
              <a:t>compressor damage </a:t>
            </a:r>
            <a:r>
              <a:rPr lang="en-US" dirty="0"/>
              <a:t>as well as </a:t>
            </a:r>
            <a:r>
              <a:rPr lang="en-US" dirty="0">
                <a:solidFill>
                  <a:srgbClr val="FF0000"/>
                </a:solidFill>
              </a:rPr>
              <a:t>severe personal injury</a:t>
            </a:r>
            <a:r>
              <a:rPr lang="en-US" dirty="0"/>
              <a:t>.</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281</a:t>
            </a:fld>
            <a:endParaRPr lang="en-US" dirty="0"/>
          </a:p>
        </p:txBody>
      </p:sp>
    </p:spTree>
    <p:extLst>
      <p:ext uri="{BB962C8B-B14F-4D97-AF65-F5344CB8AC3E}">
        <p14:creationId xmlns:p14="http://schemas.microsoft.com/office/powerpoint/2010/main" val="2646872003"/>
      </p:ext>
    </p:extLst>
  </p:cSld>
  <p:clrMapOvr>
    <a:masterClrMapping/>
  </p:clrMapOvr>
</p:notes>
</file>

<file path=ppt/notesSlides/notesSlide2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p>
          <a:p>
            <a:endParaRPr lang="en-US" dirty="0"/>
          </a:p>
          <a:p>
            <a:r>
              <a:rPr lang="en-US" dirty="0"/>
              <a:t>To help prevent compressor damage, refrigerant systems must be protected by a high-pressure relief device which may be in the compressor or external relief valve.  When using multiple pressure relief valves they can only be installed in parallel.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282</a:t>
            </a:fld>
            <a:endParaRPr lang="en-US" dirty="0"/>
          </a:p>
        </p:txBody>
      </p:sp>
    </p:spTree>
    <p:extLst>
      <p:ext uri="{BB962C8B-B14F-4D97-AF65-F5344CB8AC3E}">
        <p14:creationId xmlns:p14="http://schemas.microsoft.com/office/powerpoint/2010/main" val="626008548"/>
      </p:ext>
    </p:extLst>
  </p:cSld>
  <p:clrMapOvr>
    <a:masterClrMapping/>
  </p:clrMapOvr>
</p:notes>
</file>

<file path=ppt/notesSlides/notesSlide2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endParaRPr lang="en-US" dirty="0"/>
          </a:p>
          <a:p>
            <a:endParaRPr lang="en-US" dirty="0"/>
          </a:p>
          <a:p>
            <a:r>
              <a:rPr lang="en-US" dirty="0"/>
              <a:t>Crankcase heaters are used on refrigeration and air-conditioning compressors to reduce the amount of refrigerant in the oil and to reduce oil foaming which usually occurs in the compressor crankcase.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283</a:t>
            </a:fld>
            <a:endParaRPr lang="en-US" dirty="0"/>
          </a:p>
        </p:txBody>
      </p:sp>
    </p:spTree>
    <p:extLst>
      <p:ext uri="{BB962C8B-B14F-4D97-AF65-F5344CB8AC3E}">
        <p14:creationId xmlns:p14="http://schemas.microsoft.com/office/powerpoint/2010/main" val="1982549675"/>
      </p:ext>
    </p:extLst>
  </p:cSld>
  <p:clrMapOvr>
    <a:masterClrMapping/>
  </p:clrMapOvr>
</p:notes>
</file>

<file path=ppt/notesSlides/notesSlide2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endParaRPr lang="en-US" b="1" dirty="0"/>
          </a:p>
          <a:p>
            <a:endParaRPr lang="en-US" dirty="0"/>
          </a:p>
          <a:p>
            <a:r>
              <a:rPr lang="en-US" dirty="0"/>
              <a:t>If a strong odor is detected during the recovery process, a compressor burn-out may have occurred.  When recovering refrigerant from a system that experienced a compressor burn-out, watch for signs of and test for contamination of the oil.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284</a:t>
            </a:fld>
            <a:endParaRPr lang="en-US" dirty="0"/>
          </a:p>
        </p:txBody>
      </p:sp>
    </p:spTree>
    <p:extLst>
      <p:ext uri="{BB962C8B-B14F-4D97-AF65-F5344CB8AC3E}">
        <p14:creationId xmlns:p14="http://schemas.microsoft.com/office/powerpoint/2010/main" val="3119639176"/>
      </p:ext>
    </p:extLst>
  </p:cSld>
  <p:clrMapOvr>
    <a:masterClrMapping/>
  </p:clrMapOvr>
</p:notes>
</file>

<file path=ppt/notesSlides/notesSlide2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p>
          <a:p>
            <a:pPr defTabSz="931717">
              <a:defRPr/>
            </a:pPr>
            <a:endParaRPr lang="en-US" b="1" dirty="0"/>
          </a:p>
          <a:p>
            <a:r>
              <a:rPr lang="en-US" dirty="0"/>
              <a:t>A “major repair,” according to EPA regulations, is defined as any maintenance, service or repair involving the removal of any or all of the following components: the compressor, the condenser, the evaporator, or an auxiliary heat exchanger coil.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285</a:t>
            </a:fld>
            <a:endParaRPr lang="en-US" dirty="0"/>
          </a:p>
        </p:txBody>
      </p:sp>
    </p:spTree>
    <p:extLst>
      <p:ext uri="{BB962C8B-B14F-4D97-AF65-F5344CB8AC3E}">
        <p14:creationId xmlns:p14="http://schemas.microsoft.com/office/powerpoint/2010/main" val="770971932"/>
      </p:ext>
    </p:extLst>
  </p:cSld>
  <p:clrMapOvr>
    <a:masterClrMapping/>
  </p:clrMapOvr>
</p:notes>
</file>

<file path=ppt/notesSlides/notesSlide2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endParaRPr lang="en-US" dirty="0"/>
          </a:p>
          <a:p>
            <a:endParaRPr lang="en-US" dirty="0"/>
          </a:p>
          <a:p>
            <a:r>
              <a:rPr lang="en-US" dirty="0"/>
              <a:t>A deep vacuum is measured in microns.  A vacuum level of 500 microns should be achieved to ensure all moisture and non-condensables have been removed from a refrigeration system.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286</a:t>
            </a:fld>
            <a:endParaRPr lang="en-US" dirty="0"/>
          </a:p>
        </p:txBody>
      </p:sp>
    </p:spTree>
    <p:extLst>
      <p:ext uri="{BB962C8B-B14F-4D97-AF65-F5344CB8AC3E}">
        <p14:creationId xmlns:p14="http://schemas.microsoft.com/office/powerpoint/2010/main" val="1053473898"/>
      </p:ext>
    </p:extLst>
  </p:cSld>
  <p:clrMapOvr>
    <a:masterClrMapping/>
  </p:clrMapOvr>
</p:notes>
</file>

<file path=ppt/notesSlides/notesSlide2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endParaRPr lang="en-US" dirty="0"/>
          </a:p>
          <a:p>
            <a:endParaRPr lang="en-US" dirty="0"/>
          </a:p>
          <a:p>
            <a:r>
              <a:rPr lang="en-US" dirty="0"/>
              <a:t>When evacuating a system with large amounts of moisture it may be necessary to break the vacuum by increasing the pressure with nitrogen to counteract freezing of the moisture.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287</a:t>
            </a:fld>
            <a:endParaRPr lang="en-US" dirty="0"/>
          </a:p>
        </p:txBody>
      </p:sp>
    </p:spTree>
    <p:extLst>
      <p:ext uri="{BB962C8B-B14F-4D97-AF65-F5344CB8AC3E}">
        <p14:creationId xmlns:p14="http://schemas.microsoft.com/office/powerpoint/2010/main" val="1012667726"/>
      </p:ext>
    </p:extLst>
  </p:cSld>
  <p:clrMapOvr>
    <a:masterClrMapping/>
  </p:clrMapOvr>
</p:notes>
</file>

<file path=ppt/notesSlides/notesSlide2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p>
          <a:p>
            <a:pPr defTabSz="931717">
              <a:defRPr/>
            </a:pPr>
            <a:endParaRPr lang="en-US" b="1" baseline="0" dirty="0"/>
          </a:p>
          <a:p>
            <a:pPr defTabSz="931717">
              <a:defRPr/>
            </a:pPr>
            <a:r>
              <a:rPr lang="en-US" dirty="0"/>
              <a:t>The source of most non-condensables in a system is air.  Non-condensables will cause higher discharge pressures.  All refrigeration systems must be protected by an internal or external pressure relief valve(s).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288</a:t>
            </a:fld>
            <a:endParaRPr lang="en-US" dirty="0"/>
          </a:p>
        </p:txBody>
      </p:sp>
    </p:spTree>
    <p:extLst>
      <p:ext uri="{BB962C8B-B14F-4D97-AF65-F5344CB8AC3E}">
        <p14:creationId xmlns:p14="http://schemas.microsoft.com/office/powerpoint/2010/main" val="3324556365"/>
      </p:ext>
    </p:extLst>
  </p:cSld>
  <p:clrMapOvr>
    <a:masterClrMapping/>
  </p:clrMapOvr>
</p:notes>
</file>

<file path=ppt/notesSlides/notesSlide2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endParaRPr lang="en-US" dirty="0"/>
          </a:p>
          <a:p>
            <a:endParaRPr lang="en-US" dirty="0"/>
          </a:p>
          <a:p>
            <a:r>
              <a:rPr lang="en-US" dirty="0"/>
              <a:t>Notes: Nitrogen tanks are under high pressures, so the nitrogen cylinders require a pressure regulator to reduce the pressure to a safe level.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289</a:t>
            </a:fld>
            <a:endParaRPr lang="en-US" dirty="0"/>
          </a:p>
        </p:txBody>
      </p:sp>
    </p:spTree>
    <p:extLst>
      <p:ext uri="{BB962C8B-B14F-4D97-AF65-F5344CB8AC3E}">
        <p14:creationId xmlns:p14="http://schemas.microsoft.com/office/powerpoint/2010/main" val="4174133923"/>
      </p:ext>
    </p:extLst>
  </p:cSld>
  <p:clrMapOvr>
    <a:masterClrMapping/>
  </p:clrMapOvr>
</p:notes>
</file>

<file path=ppt/notesSlides/notesSlide2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endParaRPr lang="en-US" dirty="0"/>
          </a:p>
          <a:p>
            <a:endParaRPr lang="en-US" dirty="0"/>
          </a:p>
          <a:p>
            <a:r>
              <a:rPr lang="en-US" dirty="0"/>
              <a:t>On a refrigeration system, never install multiple pressure relief valves in series.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290</a:t>
            </a:fld>
            <a:endParaRPr lang="en-US" dirty="0"/>
          </a:p>
        </p:txBody>
      </p:sp>
    </p:spTree>
    <p:extLst>
      <p:ext uri="{BB962C8B-B14F-4D97-AF65-F5344CB8AC3E}">
        <p14:creationId xmlns:p14="http://schemas.microsoft.com/office/powerpoint/2010/main" val="34404502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3</a:t>
            </a:r>
            <a:endParaRPr lang="en-US" dirty="0"/>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Accumulators are used to protect </a:t>
            </a:r>
            <a:r>
              <a:rPr lang="en-US"/>
              <a:t>the compressor </a:t>
            </a:r>
            <a:r>
              <a:rPr lang="en-US" dirty="0"/>
              <a:t>by preventing any liquid refrigerant from flowing </a:t>
            </a:r>
            <a:r>
              <a:rPr lang="en-US"/>
              <a:t>into it.</a:t>
            </a:r>
            <a:endParaRPr lang="en-US" dirty="0"/>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30</a:t>
            </a:fld>
            <a:endParaRPr lang="en-US" dirty="0"/>
          </a:p>
        </p:txBody>
      </p:sp>
    </p:spTree>
    <p:extLst>
      <p:ext uri="{BB962C8B-B14F-4D97-AF65-F5344CB8AC3E}">
        <p14:creationId xmlns:p14="http://schemas.microsoft.com/office/powerpoint/2010/main" val="359513238"/>
      </p:ext>
    </p:extLst>
  </p:cSld>
  <p:clrMapOvr>
    <a:masterClrMapping/>
  </p:clrMapOvr>
</p:notes>
</file>

<file path=ppt/notesSlides/notesSlide2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endParaRPr lang="en-US" dirty="0"/>
          </a:p>
          <a:p>
            <a:endParaRPr lang="en-US" dirty="0"/>
          </a:p>
          <a:p>
            <a:r>
              <a:rPr lang="en-US" dirty="0"/>
              <a:t>In an R-410A chilled-water system, vapor is charged from a vacuum level to a pressure of approximately 110 psig, which corresponds to a temperature of 36°F, to prevent water freezing. </a:t>
            </a:r>
          </a:p>
          <a:p>
            <a:r>
              <a:rPr lang="en-US" dirty="0"/>
              <a:t>Similarly, the saturation pressure of an R-410A machine at (80°F) room temperature, while the machine is idle, is 238 psig when referring to a PT chart.</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291</a:t>
            </a:fld>
            <a:endParaRPr lang="en-US" dirty="0"/>
          </a:p>
        </p:txBody>
      </p:sp>
    </p:spTree>
    <p:extLst>
      <p:ext uri="{BB962C8B-B14F-4D97-AF65-F5344CB8AC3E}">
        <p14:creationId xmlns:p14="http://schemas.microsoft.com/office/powerpoint/2010/main" val="997856170"/>
      </p:ext>
    </p:extLst>
  </p:cSld>
  <p:clrMapOvr>
    <a:masterClrMapping/>
  </p:clrMapOvr>
</p:notes>
</file>

<file path=ppt/notesSlides/notesSlide2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endParaRPr lang="en-US" dirty="0"/>
          </a:p>
          <a:p>
            <a:endParaRPr lang="en-US" dirty="0"/>
          </a:p>
          <a:p>
            <a:r>
              <a:rPr lang="en-US" dirty="0"/>
              <a:t>An R-134a chiller should be initially charged with vapor to a pressure of approximately 30 psig, which corresponds to a temperature of 35°F. </a:t>
            </a:r>
          </a:p>
          <a:p>
            <a:r>
              <a:rPr lang="en-US" dirty="0"/>
              <a:t>The evaporation temperature of R-134a at 0 psig is -15°F. </a:t>
            </a:r>
          </a:p>
          <a:p>
            <a:r>
              <a:rPr lang="en-US" dirty="0"/>
              <a:t>For R-123, a low-pressure refrigerant that is used in low-pressure appliances, the saturation pressure at 35°F is 19.5”Hg vacuum.</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292</a:t>
            </a:fld>
            <a:endParaRPr lang="en-US" dirty="0"/>
          </a:p>
        </p:txBody>
      </p:sp>
    </p:spTree>
    <p:extLst>
      <p:ext uri="{BB962C8B-B14F-4D97-AF65-F5344CB8AC3E}">
        <p14:creationId xmlns:p14="http://schemas.microsoft.com/office/powerpoint/2010/main" val="3001199778"/>
      </p:ext>
    </p:extLst>
  </p:cSld>
  <p:clrMapOvr>
    <a:masterClrMapping/>
  </p:clrMapOvr>
</p:notes>
</file>

<file path=ppt/notesSlides/notesSlide2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a:t>
            </a:r>
            <a:r>
              <a:rPr lang="en-US" b="1" baseline="0" dirty="0"/>
              <a:t> 23</a:t>
            </a:r>
          </a:p>
          <a:p>
            <a:endParaRPr lang="en-US" dirty="0"/>
          </a:p>
          <a:p>
            <a:r>
              <a:rPr lang="en-US" dirty="0"/>
              <a:t>ASHRAE Standard 15 requires a refrigerant sensor that will sound an alarm and automatically start a ventilation system in occupied equipment rooms where refrigerant from a leak will concentrate.  Equipment rooms with ammonia, R-717 refrigerant, do not require a leak sensor if the room’s mechanical ventilation system is continuously operated.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293</a:t>
            </a:fld>
            <a:endParaRPr lang="en-US" dirty="0"/>
          </a:p>
        </p:txBody>
      </p:sp>
    </p:spTree>
    <p:extLst>
      <p:ext uri="{BB962C8B-B14F-4D97-AF65-F5344CB8AC3E}">
        <p14:creationId xmlns:p14="http://schemas.microsoft.com/office/powerpoint/2010/main" val="1872684255"/>
      </p:ext>
    </p:extLst>
  </p:cSld>
  <p:clrMapOvr>
    <a:masterClrMapping/>
  </p:clrMapOvr>
</p:notes>
</file>

<file path=ppt/notesSlides/notesSlide2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24</a:t>
            </a:r>
            <a:endParaRPr lang="en-US" dirty="0"/>
          </a:p>
          <a:p>
            <a:endParaRPr lang="en-US" dirty="0"/>
          </a:p>
          <a:p>
            <a:r>
              <a:rPr lang="en-US" dirty="0"/>
              <a:t>Technicians maintaining, servicing, repairing or disposing of low‐pressure appliances must be certified as a Type III</a:t>
            </a:r>
            <a:r>
              <a:rPr lang="en-US" baseline="0" dirty="0"/>
              <a:t> </a:t>
            </a:r>
            <a:r>
              <a:rPr lang="en-US" dirty="0"/>
              <a:t>Technician or a Universal Technician.</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294</a:t>
            </a:fld>
            <a:endParaRPr lang="en-US" dirty="0"/>
          </a:p>
        </p:txBody>
      </p:sp>
    </p:spTree>
    <p:extLst>
      <p:ext uri="{BB962C8B-B14F-4D97-AF65-F5344CB8AC3E}">
        <p14:creationId xmlns:p14="http://schemas.microsoft.com/office/powerpoint/2010/main" val="3257820080"/>
      </p:ext>
    </p:extLst>
  </p:cSld>
  <p:clrMapOvr>
    <a:masterClrMapping/>
  </p:clrMapOvr>
</p:notes>
</file>

<file path=ppt/notesSlides/notesSlide2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24</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295</a:t>
            </a:fld>
            <a:endParaRPr lang="en-US" dirty="0"/>
          </a:p>
        </p:txBody>
      </p:sp>
    </p:spTree>
    <p:extLst>
      <p:ext uri="{BB962C8B-B14F-4D97-AF65-F5344CB8AC3E}">
        <p14:creationId xmlns:p14="http://schemas.microsoft.com/office/powerpoint/2010/main" val="3651157648"/>
      </p:ext>
    </p:extLst>
  </p:cSld>
  <p:clrMapOvr>
    <a:masterClrMapping/>
  </p:clrMapOvr>
</p:notes>
</file>

<file path=ppt/notesSlides/notesSlide2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24</a:t>
            </a:r>
          </a:p>
          <a:p>
            <a:endParaRPr lang="en-US" dirty="0"/>
          </a:p>
          <a:p>
            <a:r>
              <a:rPr lang="en-US" dirty="0"/>
              <a:t>Most low-pressure appliances are used for comfort cooling and are subject to a lower allowable leak rate.</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296</a:t>
            </a:fld>
            <a:endParaRPr lang="en-US" dirty="0"/>
          </a:p>
        </p:txBody>
      </p:sp>
    </p:spTree>
    <p:extLst>
      <p:ext uri="{BB962C8B-B14F-4D97-AF65-F5344CB8AC3E}">
        <p14:creationId xmlns:p14="http://schemas.microsoft.com/office/powerpoint/2010/main" val="1282966780"/>
      </p:ext>
    </p:extLst>
  </p:cSld>
  <p:clrMapOvr>
    <a:masterClrMapping/>
  </p:clrMapOvr>
</p:notes>
</file>

<file path=ppt/notesSlides/notesSlide2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24</a:t>
            </a:r>
            <a:endParaRPr lang="en-US" dirty="0"/>
          </a:p>
          <a:p>
            <a:endParaRPr lang="en-US" dirty="0"/>
          </a:p>
          <a:p>
            <a:r>
              <a:rPr lang="en-US" dirty="0"/>
              <a:t>Because a low-pressure system operates below atmospheric pressure (in a vacuum), leaks in the gaskets or fittings will cause air and moisture to enter the system.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297</a:t>
            </a:fld>
            <a:endParaRPr lang="en-US" dirty="0"/>
          </a:p>
        </p:txBody>
      </p:sp>
    </p:spTree>
    <p:extLst>
      <p:ext uri="{BB962C8B-B14F-4D97-AF65-F5344CB8AC3E}">
        <p14:creationId xmlns:p14="http://schemas.microsoft.com/office/powerpoint/2010/main" val="3624697911"/>
      </p:ext>
    </p:extLst>
  </p:cSld>
  <p:clrMapOvr>
    <a:masterClrMapping/>
  </p:clrMapOvr>
</p:notes>
</file>

<file path=ppt/notesSlides/notesSlide2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24</a:t>
            </a:r>
          </a:p>
          <a:p>
            <a:endParaRPr lang="en-US" altLang="en-US" dirty="0"/>
          </a:p>
          <a:p>
            <a:r>
              <a:rPr lang="en-US" altLang="en-US" dirty="0"/>
              <a:t>The purge unit gets its suction from a connection on </a:t>
            </a:r>
            <a:r>
              <a:rPr lang="en-US" altLang="en-US" dirty="0">
                <a:solidFill>
                  <a:srgbClr val="FF0000"/>
                </a:solidFill>
              </a:rPr>
              <a:t>top of the condenser </a:t>
            </a:r>
            <a:r>
              <a:rPr lang="en-US" altLang="en-US" dirty="0"/>
              <a:t>where most non-condensables accumulate.  </a:t>
            </a:r>
          </a:p>
          <a:p>
            <a:r>
              <a:rPr lang="en-US" altLang="en-US" dirty="0"/>
              <a:t>After separating the air from the refrigerant, the purge unit sends the </a:t>
            </a:r>
            <a:r>
              <a:rPr lang="en-US" altLang="en-US" dirty="0">
                <a:solidFill>
                  <a:srgbClr val="FF0000"/>
                </a:solidFill>
              </a:rPr>
              <a:t>refrigerant back to the evaporator</a:t>
            </a:r>
            <a:r>
              <a:rPr lang="en-US" altLang="en-US" dirty="0"/>
              <a:t>. </a:t>
            </a:r>
            <a:endParaRPr lang="en-US" altLang="en-US" dirty="0">
              <a:solidFill>
                <a:srgbClr val="FF0000"/>
              </a:solidFill>
            </a:endParaRPr>
          </a:p>
        </p:txBody>
      </p:sp>
      <p:sp>
        <p:nvSpPr>
          <p:cNvPr id="342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21F222B-08AF-454C-8757-16E1BC55C1E7}" type="slidenum">
              <a:rPr lang="en-US" altLang="en-US" smtClean="0">
                <a:latin typeface="Times New Roman" pitchFamily="18" charset="0"/>
              </a:rPr>
              <a:pPr algn="r" eaLnBrk="1" hangingPunct="1">
                <a:spcBef>
                  <a:spcPct val="0"/>
                </a:spcBef>
              </a:pPr>
              <a:t>298</a:t>
            </a:fld>
            <a:endParaRPr lang="en-US" altLang="en-US" dirty="0">
              <a:latin typeface="Times New Roman" pitchFamily="18" charset="0"/>
            </a:endParaRPr>
          </a:p>
        </p:txBody>
      </p:sp>
    </p:spTree>
    <p:extLst>
      <p:ext uri="{BB962C8B-B14F-4D97-AF65-F5344CB8AC3E}">
        <p14:creationId xmlns:p14="http://schemas.microsoft.com/office/powerpoint/2010/main" val="2959392468"/>
      </p:ext>
    </p:extLst>
  </p:cSld>
  <p:clrMapOvr>
    <a:masterClrMapping/>
  </p:clrMapOvr>
</p:notes>
</file>

<file path=ppt/notesSlides/notesSlide2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24</a:t>
            </a:r>
          </a:p>
          <a:p>
            <a:endParaRPr lang="en-US" altLang="en-US" dirty="0"/>
          </a:p>
          <a:p>
            <a:r>
              <a:rPr lang="en-US" altLang="en-US" dirty="0"/>
              <a:t>The purge unit gets its suction from a connection on top of the condenser where most  non-condensables accumulate. After separating the air from the refrigerant, the purge unit sends the refrigerant back to the evaporator.</a:t>
            </a:r>
            <a:endParaRPr lang="en-US" altLang="en-US" dirty="0">
              <a:solidFill>
                <a:srgbClr val="FF0000"/>
              </a:solidFill>
            </a:endParaRPr>
          </a:p>
        </p:txBody>
      </p:sp>
      <p:sp>
        <p:nvSpPr>
          <p:cNvPr id="342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21F222B-08AF-454C-8757-16E1BC55C1E7}" type="slidenum">
              <a:rPr lang="en-US" altLang="en-US" smtClean="0">
                <a:latin typeface="Times New Roman" pitchFamily="18" charset="0"/>
              </a:rPr>
              <a:pPr algn="r" eaLnBrk="1" hangingPunct="1">
                <a:spcBef>
                  <a:spcPct val="0"/>
                </a:spcBef>
              </a:pPr>
              <a:t>299</a:t>
            </a:fld>
            <a:endParaRPr lang="en-US" altLang="en-US" dirty="0">
              <a:latin typeface="Times New Roman" pitchFamily="18" charset="0"/>
            </a:endParaRPr>
          </a:p>
        </p:txBody>
      </p:sp>
    </p:spTree>
    <p:extLst>
      <p:ext uri="{BB962C8B-B14F-4D97-AF65-F5344CB8AC3E}">
        <p14:creationId xmlns:p14="http://schemas.microsoft.com/office/powerpoint/2010/main" val="3632099218"/>
      </p:ext>
    </p:extLst>
  </p:cSld>
  <p:clrMapOvr>
    <a:masterClrMapping/>
  </p:clrMapOvr>
</p:notes>
</file>

<file path=ppt/notesSlides/notesSlide2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24</a:t>
            </a:r>
          </a:p>
          <a:p>
            <a:endParaRPr lang="en-US" altLang="en-US" dirty="0">
              <a:solidFill>
                <a:srgbClr val="FF0000"/>
              </a:solidFill>
            </a:endParaRPr>
          </a:p>
          <a:p>
            <a:r>
              <a:rPr lang="en-US" altLang="en-US" dirty="0">
                <a:solidFill>
                  <a:srgbClr val="FF0000"/>
                </a:solidFill>
              </a:rPr>
              <a:t>High head pressure indicates air in a low-pressure system and that the purge unit may not be operating properly. Excessive running of a purge system on a low-pressure chiller generally indicates a leaking system. High-efficiency purge units will discharge a low percentage of refrigerant with the air they remove. </a:t>
            </a:r>
          </a:p>
          <a:p>
            <a:r>
              <a:rPr lang="en-US" altLang="en-US" dirty="0">
                <a:solidFill>
                  <a:srgbClr val="FF0000"/>
                </a:solidFill>
              </a:rPr>
              <a:t> </a:t>
            </a:r>
          </a:p>
        </p:txBody>
      </p:sp>
      <p:sp>
        <p:nvSpPr>
          <p:cNvPr id="342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21F222B-08AF-454C-8757-16E1BC55C1E7}" type="slidenum">
              <a:rPr lang="en-US" altLang="en-US" smtClean="0">
                <a:latin typeface="Times New Roman" pitchFamily="18" charset="0"/>
              </a:rPr>
              <a:pPr algn="r" eaLnBrk="1" hangingPunct="1">
                <a:spcBef>
                  <a:spcPct val="0"/>
                </a:spcBef>
              </a:pPr>
              <a:t>300</a:t>
            </a:fld>
            <a:endParaRPr lang="en-US" altLang="en-US" dirty="0">
              <a:latin typeface="Times New Roman" pitchFamily="18" charset="0"/>
            </a:endParaRPr>
          </a:p>
        </p:txBody>
      </p:sp>
    </p:spTree>
    <p:extLst>
      <p:ext uri="{BB962C8B-B14F-4D97-AF65-F5344CB8AC3E}">
        <p14:creationId xmlns:p14="http://schemas.microsoft.com/office/powerpoint/2010/main" val="353855002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endParaRPr lang="en-US" dirty="0"/>
          </a:p>
          <a:p>
            <a:r>
              <a:rPr lang="en-US" dirty="0"/>
              <a:t>This book serves as a guide for reviewing material related to Section 608 of the Clean Air Act and is not a formal refrigeration training course.  Technicians preparing for this examination should be familiar with the basic vapor-compression refrigeration cycle, as well as common service principles, practices, and procedures.</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4</a:t>
            </a:fld>
            <a:endParaRPr lang="en-US" dirty="0"/>
          </a:p>
        </p:txBody>
      </p:sp>
    </p:spTree>
    <p:extLst>
      <p:ext uri="{BB962C8B-B14F-4D97-AF65-F5344CB8AC3E}">
        <p14:creationId xmlns:p14="http://schemas.microsoft.com/office/powerpoint/2010/main" val="5306733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V2 Page 3</a:t>
            </a:r>
          </a:p>
          <a:p>
            <a:endParaRPr lang="en-US" altLang="en-US" dirty="0"/>
          </a:p>
          <a:p>
            <a:r>
              <a:rPr lang="en-US" altLang="en-US" dirty="0"/>
              <a:t>A system may have service valves, access valves or process stubs to gain access for service. The valve must be back-seated (turn the valve stem counter-clockwise as far as possible) to close the service or gauge port before removing the service manifold hoses.</a:t>
            </a:r>
          </a:p>
        </p:txBody>
      </p:sp>
      <p:sp>
        <p:nvSpPr>
          <p:cNvPr id="319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E8BFEF6-772F-45B7-8EFB-CE2393C58E94}" type="slidenum">
              <a:rPr lang="en-US" altLang="en-US" smtClean="0">
                <a:latin typeface="Times New Roman" pitchFamily="18" charset="0"/>
              </a:rPr>
              <a:pPr algn="r" eaLnBrk="1" hangingPunct="1">
                <a:spcBef>
                  <a:spcPct val="0"/>
                </a:spcBef>
              </a:pPr>
              <a:t>31</a:t>
            </a:fld>
            <a:endParaRPr lang="en-US" altLang="en-US" dirty="0">
              <a:latin typeface="Times New Roman" pitchFamily="18" charset="0"/>
            </a:endParaRPr>
          </a:p>
        </p:txBody>
      </p:sp>
    </p:spTree>
    <p:extLst>
      <p:ext uri="{BB962C8B-B14F-4D97-AF65-F5344CB8AC3E}">
        <p14:creationId xmlns:p14="http://schemas.microsoft.com/office/powerpoint/2010/main" val="2736951643"/>
      </p:ext>
    </p:extLst>
  </p:cSld>
  <p:clrMapOvr>
    <a:masterClrMapping/>
  </p:clrMapOvr>
</p:notes>
</file>

<file path=ppt/notesSlides/notesSlide3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24</a:t>
            </a:r>
            <a:endParaRPr lang="en-US" dirty="0"/>
          </a:p>
          <a:p>
            <a:endParaRPr lang="en-US" dirty="0"/>
          </a:p>
          <a:p>
            <a:r>
              <a:rPr lang="en-US" dirty="0"/>
              <a:t>A hydrostatic tube test kit is used to determine if a tube is leaking. </a:t>
            </a:r>
          </a:p>
          <a:p>
            <a:endParaRPr lang="en-US" dirty="0"/>
          </a:p>
          <a:p>
            <a:r>
              <a:rPr lang="en-US" dirty="0"/>
              <a:t>When leak testing a low-pressure centrifugal chiller with nitrogen, the maximum test pressure is 10 psig. </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301</a:t>
            </a:fld>
            <a:endParaRPr lang="en-US" dirty="0"/>
          </a:p>
        </p:txBody>
      </p:sp>
    </p:spTree>
    <p:extLst>
      <p:ext uri="{BB962C8B-B14F-4D97-AF65-F5344CB8AC3E}">
        <p14:creationId xmlns:p14="http://schemas.microsoft.com/office/powerpoint/2010/main" val="1276691525"/>
      </p:ext>
    </p:extLst>
  </p:cSld>
  <p:clrMapOvr>
    <a:masterClrMapping/>
  </p:clrMapOvr>
</p:notes>
</file>

<file path=ppt/notesSlides/notesSlide3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24</a:t>
            </a:r>
            <a:endParaRPr lang="en-US" altLang="en-US" dirty="0"/>
          </a:p>
          <a:p>
            <a:endParaRPr lang="en-US" altLang="en-US" dirty="0"/>
          </a:p>
          <a:p>
            <a:r>
              <a:rPr lang="en-US" altLang="en-US" dirty="0"/>
              <a:t>Charged low-pressure refrigeration machines may be most efficiently leak checked by adding heat with circulated hot water or heating blankets. </a:t>
            </a:r>
          </a:p>
        </p:txBody>
      </p:sp>
      <p:sp>
        <p:nvSpPr>
          <p:cNvPr id="325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FF20CB2-B053-48A6-A44F-FF7D4E91A8A7}" type="slidenum">
              <a:rPr lang="en-US" altLang="en-US" smtClean="0">
                <a:latin typeface="Times New Roman" pitchFamily="18" charset="0"/>
              </a:rPr>
              <a:pPr algn="r" eaLnBrk="1" hangingPunct="1">
                <a:spcBef>
                  <a:spcPct val="0"/>
                </a:spcBef>
              </a:pPr>
              <a:t>302</a:t>
            </a:fld>
            <a:endParaRPr lang="en-US" altLang="en-US" dirty="0">
              <a:latin typeface="Times New Roman" pitchFamily="18" charset="0"/>
            </a:endParaRPr>
          </a:p>
        </p:txBody>
      </p:sp>
    </p:spTree>
    <p:extLst>
      <p:ext uri="{BB962C8B-B14F-4D97-AF65-F5344CB8AC3E}">
        <p14:creationId xmlns:p14="http://schemas.microsoft.com/office/powerpoint/2010/main" val="1169364848"/>
      </p:ext>
    </p:extLst>
  </p:cSld>
  <p:clrMapOvr>
    <a:masterClrMapping/>
  </p:clrMapOvr>
</p:notes>
</file>

<file path=ppt/notesSlides/notesSlide3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24</a:t>
            </a:r>
            <a:endParaRPr lang="en-US" altLang="en-US" dirty="0"/>
          </a:p>
          <a:p>
            <a:endParaRPr lang="en-US" altLang="en-US" dirty="0"/>
          </a:p>
          <a:p>
            <a:r>
              <a:rPr lang="en-US" altLang="en-US" dirty="0"/>
              <a:t>To reduce refrigerant loss from the purge unit on an R-123 chiller, always leak test and repair the chiller.  Excessive running of a purge system on a low-pressure chiller generally indicates a leaking system.  A low-pressure refrigeration system could have a leak in the condenser or chiller barrel tubes if excessive moisture continuously collects in the purge unit.</a:t>
            </a:r>
          </a:p>
          <a:p>
            <a:endParaRPr lang="en-US" altLang="en-US" dirty="0"/>
          </a:p>
        </p:txBody>
      </p:sp>
      <p:sp>
        <p:nvSpPr>
          <p:cNvPr id="325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FF20CB2-B053-48A6-A44F-FF7D4E91A8A7}" type="slidenum">
              <a:rPr lang="en-US" altLang="en-US" smtClean="0">
                <a:latin typeface="Times New Roman" pitchFamily="18" charset="0"/>
              </a:rPr>
              <a:pPr algn="r" eaLnBrk="1" hangingPunct="1">
                <a:spcBef>
                  <a:spcPct val="0"/>
                </a:spcBef>
              </a:pPr>
              <a:t>303</a:t>
            </a:fld>
            <a:endParaRPr lang="en-US" altLang="en-US" dirty="0">
              <a:latin typeface="Times New Roman" pitchFamily="18" charset="0"/>
            </a:endParaRPr>
          </a:p>
        </p:txBody>
      </p:sp>
    </p:spTree>
    <p:extLst>
      <p:ext uri="{BB962C8B-B14F-4D97-AF65-F5344CB8AC3E}">
        <p14:creationId xmlns:p14="http://schemas.microsoft.com/office/powerpoint/2010/main" val="3340837621"/>
      </p:ext>
    </p:extLst>
  </p:cSld>
  <p:clrMapOvr>
    <a:masterClrMapping/>
  </p:clrMapOvr>
</p:notes>
</file>

<file path=ppt/notesSlides/notesSlide3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24</a:t>
            </a:r>
          </a:p>
          <a:p>
            <a:endParaRPr lang="en-US" altLang="en-US" dirty="0">
              <a:solidFill>
                <a:srgbClr val="FF0000"/>
              </a:solidFill>
            </a:endParaRPr>
          </a:p>
          <a:p>
            <a:r>
              <a:rPr lang="en-US" altLang="en-US" dirty="0">
                <a:solidFill>
                  <a:srgbClr val="FF0000"/>
                </a:solidFill>
              </a:rPr>
              <a:t>To prevent air accumulation into an idled low-pressure refrigeration system, maintain system pressure slightly above atmospheric pressure. </a:t>
            </a:r>
          </a:p>
        </p:txBody>
      </p:sp>
      <p:sp>
        <p:nvSpPr>
          <p:cNvPr id="342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21F222B-08AF-454C-8757-16E1BC55C1E7}" type="slidenum">
              <a:rPr lang="en-US" altLang="en-US" smtClean="0">
                <a:latin typeface="Times New Roman" pitchFamily="18" charset="0"/>
              </a:rPr>
              <a:pPr algn="r" eaLnBrk="1" hangingPunct="1">
                <a:spcBef>
                  <a:spcPct val="0"/>
                </a:spcBef>
              </a:pPr>
              <a:t>304</a:t>
            </a:fld>
            <a:endParaRPr lang="en-US" altLang="en-US" dirty="0">
              <a:latin typeface="Times New Roman" pitchFamily="18" charset="0"/>
            </a:endParaRPr>
          </a:p>
        </p:txBody>
      </p:sp>
    </p:spTree>
    <p:extLst>
      <p:ext uri="{BB962C8B-B14F-4D97-AF65-F5344CB8AC3E}">
        <p14:creationId xmlns:p14="http://schemas.microsoft.com/office/powerpoint/2010/main" val="2295176402"/>
      </p:ext>
    </p:extLst>
  </p:cSld>
  <p:clrMapOvr>
    <a:masterClrMapping/>
  </p:clrMapOvr>
</p:notes>
</file>

<file path=ppt/notesSlides/notesSlide3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24</a:t>
            </a:r>
            <a:endParaRPr lang="en-US" altLang="en-US" dirty="0"/>
          </a:p>
          <a:p>
            <a:endParaRPr lang="en-US" altLang="en-US" dirty="0"/>
          </a:p>
          <a:p>
            <a:r>
              <a:rPr lang="en-US" dirty="0">
                <a:solidFill>
                  <a:srgbClr val="FF0000"/>
                </a:solidFill>
              </a:rPr>
              <a:t>Moisture</a:t>
            </a:r>
            <a:r>
              <a:rPr lang="en-US" dirty="0"/>
              <a:t> most frequently enters the refrigerant system in low-pressure chillers through </a:t>
            </a:r>
            <a:r>
              <a:rPr lang="en-US" dirty="0">
                <a:solidFill>
                  <a:srgbClr val="FF0000"/>
                </a:solidFill>
              </a:rPr>
              <a:t>leaks from areas with gaskets or fittings</a:t>
            </a:r>
            <a:r>
              <a:rPr lang="en-US" dirty="0"/>
              <a:t>.  </a:t>
            </a:r>
          </a:p>
          <a:p>
            <a:endParaRPr lang="en-US" dirty="0"/>
          </a:p>
        </p:txBody>
      </p:sp>
      <p:sp>
        <p:nvSpPr>
          <p:cNvPr id="325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FF20CB2-B053-48A6-A44F-FF7D4E91A8A7}" type="slidenum">
              <a:rPr lang="en-US" altLang="en-US" smtClean="0">
                <a:latin typeface="Times New Roman" pitchFamily="18" charset="0"/>
              </a:rPr>
              <a:pPr algn="r" eaLnBrk="1" hangingPunct="1">
                <a:spcBef>
                  <a:spcPct val="0"/>
                </a:spcBef>
              </a:pPr>
              <a:t>305</a:t>
            </a:fld>
            <a:endParaRPr lang="en-US" altLang="en-US" dirty="0">
              <a:latin typeface="Times New Roman" pitchFamily="18" charset="0"/>
            </a:endParaRPr>
          </a:p>
        </p:txBody>
      </p:sp>
    </p:spTree>
    <p:extLst>
      <p:ext uri="{BB962C8B-B14F-4D97-AF65-F5344CB8AC3E}">
        <p14:creationId xmlns:p14="http://schemas.microsoft.com/office/powerpoint/2010/main" val="1713369633"/>
      </p:ext>
    </p:extLst>
  </p:cSld>
  <p:clrMapOvr>
    <a:masterClrMapping/>
  </p:clrMapOvr>
</p:notes>
</file>

<file path=ppt/notesSlides/notesSlide3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56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24</a:t>
            </a:r>
          </a:p>
          <a:p>
            <a:pPr defTabSz="931717">
              <a:defRPr/>
            </a:pPr>
            <a:endParaRPr lang="en-US" altLang="en-US" dirty="0"/>
          </a:p>
          <a:p>
            <a:r>
              <a:rPr lang="en-US" dirty="0"/>
              <a:t>To check for a refrigerant leak to the water side of a chiller, place a leak detector probe in the drain valve opening of the water box with the water removed.  Drain the water sides of the evaporator and condenser prior to recovering refrigerant from a chiller suspected of having tube leaks. </a:t>
            </a:r>
          </a:p>
        </p:txBody>
      </p:sp>
      <p:sp>
        <p:nvSpPr>
          <p:cNvPr id="3256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FF20CB2-B053-48A6-A44F-FF7D4E91A8A7}" type="slidenum">
              <a:rPr lang="en-US" altLang="en-US" smtClean="0">
                <a:latin typeface="Times New Roman" pitchFamily="18" charset="0"/>
              </a:rPr>
              <a:pPr algn="r" eaLnBrk="1" hangingPunct="1">
                <a:spcBef>
                  <a:spcPct val="0"/>
                </a:spcBef>
              </a:pPr>
              <a:t>306</a:t>
            </a:fld>
            <a:endParaRPr lang="en-US" altLang="en-US" dirty="0">
              <a:latin typeface="Times New Roman" pitchFamily="18" charset="0"/>
            </a:endParaRPr>
          </a:p>
        </p:txBody>
      </p:sp>
    </p:spTree>
    <p:extLst>
      <p:ext uri="{BB962C8B-B14F-4D97-AF65-F5344CB8AC3E}">
        <p14:creationId xmlns:p14="http://schemas.microsoft.com/office/powerpoint/2010/main" val="887284810"/>
      </p:ext>
    </p:extLst>
  </p:cSld>
  <p:clrMapOvr>
    <a:masterClrMapping/>
  </p:clrMapOvr>
</p:notes>
</file>

<file path=ppt/notesSlides/notesSlide3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870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V2 Page 24</a:t>
            </a:r>
          </a:p>
          <a:p>
            <a:endParaRPr lang="en-US" b="1" dirty="0"/>
          </a:p>
          <a:p>
            <a:r>
              <a:rPr lang="en-US" sz="1200" kern="1200" dirty="0">
                <a:solidFill>
                  <a:schemeClr val="tx1"/>
                </a:solidFill>
                <a:effectLst/>
                <a:latin typeface="+mn-lt"/>
                <a:ea typeface="+mn-ea"/>
                <a:cs typeface="+mn-cs"/>
              </a:rPr>
              <a:t>Low-pressure refrigeration systems with open-drive type compressors are particularly susceptible to leaks from the shaft seal.  According to ASHRAE Guideline 3, the system should be checked for leaks if, during a standard vacuum test, the pressure in a system rises from 1 mm Hg to a level above 2.5 mm Hg. </a:t>
            </a:r>
            <a:endParaRPr lang="en-US" b="1" dirty="0"/>
          </a:p>
        </p:txBody>
      </p:sp>
      <p:sp>
        <p:nvSpPr>
          <p:cNvPr id="32870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227CA8DC-968C-432C-B5B7-C544248D195E}" type="slidenum">
              <a:rPr lang="en-US" altLang="en-US" smtClean="0">
                <a:latin typeface="Times New Roman" pitchFamily="18" charset="0"/>
              </a:rPr>
              <a:pPr algn="r" eaLnBrk="1" hangingPunct="1">
                <a:spcBef>
                  <a:spcPct val="0"/>
                </a:spcBef>
              </a:pPr>
              <a:t>307</a:t>
            </a:fld>
            <a:endParaRPr lang="en-US" altLang="en-US" dirty="0">
              <a:latin typeface="Times New Roman" pitchFamily="18" charset="0"/>
            </a:endParaRPr>
          </a:p>
        </p:txBody>
      </p:sp>
    </p:spTree>
    <p:extLst>
      <p:ext uri="{BB962C8B-B14F-4D97-AF65-F5344CB8AC3E}">
        <p14:creationId xmlns:p14="http://schemas.microsoft.com/office/powerpoint/2010/main" val="4138785395"/>
      </p:ext>
    </p:extLst>
  </p:cSld>
  <p:clrMapOvr>
    <a:masterClrMapping/>
  </p:clrMapOvr>
</p:notes>
</file>

<file path=ppt/notesSlides/notesSlide3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24</a:t>
            </a:r>
            <a:endParaRPr lang="en-US" dirty="0"/>
          </a:p>
          <a:p>
            <a:endParaRPr lang="en-US" altLang="en-US" dirty="0"/>
          </a:p>
          <a:p>
            <a:r>
              <a:rPr lang="en-US" altLang="en-US" b="0" dirty="0"/>
              <a:t>The EPA’s leak repair requirements apply to all appliances using a regulated refrigerant.  Once the threshold leak rate has been exceeded on any system using an ozone-depleting refrigerant with a charge of 50 pounds or greater, the owner must repair the appliance to bring the leak rate below the threshold, retrofit, or retire the appliance.</a:t>
            </a:r>
          </a:p>
          <a:p>
            <a:endParaRPr lang="en-US" altLang="en-US" dirty="0"/>
          </a:p>
        </p:txBody>
      </p:sp>
      <p:sp>
        <p:nvSpPr>
          <p:cNvPr id="33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C0CF8A9-6617-4040-8403-CA06929B75B0}" type="slidenum">
              <a:rPr lang="en-US" altLang="en-US" smtClean="0">
                <a:latin typeface="Times New Roman" pitchFamily="18" charset="0"/>
              </a:rPr>
              <a:pPr algn="r" eaLnBrk="1" hangingPunct="1">
                <a:spcBef>
                  <a:spcPct val="0"/>
                </a:spcBef>
              </a:pPr>
              <a:t>308</a:t>
            </a:fld>
            <a:endParaRPr lang="en-US" altLang="en-US" dirty="0">
              <a:latin typeface="Times New Roman" pitchFamily="18" charset="0"/>
            </a:endParaRPr>
          </a:p>
        </p:txBody>
      </p:sp>
    </p:spTree>
    <p:extLst>
      <p:ext uri="{BB962C8B-B14F-4D97-AF65-F5344CB8AC3E}">
        <p14:creationId xmlns:p14="http://schemas.microsoft.com/office/powerpoint/2010/main" val="3785060908"/>
      </p:ext>
    </p:extLst>
  </p:cSld>
  <p:clrMapOvr>
    <a:masterClrMapping/>
  </p:clrMapOvr>
</p:notes>
</file>

<file path=ppt/notesSlides/notesSlide3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25</a:t>
            </a:r>
            <a:endParaRPr lang="en-US" dirty="0"/>
          </a:p>
          <a:p>
            <a:endParaRPr lang="en-US" altLang="en-US" dirty="0"/>
          </a:p>
          <a:p>
            <a:r>
              <a:rPr lang="en-US" altLang="en-US" b="0" dirty="0"/>
              <a:t>As of January 1,2019, the applicable maximum leak rates are:</a:t>
            </a:r>
          </a:p>
          <a:p>
            <a:r>
              <a:rPr lang="en-US" altLang="en-US" b="0" dirty="0"/>
              <a:t>• 10% of the charge per year when used for comfort cooling.</a:t>
            </a:r>
          </a:p>
          <a:p>
            <a:r>
              <a:rPr lang="en-US" altLang="en-US" b="0" dirty="0"/>
              <a:t>• 20% of the charge per year when used for commercial refrigeration.</a:t>
            </a:r>
          </a:p>
          <a:p>
            <a:r>
              <a:rPr lang="en-US" altLang="en-US" b="0" dirty="0"/>
              <a:t>• 30% of the charge per year when used for industrial process refrigeration.</a:t>
            </a:r>
          </a:p>
          <a:p>
            <a:endParaRPr lang="en-US" altLang="en-US" dirty="0"/>
          </a:p>
        </p:txBody>
      </p:sp>
      <p:sp>
        <p:nvSpPr>
          <p:cNvPr id="33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C0CF8A9-6617-4040-8403-CA06929B75B0}" type="slidenum">
              <a:rPr lang="en-US" altLang="en-US" smtClean="0">
                <a:latin typeface="Times New Roman" pitchFamily="18" charset="0"/>
              </a:rPr>
              <a:pPr algn="r" eaLnBrk="1" hangingPunct="1">
                <a:spcBef>
                  <a:spcPct val="0"/>
                </a:spcBef>
              </a:pPr>
              <a:t>309</a:t>
            </a:fld>
            <a:endParaRPr lang="en-US" altLang="en-US" dirty="0">
              <a:latin typeface="Times New Roman" pitchFamily="18" charset="0"/>
            </a:endParaRPr>
          </a:p>
        </p:txBody>
      </p:sp>
    </p:spTree>
    <p:extLst>
      <p:ext uri="{BB962C8B-B14F-4D97-AF65-F5344CB8AC3E}">
        <p14:creationId xmlns:p14="http://schemas.microsoft.com/office/powerpoint/2010/main" val="2804430472"/>
      </p:ext>
    </p:extLst>
  </p:cSld>
  <p:clrMapOvr>
    <a:masterClrMapping/>
  </p:clrMapOvr>
</p:notes>
</file>

<file path=ppt/notesSlides/notesSlide3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25</a:t>
            </a:r>
            <a:endParaRPr lang="en-US" dirty="0"/>
          </a:p>
          <a:p>
            <a:endParaRPr lang="en-US" altLang="en-US" dirty="0"/>
          </a:p>
          <a:p>
            <a:r>
              <a:rPr lang="en-US" altLang="en-US" b="0" dirty="0"/>
              <a:t>Chillers generally belong to the EPA leak repair category for comfort cooling.  When used in multiple categories, the applicable maximum leak rate is determined by the highest percentage of use.  </a:t>
            </a:r>
          </a:p>
          <a:p>
            <a:r>
              <a:rPr lang="en-US" altLang="en-US" b="0" dirty="0"/>
              <a:t> </a:t>
            </a:r>
          </a:p>
          <a:p>
            <a:r>
              <a:rPr lang="en-US" altLang="en-US" b="1" dirty="0"/>
              <a:t>Example:</a:t>
            </a:r>
            <a:r>
              <a:rPr lang="en-US" altLang="en-US" b="0" dirty="0"/>
              <a:t> If a company diverts 55% of its chiller’s cooling capacity to one of its manufacturing lines and 45% of its cooling capacity to air condition the office spaces, the chiller is considered in the industrial process refrigeration (IPR) leak rate category. </a:t>
            </a:r>
            <a:endParaRPr lang="en-US" altLang="en-US" dirty="0"/>
          </a:p>
        </p:txBody>
      </p:sp>
      <p:sp>
        <p:nvSpPr>
          <p:cNvPr id="33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C0CF8A9-6617-4040-8403-CA06929B75B0}" type="slidenum">
              <a:rPr lang="en-US" altLang="en-US" smtClean="0">
                <a:latin typeface="Times New Roman" pitchFamily="18" charset="0"/>
              </a:rPr>
              <a:pPr algn="r" eaLnBrk="1" hangingPunct="1">
                <a:spcBef>
                  <a:spcPct val="0"/>
                </a:spcBef>
              </a:pPr>
              <a:t>310</a:t>
            </a:fld>
            <a:endParaRPr lang="en-US" altLang="en-US" dirty="0">
              <a:latin typeface="Times New Roman" pitchFamily="18" charset="0"/>
            </a:endParaRPr>
          </a:p>
        </p:txBody>
      </p:sp>
    </p:spTree>
    <p:extLst>
      <p:ext uri="{BB962C8B-B14F-4D97-AF65-F5344CB8AC3E}">
        <p14:creationId xmlns:p14="http://schemas.microsoft.com/office/powerpoint/2010/main" val="421822244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3</a:t>
            </a:r>
          </a:p>
          <a:p>
            <a:pPr defTabSz="931717">
              <a:defRPr/>
            </a:pPr>
            <a:endParaRPr lang="en-US" b="1" dirty="0"/>
          </a:p>
          <a:p>
            <a:r>
              <a:rPr lang="en-US" altLang="en-US" dirty="0"/>
              <a:t>Never front-seat (turn the valve stem clockwise as far as it will go) a service valve when the system is in operation. </a:t>
            </a:r>
          </a:p>
          <a:p>
            <a:r>
              <a:rPr lang="en-US" altLang="en-US" baseline="0" dirty="0"/>
              <a:t>The black solid color is where the refrigerant will flow</a:t>
            </a:r>
            <a:r>
              <a:rPr lang="en-US" altLang="en-US" dirty="0"/>
              <a:t> in the front-seated position.  The line port is closed, and compressor port is open to the service port</a:t>
            </a:r>
            <a:r>
              <a:rPr lang="en-US" altLang="en-US" baseline="0" dirty="0"/>
              <a:t>.</a:t>
            </a:r>
            <a:endParaRPr lang="en-US" altLang="en-US" dirty="0"/>
          </a:p>
        </p:txBody>
      </p:sp>
      <p:sp>
        <p:nvSpPr>
          <p:cNvPr id="319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E8BFEF6-772F-45B7-8EFB-CE2393C58E94}" type="slidenum">
              <a:rPr lang="en-US" altLang="en-US" smtClean="0">
                <a:latin typeface="Times New Roman" pitchFamily="18" charset="0"/>
              </a:rPr>
              <a:pPr algn="r" eaLnBrk="1" hangingPunct="1">
                <a:spcBef>
                  <a:spcPct val="0"/>
                </a:spcBef>
              </a:pPr>
              <a:t>32</a:t>
            </a:fld>
            <a:endParaRPr lang="en-US" altLang="en-US" dirty="0">
              <a:latin typeface="Times New Roman" pitchFamily="18" charset="0"/>
            </a:endParaRPr>
          </a:p>
        </p:txBody>
      </p:sp>
    </p:spTree>
    <p:extLst>
      <p:ext uri="{BB962C8B-B14F-4D97-AF65-F5344CB8AC3E}">
        <p14:creationId xmlns:p14="http://schemas.microsoft.com/office/powerpoint/2010/main" val="108979922"/>
      </p:ext>
    </p:extLst>
  </p:cSld>
  <p:clrMapOvr>
    <a:masterClrMapping/>
  </p:clrMapOvr>
</p:notes>
</file>

<file path=ppt/notesSlides/notesSlide3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0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25</a:t>
            </a:r>
            <a:endParaRPr lang="en-US" dirty="0"/>
          </a:p>
          <a:p>
            <a:endParaRPr lang="en-US" altLang="en-US" dirty="0"/>
          </a:p>
          <a:p>
            <a:r>
              <a:rPr lang="en-US" altLang="en-US" b="0" dirty="0"/>
              <a:t>Use the charge stated on the equipment nameplate to determine a chiller’s normal charge for leak rate calculations.  </a:t>
            </a:r>
          </a:p>
          <a:p>
            <a:r>
              <a:rPr lang="en-US" altLang="en-US" b="0" dirty="0"/>
              <a:t>The leak rate of an appliance using an ozone-depleting refrigerant must be calculated when topping off or recharging a system due to a loss of charge.</a:t>
            </a:r>
          </a:p>
          <a:p>
            <a:endParaRPr lang="en-US" altLang="en-US" b="0" dirty="0"/>
          </a:p>
        </p:txBody>
      </p:sp>
      <p:sp>
        <p:nvSpPr>
          <p:cNvPr id="33075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C0CF8A9-6617-4040-8403-CA06929B75B0}" type="slidenum">
              <a:rPr lang="en-US" altLang="en-US" smtClean="0">
                <a:latin typeface="Times New Roman" pitchFamily="18" charset="0"/>
              </a:rPr>
              <a:pPr algn="r" eaLnBrk="1" hangingPunct="1">
                <a:spcBef>
                  <a:spcPct val="0"/>
                </a:spcBef>
              </a:pPr>
              <a:t>311</a:t>
            </a:fld>
            <a:endParaRPr lang="en-US" altLang="en-US" dirty="0">
              <a:latin typeface="Times New Roman" pitchFamily="18" charset="0"/>
            </a:endParaRPr>
          </a:p>
        </p:txBody>
      </p:sp>
    </p:spTree>
    <p:extLst>
      <p:ext uri="{BB962C8B-B14F-4D97-AF65-F5344CB8AC3E}">
        <p14:creationId xmlns:p14="http://schemas.microsoft.com/office/powerpoint/2010/main" val="950536797"/>
      </p:ext>
    </p:extLst>
  </p:cSld>
  <p:clrMapOvr>
    <a:masterClrMapping/>
  </p:clrMapOvr>
</p:notes>
</file>

<file path=ppt/notesSlides/notesSlide3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25</a:t>
            </a:r>
          </a:p>
          <a:p>
            <a:endParaRPr lang="en-US" dirty="0"/>
          </a:p>
          <a:p>
            <a:r>
              <a:rPr lang="en-US" dirty="0"/>
              <a:t>If an appliance with 50 or more pounds of a regulated refrigerant charge has exceeded the threshold leak rate, the owner or operator has 18 months to retrofit or retire the appliance, if the replacement appliance will use a refrigerant exempt from the venting prohibition.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312</a:t>
            </a:fld>
            <a:endParaRPr lang="en-US" dirty="0"/>
          </a:p>
        </p:txBody>
      </p:sp>
    </p:spTree>
    <p:extLst>
      <p:ext uri="{BB962C8B-B14F-4D97-AF65-F5344CB8AC3E}">
        <p14:creationId xmlns:p14="http://schemas.microsoft.com/office/powerpoint/2010/main" val="3336845826"/>
      </p:ext>
    </p:extLst>
  </p:cSld>
  <p:clrMapOvr>
    <a:masterClrMapping/>
  </p:clrMapOvr>
</p:notes>
</file>

<file path=ppt/notesSlides/notesSlide3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25</a:t>
            </a:r>
          </a:p>
          <a:p>
            <a:endParaRPr lang="en-US" dirty="0"/>
          </a:p>
          <a:p>
            <a:r>
              <a:rPr lang="en-US" dirty="0"/>
              <a:t>Not having a certified service technician available for service cannot be used as a reason to extend the appliance leak repair deadline.</a:t>
            </a:r>
          </a:p>
          <a:p>
            <a:endParaRPr lang="en-US" dirty="0"/>
          </a:p>
          <a:p>
            <a:r>
              <a:rPr lang="en-US" dirty="0"/>
              <a:t>System mothballing does not require removing the appliance and storing it in a warehouse at the facility.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313</a:t>
            </a:fld>
            <a:endParaRPr lang="en-US" dirty="0"/>
          </a:p>
        </p:txBody>
      </p:sp>
    </p:spTree>
    <p:extLst>
      <p:ext uri="{BB962C8B-B14F-4D97-AF65-F5344CB8AC3E}">
        <p14:creationId xmlns:p14="http://schemas.microsoft.com/office/powerpoint/2010/main" val="2484434019"/>
      </p:ext>
    </p:extLst>
  </p:cSld>
  <p:clrMapOvr>
    <a:masterClrMapping/>
  </p:clrMapOvr>
</p:notes>
</file>

<file path=ppt/notesSlides/notesSlide3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25</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an appliance containing 50 or more pounds of an ozone-depleting refrigerant has exceeded the threshold leak rate, the owner or operator has 30 days to repair the appliance so that it leaks below the threshold and conduct the initial verification test.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314</a:t>
            </a:fld>
            <a:endParaRPr lang="en-US" dirty="0"/>
          </a:p>
        </p:txBody>
      </p:sp>
    </p:spTree>
    <p:extLst>
      <p:ext uri="{BB962C8B-B14F-4D97-AF65-F5344CB8AC3E}">
        <p14:creationId xmlns:p14="http://schemas.microsoft.com/office/powerpoint/2010/main" val="3336845826"/>
      </p:ext>
    </p:extLst>
  </p:cSld>
  <p:clrMapOvr>
    <a:masterClrMapping/>
  </p:clrMapOvr>
</p:notes>
</file>

<file path=ppt/notesSlides/notesSlide3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25</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If a chiller with a charge of 200 pounds of an ozone-depleting refrigerant has passed the initial verification leak test, a follow-up verification test must be conducted within 10 days.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315</a:t>
            </a:fld>
            <a:endParaRPr lang="en-US" dirty="0"/>
          </a:p>
        </p:txBody>
      </p:sp>
    </p:spTree>
    <p:extLst>
      <p:ext uri="{BB962C8B-B14F-4D97-AF65-F5344CB8AC3E}">
        <p14:creationId xmlns:p14="http://schemas.microsoft.com/office/powerpoint/2010/main" val="3984819833"/>
      </p:ext>
    </p:extLst>
  </p:cSld>
  <p:clrMapOvr>
    <a:masterClrMapping/>
  </p:clrMapOvr>
</p:notes>
</file>

<file path=ppt/notesSlides/notesSlide3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25</a:t>
            </a:r>
          </a:p>
          <a:p>
            <a:endParaRPr lang="en-US"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owner and/or operator of the equipment is responsible for and must keep records of all leak inspections, initial verification, and any completed leak repair follow-up verification tests for three (3) years.</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316</a:t>
            </a:fld>
            <a:endParaRPr lang="en-US" dirty="0"/>
          </a:p>
        </p:txBody>
      </p:sp>
    </p:spTree>
    <p:extLst>
      <p:ext uri="{BB962C8B-B14F-4D97-AF65-F5344CB8AC3E}">
        <p14:creationId xmlns:p14="http://schemas.microsoft.com/office/powerpoint/2010/main" val="1467587974"/>
      </p:ext>
    </p:extLst>
  </p:cSld>
  <p:clrMapOvr>
    <a:masterClrMapping/>
  </p:clrMapOvr>
</p:notes>
</file>

<file path=ppt/notesSlides/notesSlide3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25</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317</a:t>
            </a:fld>
            <a:endParaRPr lang="en-US" dirty="0"/>
          </a:p>
        </p:txBody>
      </p:sp>
    </p:spTree>
    <p:extLst>
      <p:ext uri="{BB962C8B-B14F-4D97-AF65-F5344CB8AC3E}">
        <p14:creationId xmlns:p14="http://schemas.microsoft.com/office/powerpoint/2010/main" val="254581981"/>
      </p:ext>
    </p:extLst>
  </p:cSld>
  <p:clrMapOvr>
    <a:masterClrMapping/>
  </p:clrMapOvr>
</p:notes>
</file>

<file path=ppt/notesSlides/notesSlide3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25</a:t>
            </a:r>
            <a:endParaRPr lang="en-US" altLang="en-US" dirty="0"/>
          </a:p>
          <a:p>
            <a:endParaRPr lang="en-US" altLang="en-US" dirty="0"/>
          </a:p>
          <a:p>
            <a:r>
              <a:rPr lang="en-US" altLang="en-US" dirty="0"/>
              <a:t>The high-pressure cut-out control on a recovery unit used for evacuating/recovering the refrigerant from a  low-pressure chiller is typically set for 10 psig.</a:t>
            </a:r>
          </a:p>
        </p:txBody>
      </p:sp>
      <p:sp>
        <p:nvSpPr>
          <p:cNvPr id="331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864C560D-84A1-4F0F-BC0A-E19702A6584A}" type="slidenum">
              <a:rPr lang="en-US" altLang="en-US" smtClean="0">
                <a:latin typeface="Times New Roman" pitchFamily="18" charset="0"/>
              </a:rPr>
              <a:pPr algn="r" eaLnBrk="1" hangingPunct="1">
                <a:spcBef>
                  <a:spcPct val="0"/>
                </a:spcBef>
              </a:pPr>
              <a:t>318</a:t>
            </a:fld>
            <a:endParaRPr lang="en-US" altLang="en-US" dirty="0">
              <a:latin typeface="Times New Roman" pitchFamily="18" charset="0"/>
            </a:endParaRPr>
          </a:p>
        </p:txBody>
      </p:sp>
    </p:spTree>
    <p:extLst>
      <p:ext uri="{BB962C8B-B14F-4D97-AF65-F5344CB8AC3E}">
        <p14:creationId xmlns:p14="http://schemas.microsoft.com/office/powerpoint/2010/main" val="3196573034"/>
      </p:ext>
    </p:extLst>
  </p:cSld>
  <p:clrMapOvr>
    <a:masterClrMapping/>
  </p:clrMapOvr>
</p:notes>
</file>

<file path=ppt/notesSlides/notesSlide3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1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25</a:t>
            </a:r>
            <a:endParaRPr lang="en-US" altLang="en-US" dirty="0"/>
          </a:p>
          <a:p>
            <a:endParaRPr lang="en-US" altLang="en-US" dirty="0"/>
          </a:p>
          <a:p>
            <a:r>
              <a:rPr lang="en-US" altLang="en-US" dirty="0"/>
              <a:t>Due to the volume of liquid refrigerant in large systems, refrigerant removal from a low-pressure system starts with liquid removal followed by recovery of the vapor refrigerant.  After all the liquid has been removed, an average 350-ton, R-123 chiller, at 0 psig, would still have approximately 100 pounds of refrigerant in the vapor state.  </a:t>
            </a:r>
          </a:p>
          <a:p>
            <a:endParaRPr lang="en-US" altLang="en-US" dirty="0"/>
          </a:p>
          <a:p>
            <a:endParaRPr lang="en-US" altLang="en-US" dirty="0"/>
          </a:p>
        </p:txBody>
      </p:sp>
      <p:sp>
        <p:nvSpPr>
          <p:cNvPr id="3317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864C560D-84A1-4F0F-BC0A-E19702A6584A}" type="slidenum">
              <a:rPr lang="en-US" altLang="en-US" smtClean="0">
                <a:latin typeface="Times New Roman" pitchFamily="18" charset="0"/>
              </a:rPr>
              <a:pPr algn="r" eaLnBrk="1" hangingPunct="1">
                <a:spcBef>
                  <a:spcPct val="0"/>
                </a:spcBef>
              </a:pPr>
              <a:t>319</a:t>
            </a:fld>
            <a:endParaRPr lang="en-US" altLang="en-US" dirty="0">
              <a:latin typeface="Times New Roman" pitchFamily="18" charset="0"/>
            </a:endParaRPr>
          </a:p>
        </p:txBody>
      </p:sp>
    </p:spTree>
    <p:extLst>
      <p:ext uri="{BB962C8B-B14F-4D97-AF65-F5344CB8AC3E}">
        <p14:creationId xmlns:p14="http://schemas.microsoft.com/office/powerpoint/2010/main" val="1751249085"/>
      </p:ext>
    </p:extLst>
  </p:cSld>
  <p:clrMapOvr>
    <a:masterClrMapping/>
  </p:clrMapOvr>
</p:notes>
</file>

<file path=ppt/notesSlides/notesSlide3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2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V2 Page 25</a:t>
            </a:r>
          </a:p>
          <a:p>
            <a:endParaRPr lang="en-US" altLang="en-US" dirty="0"/>
          </a:p>
          <a:p>
            <a:r>
              <a:rPr lang="en-US" altLang="en-US" dirty="0"/>
              <a:t>The use of a severely oversized vacuum pump could cause trapped water to freeze when evacuating/dehydrating a system.  During evacuation/dehydration of a system containing large amounts of moisture, it may be necessary to break the vacuum using nitrogen.  Increasing the pressure with nitrogen prevents the moisture from freezing and increases the speed of dehydration. </a:t>
            </a:r>
          </a:p>
          <a:p>
            <a:endParaRPr lang="en-US" altLang="en-US" dirty="0"/>
          </a:p>
        </p:txBody>
      </p:sp>
      <p:sp>
        <p:nvSpPr>
          <p:cNvPr id="33280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365AE89-2943-4744-95C9-774487D569B7}" type="slidenum">
              <a:rPr lang="en-US" altLang="en-US" smtClean="0">
                <a:latin typeface="Times New Roman" pitchFamily="18" charset="0"/>
              </a:rPr>
              <a:pPr algn="r" eaLnBrk="1" hangingPunct="1">
                <a:spcBef>
                  <a:spcPct val="0"/>
                </a:spcBef>
              </a:pPr>
              <a:t>320</a:t>
            </a:fld>
            <a:endParaRPr lang="en-US" altLang="en-US" dirty="0">
              <a:latin typeface="Times New Roman" pitchFamily="18" charset="0"/>
            </a:endParaRPr>
          </a:p>
        </p:txBody>
      </p:sp>
    </p:spTree>
    <p:extLst>
      <p:ext uri="{BB962C8B-B14F-4D97-AF65-F5344CB8AC3E}">
        <p14:creationId xmlns:p14="http://schemas.microsoft.com/office/powerpoint/2010/main" val="31853593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9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194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V2 Page 3</a:t>
            </a:r>
          </a:p>
          <a:p>
            <a:endParaRPr lang="en-US" b="1" dirty="0"/>
          </a:p>
          <a:p>
            <a:r>
              <a:rPr lang="en-US" altLang="en-US" dirty="0"/>
              <a:t>All three connections are open in the crack-seat position.  The line port, compressor port, and service port are</a:t>
            </a:r>
            <a:r>
              <a:rPr lang="en-US" altLang="en-US" baseline="0" dirty="0"/>
              <a:t> all open</a:t>
            </a:r>
            <a:r>
              <a:rPr lang="en-US" altLang="en-US" dirty="0"/>
              <a:t>.</a:t>
            </a:r>
          </a:p>
          <a:p>
            <a:r>
              <a:rPr lang="en-US" altLang="en-US" dirty="0"/>
              <a:t>This position is for servicing and checking pressures.</a:t>
            </a:r>
          </a:p>
        </p:txBody>
      </p:sp>
      <p:sp>
        <p:nvSpPr>
          <p:cNvPr id="3194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0E8BFEF6-772F-45B7-8EFB-CE2393C58E94}" type="slidenum">
              <a:rPr lang="en-US" altLang="en-US" smtClean="0">
                <a:latin typeface="Times New Roman" pitchFamily="18" charset="0"/>
              </a:rPr>
              <a:pPr algn="r" eaLnBrk="1" hangingPunct="1">
                <a:spcBef>
                  <a:spcPct val="0"/>
                </a:spcBef>
              </a:pPr>
              <a:t>33</a:t>
            </a:fld>
            <a:endParaRPr lang="en-US" altLang="en-US" dirty="0">
              <a:latin typeface="Times New Roman" pitchFamily="18" charset="0"/>
            </a:endParaRPr>
          </a:p>
        </p:txBody>
      </p:sp>
    </p:spTree>
    <p:extLst>
      <p:ext uri="{BB962C8B-B14F-4D97-AF65-F5344CB8AC3E}">
        <p14:creationId xmlns:p14="http://schemas.microsoft.com/office/powerpoint/2010/main" val="3144271253"/>
      </p:ext>
    </p:extLst>
  </p:cSld>
  <p:clrMapOvr>
    <a:masterClrMapping/>
  </p:clrMapOvr>
</p:notes>
</file>

<file path=ppt/notesSlides/notesSlide3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b="1" dirty="0"/>
              <a:t>ESCO</a:t>
            </a:r>
            <a:r>
              <a:rPr lang="en-US" sz="1400" b="1" baseline="0" dirty="0"/>
              <a:t> </a:t>
            </a:r>
            <a:r>
              <a:rPr lang="en-US" sz="1400" b="1" dirty="0"/>
              <a:t>EPA Section 608 Preparatory Manual 9</a:t>
            </a:r>
            <a:r>
              <a:rPr lang="en-US" sz="1400" b="1" baseline="30000" dirty="0"/>
              <a:t>th</a:t>
            </a:r>
            <a:r>
              <a:rPr lang="en-US" sz="1400" b="1" dirty="0"/>
              <a:t> Edition V2 Page 26</a:t>
            </a:r>
            <a:endParaRPr lang="en-US" sz="1400" dirty="0"/>
          </a:p>
          <a:p>
            <a:endParaRPr lang="en-US" sz="1300" dirty="0"/>
          </a:p>
          <a:p>
            <a:pPr>
              <a:buFont typeface="Wingdings" panose="05000000000000000000" pitchFamily="2" charset="2"/>
              <a:buNone/>
            </a:pPr>
            <a:r>
              <a:rPr lang="en-US" sz="1400" dirty="0"/>
              <a:t>A water-cooled recovery unit will allow for faster recovery of large quantities of refrigerant.  </a:t>
            </a:r>
          </a:p>
          <a:p>
            <a:pPr>
              <a:buFont typeface="Wingdings" panose="05000000000000000000" pitchFamily="2" charset="2"/>
              <a:buChar char="§"/>
            </a:pPr>
            <a:endParaRPr lang="en-US" sz="1400" dirty="0"/>
          </a:p>
          <a:p>
            <a:pPr>
              <a:buFont typeface="Wingdings" panose="05000000000000000000" pitchFamily="2" charset="2"/>
              <a:buNone/>
            </a:pPr>
            <a:r>
              <a:rPr lang="en-US" sz="1400" dirty="0"/>
              <a:t>Water is </a:t>
            </a:r>
            <a:r>
              <a:rPr lang="en-US" sz="1400" dirty="0">
                <a:solidFill>
                  <a:srgbClr val="FF0000"/>
                </a:solidFill>
              </a:rPr>
              <a:t>circulated through a chiller </a:t>
            </a:r>
            <a:r>
              <a:rPr lang="en-US" sz="1400" dirty="0"/>
              <a:t>during refrigerant evacuation/recovery to prevent freezing of water in the appliance.</a:t>
            </a:r>
          </a:p>
          <a:p>
            <a:endParaRPr lang="en-US" sz="1300" dirty="0"/>
          </a:p>
        </p:txBody>
      </p:sp>
      <p:sp>
        <p:nvSpPr>
          <p:cNvPr id="334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1CB9D64-B5A0-4C57-8F62-99830E1BCBDD}" type="slidenum">
              <a:rPr lang="en-US" altLang="en-US" smtClean="0">
                <a:latin typeface="Times New Roman" pitchFamily="18" charset="0"/>
              </a:rPr>
              <a:pPr algn="r" eaLnBrk="1" hangingPunct="1">
                <a:spcBef>
                  <a:spcPct val="0"/>
                </a:spcBef>
              </a:pPr>
              <a:t>321</a:t>
            </a:fld>
            <a:endParaRPr lang="en-US" altLang="en-US" dirty="0">
              <a:latin typeface="Times New Roman" pitchFamily="18" charset="0"/>
            </a:endParaRPr>
          </a:p>
        </p:txBody>
      </p:sp>
    </p:spTree>
    <p:extLst>
      <p:ext uri="{BB962C8B-B14F-4D97-AF65-F5344CB8AC3E}">
        <p14:creationId xmlns:p14="http://schemas.microsoft.com/office/powerpoint/2010/main" val="1633855357"/>
      </p:ext>
    </p:extLst>
  </p:cSld>
  <p:clrMapOvr>
    <a:masterClrMapping/>
  </p:clrMapOvr>
</p:notes>
</file>

<file path=ppt/notesSlides/notesSlide3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5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48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400" b="1" dirty="0"/>
              <a:t>ESCO</a:t>
            </a:r>
            <a:r>
              <a:rPr lang="en-US" sz="1400" b="1" baseline="0" dirty="0"/>
              <a:t> </a:t>
            </a:r>
            <a:r>
              <a:rPr lang="en-US" sz="1400" b="1" dirty="0"/>
              <a:t>EPA Section 608 Preparatory Manual 9</a:t>
            </a:r>
            <a:r>
              <a:rPr lang="en-US" sz="1400" b="1" baseline="30000" dirty="0"/>
              <a:t>th</a:t>
            </a:r>
            <a:r>
              <a:rPr lang="en-US" sz="1400" b="1" dirty="0"/>
              <a:t> Edition V2 Page 26</a:t>
            </a:r>
            <a:endParaRPr lang="en-US" sz="1400" dirty="0"/>
          </a:p>
          <a:p>
            <a:endParaRPr lang="en-US" sz="1300" dirty="0"/>
          </a:p>
          <a:p>
            <a:pPr marL="0" marR="0" lvl="0" indent="0" algn="l" defTabSz="914400" rtl="0" eaLnBrk="0" fontAlgn="base" latinLnBrk="0" hangingPunct="0">
              <a:lnSpc>
                <a:spcPct val="100000"/>
              </a:lnSpc>
              <a:spcBef>
                <a:spcPct val="30000"/>
              </a:spcBef>
              <a:spcAft>
                <a:spcPct val="0"/>
              </a:spcAft>
              <a:buClrTx/>
              <a:buSzTx/>
              <a:buFont typeface="Wingdings" panose="05000000000000000000" pitchFamily="2" charset="2"/>
              <a:buNone/>
              <a:tabLst/>
              <a:defRPr/>
            </a:pPr>
            <a:r>
              <a:rPr lang="en-US" sz="1400" dirty="0"/>
              <a:t>The system’s water pumps, recovery compressor, and recovery condenser water should all be on during vapor or liquid removal from a low-pressure refrigeration system. Raising the temperature of the room in which a low-pressure chiller is located will help speed up recovery as long as the recovery cylinder is not being heated also.</a:t>
            </a:r>
          </a:p>
          <a:p>
            <a:pPr>
              <a:buFont typeface="Wingdings" panose="05000000000000000000" pitchFamily="2" charset="2"/>
              <a:buNone/>
            </a:pPr>
            <a:endParaRPr lang="en-US" sz="1300" dirty="0"/>
          </a:p>
        </p:txBody>
      </p:sp>
      <p:sp>
        <p:nvSpPr>
          <p:cNvPr id="3348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1CB9D64-B5A0-4C57-8F62-99830E1BCBDD}" type="slidenum">
              <a:rPr lang="en-US" altLang="en-US" smtClean="0">
                <a:latin typeface="Times New Roman" pitchFamily="18" charset="0"/>
              </a:rPr>
              <a:pPr algn="r" eaLnBrk="1" hangingPunct="1">
                <a:spcBef>
                  <a:spcPct val="0"/>
                </a:spcBef>
              </a:pPr>
              <a:t>322</a:t>
            </a:fld>
            <a:endParaRPr lang="en-US" altLang="en-US" dirty="0">
              <a:latin typeface="Times New Roman" pitchFamily="18" charset="0"/>
            </a:endParaRPr>
          </a:p>
        </p:txBody>
      </p:sp>
    </p:spTree>
    <p:extLst>
      <p:ext uri="{BB962C8B-B14F-4D97-AF65-F5344CB8AC3E}">
        <p14:creationId xmlns:p14="http://schemas.microsoft.com/office/powerpoint/2010/main" val="1155374696"/>
      </p:ext>
    </p:extLst>
  </p:cSld>
  <p:clrMapOvr>
    <a:masterClrMapping/>
  </p:clrMapOvr>
</p:notes>
</file>

<file path=ppt/notesSlides/notesSlide3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26</a:t>
            </a:r>
            <a:endParaRPr lang="en-US" altLang="en-US" dirty="0"/>
          </a:p>
          <a:p>
            <a:endParaRPr lang="en-US" altLang="en-US" dirty="0"/>
          </a:p>
          <a:p>
            <a:r>
              <a:rPr lang="en-US" altLang="en-US" dirty="0"/>
              <a:t>When removing refrigerant oil, it should be heated to 130°F as less refrigerant will be contained in the oil at the higher temperature.  Be careful when heating the system, the rupture disc on a recovery vessel for  low-pressure refrigerants relieves at 15 psig. </a:t>
            </a:r>
          </a:p>
        </p:txBody>
      </p:sp>
      <p:sp>
        <p:nvSpPr>
          <p:cNvPr id="3379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56E15A68-D6E1-47D5-9ACB-F0C84516D1FE}" type="slidenum">
              <a:rPr lang="en-US" altLang="en-US" smtClean="0">
                <a:latin typeface="Times New Roman" pitchFamily="18" charset="0"/>
              </a:rPr>
              <a:pPr algn="r" eaLnBrk="1" hangingPunct="1">
                <a:spcBef>
                  <a:spcPct val="0"/>
                </a:spcBef>
              </a:pPr>
              <a:t>323</a:t>
            </a:fld>
            <a:endParaRPr lang="en-US" altLang="en-US" dirty="0">
              <a:latin typeface="Times New Roman" pitchFamily="18" charset="0"/>
            </a:endParaRPr>
          </a:p>
        </p:txBody>
      </p:sp>
    </p:spTree>
    <p:extLst>
      <p:ext uri="{BB962C8B-B14F-4D97-AF65-F5344CB8AC3E}">
        <p14:creationId xmlns:p14="http://schemas.microsoft.com/office/powerpoint/2010/main" val="391638625"/>
      </p:ext>
    </p:extLst>
  </p:cSld>
  <p:clrMapOvr>
    <a:masterClrMapping/>
  </p:clrMapOvr>
</p:notes>
</file>

<file path=ppt/notesSlides/notesSlide3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26</a:t>
            </a:r>
          </a:p>
          <a:p>
            <a:endParaRPr lang="en-US" altLang="en-US" dirty="0"/>
          </a:p>
          <a:p>
            <a:r>
              <a:rPr lang="en-US" altLang="en-US" dirty="0"/>
              <a:t>After reaching the required recovery vacuum on a low-pressure appliance </a:t>
            </a:r>
            <a:r>
              <a:rPr lang="en-US" altLang="en-US" dirty="0">
                <a:solidFill>
                  <a:srgbClr val="FF0000"/>
                </a:solidFill>
              </a:rPr>
              <a:t>wait a few minutes</a:t>
            </a:r>
            <a:r>
              <a:rPr lang="en-US" altLang="en-US" dirty="0"/>
              <a:t> to see if the system pressure rises before charging.  </a:t>
            </a:r>
          </a:p>
          <a:p>
            <a:r>
              <a:rPr lang="en-US" altLang="en-US" dirty="0"/>
              <a:t>When </a:t>
            </a:r>
            <a:r>
              <a:rPr lang="en-US" altLang="en-US" dirty="0">
                <a:solidFill>
                  <a:srgbClr val="FF0000"/>
                </a:solidFill>
              </a:rPr>
              <a:t>leaks</a:t>
            </a:r>
            <a:r>
              <a:rPr lang="en-US" altLang="en-US" dirty="0"/>
              <a:t> in the appliance make evacuation/recovery to the prescribed level unattainable, </a:t>
            </a:r>
            <a:r>
              <a:rPr lang="en-US" altLang="en-US" dirty="0">
                <a:solidFill>
                  <a:srgbClr val="FF0000"/>
                </a:solidFill>
              </a:rPr>
              <a:t>do not proceed </a:t>
            </a:r>
            <a:r>
              <a:rPr lang="en-US" altLang="en-US" dirty="0"/>
              <a:t>with the recovery.  </a:t>
            </a:r>
          </a:p>
          <a:p>
            <a:r>
              <a:rPr lang="en-US" altLang="en-US" dirty="0"/>
              <a:t>Recovery and recycling equipment must </a:t>
            </a:r>
            <a:r>
              <a:rPr lang="en-US" altLang="en-US" dirty="0">
                <a:solidFill>
                  <a:srgbClr val="FF0000"/>
                </a:solidFill>
              </a:rPr>
              <a:t>be labeled </a:t>
            </a:r>
            <a:r>
              <a:rPr lang="en-US" altLang="en-US" dirty="0"/>
              <a:t>as certified to meet EPA’s requirements.</a:t>
            </a:r>
          </a:p>
        </p:txBody>
      </p:sp>
      <p:sp>
        <p:nvSpPr>
          <p:cNvPr id="343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E5B97B0-1AC5-4DAB-A810-367B9906D9C8}" type="slidenum">
              <a:rPr lang="en-US" altLang="en-US" smtClean="0">
                <a:latin typeface="Times New Roman" pitchFamily="18" charset="0"/>
              </a:rPr>
              <a:pPr algn="r" eaLnBrk="1" hangingPunct="1">
                <a:spcBef>
                  <a:spcPct val="0"/>
                </a:spcBef>
              </a:pPr>
              <a:t>324</a:t>
            </a:fld>
            <a:endParaRPr lang="en-US" altLang="en-US" dirty="0">
              <a:latin typeface="Times New Roman" pitchFamily="18" charset="0"/>
            </a:endParaRPr>
          </a:p>
        </p:txBody>
      </p:sp>
    </p:spTree>
    <p:extLst>
      <p:ext uri="{BB962C8B-B14F-4D97-AF65-F5344CB8AC3E}">
        <p14:creationId xmlns:p14="http://schemas.microsoft.com/office/powerpoint/2010/main" val="3207658778"/>
      </p:ext>
    </p:extLst>
  </p:cSld>
  <p:clrMapOvr>
    <a:masterClrMapping/>
  </p:clrMapOvr>
</p:notes>
</file>

<file path=ppt/notesSlides/notesSlide3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30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26</a:t>
            </a:r>
          </a:p>
          <a:p>
            <a:pPr defTabSz="931717">
              <a:defRPr/>
            </a:pPr>
            <a:endParaRPr lang="en-US" altLang="en-US" dirty="0"/>
          </a:p>
          <a:p>
            <a:r>
              <a:rPr lang="en-US" altLang="en-US" dirty="0"/>
              <a:t>Replacing or repairing a compressor, condenser, or evaporator is considered a major repair.  </a:t>
            </a:r>
          </a:p>
          <a:p>
            <a:r>
              <a:rPr lang="en-US" altLang="en-US" dirty="0"/>
              <a:t>When making a non-major repair, warming the liquid refrigerant in the system with hot water or warming blankets will bring the system pressure out of a vacuum. </a:t>
            </a:r>
          </a:p>
        </p:txBody>
      </p:sp>
      <p:sp>
        <p:nvSpPr>
          <p:cNvPr id="34304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E5B97B0-1AC5-4DAB-A810-367B9906D9C8}" type="slidenum">
              <a:rPr lang="en-US" altLang="en-US" smtClean="0">
                <a:latin typeface="Times New Roman" pitchFamily="18" charset="0"/>
              </a:rPr>
              <a:pPr algn="r" eaLnBrk="1" hangingPunct="1">
                <a:spcBef>
                  <a:spcPct val="0"/>
                </a:spcBef>
              </a:pPr>
              <a:t>325</a:t>
            </a:fld>
            <a:endParaRPr lang="en-US" altLang="en-US" dirty="0">
              <a:latin typeface="Times New Roman" pitchFamily="18" charset="0"/>
            </a:endParaRPr>
          </a:p>
        </p:txBody>
      </p:sp>
    </p:spTree>
    <p:extLst>
      <p:ext uri="{BB962C8B-B14F-4D97-AF65-F5344CB8AC3E}">
        <p14:creationId xmlns:p14="http://schemas.microsoft.com/office/powerpoint/2010/main" val="2806122903"/>
      </p:ext>
    </p:extLst>
  </p:cSld>
  <p:clrMapOvr>
    <a:masterClrMapping/>
  </p:clrMapOvr>
</p:notes>
</file>

<file path=ppt/notesSlides/notesSlide3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01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20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26</a:t>
            </a:r>
          </a:p>
          <a:p>
            <a:pPr defTabSz="931717">
              <a:defRPr/>
            </a:pPr>
            <a:endParaRPr lang="en-US" altLang="en-US" dirty="0"/>
          </a:p>
          <a:p>
            <a:r>
              <a:rPr lang="en-US" altLang="en-US" dirty="0"/>
              <a:t>Before disposing of a low-pressure appliance, the refrigerant must be recovered or evacuated to 25 mm of Hg absolute.  </a:t>
            </a:r>
          </a:p>
          <a:p>
            <a:r>
              <a:rPr lang="en-US" altLang="en-US" dirty="0"/>
              <a:t>Recovery records for disposed appliances with 5 – 50 lbs. of refrigerant must be kept for three (3) years. </a:t>
            </a:r>
            <a:endParaRPr lang="en-US" altLang="en-US" dirty="0">
              <a:solidFill>
                <a:srgbClr val="FF0000"/>
              </a:solidFill>
            </a:endParaRPr>
          </a:p>
        </p:txBody>
      </p:sp>
      <p:sp>
        <p:nvSpPr>
          <p:cNvPr id="3420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21F222B-08AF-454C-8757-16E1BC55C1E7}" type="slidenum">
              <a:rPr lang="en-US" altLang="en-US" smtClean="0">
                <a:latin typeface="Times New Roman" pitchFamily="18" charset="0"/>
              </a:rPr>
              <a:pPr algn="r" eaLnBrk="1" hangingPunct="1">
                <a:spcBef>
                  <a:spcPct val="0"/>
                </a:spcBef>
              </a:pPr>
              <a:t>326</a:t>
            </a:fld>
            <a:endParaRPr lang="en-US" altLang="en-US" dirty="0">
              <a:latin typeface="Times New Roman" pitchFamily="18" charset="0"/>
            </a:endParaRPr>
          </a:p>
        </p:txBody>
      </p:sp>
    </p:spTree>
    <p:extLst>
      <p:ext uri="{BB962C8B-B14F-4D97-AF65-F5344CB8AC3E}">
        <p14:creationId xmlns:p14="http://schemas.microsoft.com/office/powerpoint/2010/main" val="1322874659"/>
      </p:ext>
    </p:extLst>
  </p:cSld>
  <p:clrMapOvr>
    <a:masterClrMapping/>
  </p:clrMapOvr>
</p:notes>
</file>

<file path=ppt/notesSlides/notesSlide3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97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997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26</a:t>
            </a:r>
          </a:p>
          <a:p>
            <a:pPr defTabSz="931717">
              <a:defRPr/>
            </a:pPr>
            <a:endParaRPr lang="en-US" altLang="en-US" b="1" dirty="0"/>
          </a:p>
          <a:p>
            <a:pPr defTabSz="931717">
              <a:defRPr/>
            </a:pPr>
            <a:r>
              <a:rPr lang="en-US" altLang="en-US" b="0" dirty="0"/>
              <a:t>Before evacuation/recovery or dehydration, an oil sample should be taken if the unit has had a compressor burn-out. Also, when evacuating/dehydrating a system that contains a large amount of moisture, triple evacuate/dehydrate the system using dry-nitrogen to break the vacuum. Increasing the pressure with nitrogen will prevent the moisture from freezing. </a:t>
            </a:r>
          </a:p>
        </p:txBody>
      </p:sp>
      <p:sp>
        <p:nvSpPr>
          <p:cNvPr id="33997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17DC1D2D-22DA-496E-857B-4F6E8D925E1A}" type="slidenum">
              <a:rPr lang="en-US" altLang="en-US" smtClean="0">
                <a:latin typeface="Times New Roman" pitchFamily="18" charset="0"/>
              </a:rPr>
              <a:pPr algn="r" eaLnBrk="1" hangingPunct="1">
                <a:spcBef>
                  <a:spcPct val="0"/>
                </a:spcBef>
              </a:pPr>
              <a:t>327</a:t>
            </a:fld>
            <a:endParaRPr lang="en-US" altLang="en-US" dirty="0">
              <a:latin typeface="Times New Roman" pitchFamily="18" charset="0"/>
            </a:endParaRPr>
          </a:p>
        </p:txBody>
      </p:sp>
    </p:spTree>
    <p:extLst>
      <p:ext uri="{BB962C8B-B14F-4D97-AF65-F5344CB8AC3E}">
        <p14:creationId xmlns:p14="http://schemas.microsoft.com/office/powerpoint/2010/main" val="2166839443"/>
      </p:ext>
    </p:extLst>
  </p:cSld>
  <p:clrMapOvr>
    <a:masterClrMapping/>
  </p:clrMapOvr>
</p:notes>
</file>

<file path=ppt/notesSlides/notesSlide3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26</a:t>
            </a:r>
          </a:p>
          <a:p>
            <a:pPr defTabSz="931717">
              <a:defRPr/>
            </a:pPr>
            <a:endParaRPr lang="en-US" b="1" dirty="0"/>
          </a:p>
          <a:p>
            <a:pPr marL="0" indent="0">
              <a:buNone/>
            </a:pPr>
            <a:r>
              <a:rPr lang="en-US" altLang="en-US" dirty="0"/>
              <a:t>After servicing and evacuating a chiller, </a:t>
            </a:r>
            <a:r>
              <a:rPr lang="en-US" altLang="en-US" dirty="0">
                <a:solidFill>
                  <a:srgbClr val="FF0000"/>
                </a:solidFill>
              </a:rPr>
              <a:t>refrigerant vapor is re-introduced </a:t>
            </a:r>
            <a:r>
              <a:rPr lang="en-US" altLang="en-US" dirty="0"/>
              <a:t>into the chiller to a pressure which corresponds to its saturation temperature above freezing.  </a:t>
            </a:r>
          </a:p>
          <a:p>
            <a:pPr marL="0" indent="0">
              <a:buNone/>
            </a:pPr>
            <a:r>
              <a:rPr lang="en-US" altLang="en-US" dirty="0"/>
              <a:t>This will prevent liquid refrigerant charged into the system from </a:t>
            </a:r>
            <a:r>
              <a:rPr lang="en-US" altLang="en-US" dirty="0">
                <a:solidFill>
                  <a:srgbClr val="FF0000"/>
                </a:solidFill>
              </a:rPr>
              <a:t>freezing water in the heat exchanger tube bundle.  </a:t>
            </a:r>
          </a:p>
          <a:p>
            <a:pPr marL="0" indent="0">
              <a:buNone/>
            </a:pPr>
            <a:r>
              <a:rPr lang="en-US" altLang="en-US" dirty="0">
                <a:solidFill>
                  <a:srgbClr val="0000CC"/>
                </a:solidFill>
              </a:rPr>
              <a:t>Example: </a:t>
            </a:r>
          </a:p>
          <a:p>
            <a:pPr marL="0" indent="0">
              <a:buNone/>
            </a:pPr>
            <a:r>
              <a:rPr lang="en-US" altLang="en-US" dirty="0"/>
              <a:t>Charging liquid R-245fa into a low-pressure refrigeration system in a vacuum greater than 18 inches Hg vacuum will cause the system water to freeze.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At 18 inches Hg vacuum, R-245fa has a saturation temperature well below -40°F. When reviewing the saturated conditions on a PT chart, an evacuated/dehydrated water-cooled chiller system with R-123 should have a vapor pressure above 20 inches Hg vacuum before adding liquid refrigerant. The liquid refrigerant is charged into the system using the evaporator charging valve, which is the lowest access point on a low-pressure appliance. </a:t>
            </a:r>
            <a:endParaRPr lang="en-US" altLang="en-US" dirty="0"/>
          </a:p>
          <a:p>
            <a:pPr defTabSz="931717">
              <a:defRPr/>
            </a:pPr>
            <a:endParaRPr lang="en-US" b="0" dirty="0"/>
          </a:p>
        </p:txBody>
      </p:sp>
      <p:sp>
        <p:nvSpPr>
          <p:cNvPr id="340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A4C6840E-594E-4FE0-8E0F-95F203DF0659}" type="slidenum">
              <a:rPr lang="en-US" altLang="en-US" smtClean="0">
                <a:latin typeface="Times New Roman" pitchFamily="18" charset="0"/>
              </a:rPr>
              <a:pPr algn="r" eaLnBrk="1" hangingPunct="1">
                <a:spcBef>
                  <a:spcPct val="0"/>
                </a:spcBef>
              </a:pPr>
              <a:t>328</a:t>
            </a:fld>
            <a:endParaRPr lang="en-US" altLang="en-US" dirty="0">
              <a:latin typeface="Times New Roman" pitchFamily="18" charset="0"/>
            </a:endParaRPr>
          </a:p>
        </p:txBody>
      </p:sp>
    </p:spTree>
    <p:extLst>
      <p:ext uri="{BB962C8B-B14F-4D97-AF65-F5344CB8AC3E}">
        <p14:creationId xmlns:p14="http://schemas.microsoft.com/office/powerpoint/2010/main" val="2507942332"/>
      </p:ext>
    </p:extLst>
  </p:cSld>
  <p:clrMapOvr>
    <a:masterClrMapping/>
  </p:clrMapOvr>
</p:notes>
</file>

<file path=ppt/notesSlides/notesSlide3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09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26</a:t>
            </a:r>
          </a:p>
          <a:p>
            <a:pPr defTabSz="931717">
              <a:defRPr/>
            </a:pPr>
            <a:endParaRPr lang="en-US" b="1" dirty="0"/>
          </a:p>
          <a:p>
            <a:pPr defTabSz="931717">
              <a:defRPr/>
            </a:pPr>
            <a:r>
              <a:rPr lang="en-US" b="0" dirty="0"/>
              <a:t>When reviewing the saturated conditions on a PT chart, an evacuated/ dehydrated water-cooled chiller system with R-123 should have a vapor pressure above 20 in Hg vacuum before adding liquid refrigerant. </a:t>
            </a:r>
          </a:p>
        </p:txBody>
      </p:sp>
      <p:sp>
        <p:nvSpPr>
          <p:cNvPr id="34099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A4C6840E-594E-4FE0-8E0F-95F203DF0659}" type="slidenum">
              <a:rPr lang="en-US" altLang="en-US" smtClean="0">
                <a:latin typeface="Times New Roman" pitchFamily="18" charset="0"/>
              </a:rPr>
              <a:pPr algn="r" eaLnBrk="1" hangingPunct="1">
                <a:spcBef>
                  <a:spcPct val="0"/>
                </a:spcBef>
              </a:pPr>
              <a:t>329</a:t>
            </a:fld>
            <a:endParaRPr lang="en-US" altLang="en-US" dirty="0">
              <a:latin typeface="Times New Roman" pitchFamily="18" charset="0"/>
            </a:endParaRPr>
          </a:p>
        </p:txBody>
      </p:sp>
    </p:spTree>
    <p:extLst>
      <p:ext uri="{BB962C8B-B14F-4D97-AF65-F5344CB8AC3E}">
        <p14:creationId xmlns:p14="http://schemas.microsoft.com/office/powerpoint/2010/main" val="11793862"/>
      </p:ext>
    </p:extLst>
  </p:cSld>
  <p:clrMapOvr>
    <a:masterClrMapping/>
  </p:clrMapOvr>
</p:notes>
</file>

<file path=ppt/notesSlides/notesSlide3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89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26</a:t>
            </a:r>
            <a:endParaRPr lang="en-US" altLang="en-US" dirty="0"/>
          </a:p>
          <a:p>
            <a:endParaRPr lang="en-US" altLang="en-US" b="0" dirty="0"/>
          </a:p>
          <a:p>
            <a:r>
              <a:rPr lang="en-US" altLang="en-US" b="0" dirty="0"/>
              <a:t>The liquid refrigerant is charged into the system using the evaporator charging valve, which is the lowest access point on a low-pressure appliance. </a:t>
            </a:r>
          </a:p>
        </p:txBody>
      </p:sp>
      <p:sp>
        <p:nvSpPr>
          <p:cNvPr id="3389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37E74F4-CBC0-4740-9C22-49A5BAA9A53E}" type="slidenum">
              <a:rPr lang="en-US" altLang="en-US" smtClean="0">
                <a:latin typeface="Times New Roman" pitchFamily="18" charset="0"/>
              </a:rPr>
              <a:pPr algn="r" eaLnBrk="1" hangingPunct="1">
                <a:spcBef>
                  <a:spcPct val="0"/>
                </a:spcBef>
              </a:pPr>
              <a:t>330</a:t>
            </a:fld>
            <a:endParaRPr lang="en-US" altLang="en-US" dirty="0">
              <a:latin typeface="Times New Roman" pitchFamily="18" charset="0"/>
            </a:endParaRPr>
          </a:p>
        </p:txBody>
      </p:sp>
    </p:spTree>
    <p:extLst>
      <p:ext uri="{BB962C8B-B14F-4D97-AF65-F5344CB8AC3E}">
        <p14:creationId xmlns:p14="http://schemas.microsoft.com/office/powerpoint/2010/main" val="134691669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4</a:t>
            </a:r>
          </a:p>
          <a:p>
            <a:endParaRPr lang="en-US" dirty="0"/>
          </a:p>
          <a:p>
            <a:r>
              <a:rPr lang="en-US" sz="1200" kern="1200" dirty="0">
                <a:solidFill>
                  <a:schemeClr val="tx1"/>
                </a:solidFill>
                <a:effectLst/>
                <a:latin typeface="+mn-lt"/>
                <a:ea typeface="+mn-ea"/>
                <a:cs typeface="+mn-cs"/>
              </a:rPr>
              <a:t>A pressure-temperature (PT) chart provides the pressure-temperature relationship of refrigerants used in the HVACR industry.  The charts are based on the saturation properties for which a refrigerant evaporates and condenses.  Liquid must be present for the relationship to match.  For example, a PT chart will indicate a cylinder at 70°F containing 1 ounce or 10 </a:t>
            </a:r>
            <a:r>
              <a:rPr lang="en-US" sz="1200" kern="1200" dirty="0" err="1">
                <a:solidFill>
                  <a:schemeClr val="tx1"/>
                </a:solidFill>
                <a:effectLst/>
                <a:latin typeface="+mn-lt"/>
                <a:ea typeface="+mn-ea"/>
                <a:cs typeface="+mn-cs"/>
              </a:rPr>
              <a:t>lbs</a:t>
            </a:r>
            <a:r>
              <a:rPr lang="en-US" sz="1200" kern="1200" dirty="0">
                <a:solidFill>
                  <a:schemeClr val="tx1"/>
                </a:solidFill>
                <a:effectLst/>
                <a:latin typeface="+mn-lt"/>
                <a:ea typeface="+mn-ea"/>
                <a:cs typeface="+mn-cs"/>
              </a:rPr>
              <a:t> of liquid R-410A will have a pressure of 201 psig.  Likewise, the evaporator or condensing temperature can be found by comparing the operating suction or high-side pressure for the type of refrigerant to the corresponding temperature. </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34</a:t>
            </a:fld>
            <a:endParaRPr lang="en-US" dirty="0"/>
          </a:p>
        </p:txBody>
      </p:sp>
    </p:spTree>
    <p:extLst>
      <p:ext uri="{BB962C8B-B14F-4D97-AF65-F5344CB8AC3E}">
        <p14:creationId xmlns:p14="http://schemas.microsoft.com/office/powerpoint/2010/main" val="3455459751"/>
      </p:ext>
    </p:extLst>
  </p:cSld>
  <p:clrMapOvr>
    <a:masterClrMapping/>
  </p:clrMapOvr>
</p:notes>
</file>

<file path=ppt/notesSlides/notesSlide3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406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40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26</a:t>
            </a:r>
          </a:p>
          <a:p>
            <a:endParaRPr lang="en-US" altLang="en-US" b="1" dirty="0"/>
          </a:p>
          <a:p>
            <a:r>
              <a:rPr lang="en-US" altLang="en-US" b="1" dirty="0"/>
              <a:t>Note: </a:t>
            </a:r>
            <a:r>
              <a:rPr lang="en-US" altLang="en-US" dirty="0"/>
              <a:t>The relationships found on pressure-temperature charts will vary slightly from one manufacturer or publisher to the next.  The pressures are normally indicated in psig.  To convert from absolute pressure (psia) to gauge pressure (psig) subtract 14.7 from the absolute pressure. Therefore, 14.7 psia equals 0 psig. </a:t>
            </a:r>
          </a:p>
        </p:txBody>
      </p:sp>
      <p:sp>
        <p:nvSpPr>
          <p:cNvPr id="3440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C20E10F2-AC9B-4381-99BD-587C91F84AFC}" type="slidenum">
              <a:rPr lang="en-US" altLang="en-US" smtClean="0">
                <a:latin typeface="Times New Roman" pitchFamily="18" charset="0"/>
              </a:rPr>
              <a:pPr algn="r" eaLnBrk="1" hangingPunct="1">
                <a:spcBef>
                  <a:spcPct val="0"/>
                </a:spcBef>
              </a:pPr>
              <a:t>331</a:t>
            </a:fld>
            <a:endParaRPr lang="en-US" altLang="en-US" dirty="0">
              <a:latin typeface="Times New Roman" pitchFamily="18" charset="0"/>
            </a:endParaRPr>
          </a:p>
        </p:txBody>
      </p:sp>
    </p:spTree>
    <p:extLst>
      <p:ext uri="{BB962C8B-B14F-4D97-AF65-F5344CB8AC3E}">
        <p14:creationId xmlns:p14="http://schemas.microsoft.com/office/powerpoint/2010/main" val="3590175183"/>
      </p:ext>
    </p:extLst>
  </p:cSld>
  <p:clrMapOvr>
    <a:masterClrMapping/>
  </p:clrMapOvr>
</p:notes>
</file>

<file path=ppt/notesSlides/notesSlide3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26</a:t>
            </a:r>
          </a:p>
          <a:p>
            <a:endParaRPr lang="en-US" altLang="en-US" dirty="0"/>
          </a:p>
          <a:p>
            <a:r>
              <a:rPr lang="en-US" altLang="en-US" dirty="0"/>
              <a:t>When the TLV-TWA (Threshold Limit Value - Time Weighted Average) is exceeded, ASHRAE Standard 15-2013 requires that each machinery room activate an alarm and a mechanical ventilation system.</a:t>
            </a:r>
          </a:p>
        </p:txBody>
      </p:sp>
      <p:sp>
        <p:nvSpPr>
          <p:cNvPr id="349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36D1A3E-B1BB-4A22-AEAF-E8AFA780CB80}" type="slidenum">
              <a:rPr lang="en-US" altLang="en-US" smtClean="0">
                <a:latin typeface="Times New Roman" pitchFamily="18" charset="0"/>
              </a:rPr>
              <a:pPr algn="r" eaLnBrk="1" hangingPunct="1">
                <a:spcBef>
                  <a:spcPct val="0"/>
                </a:spcBef>
              </a:pPr>
              <a:t>332</a:t>
            </a:fld>
            <a:endParaRPr lang="en-US" altLang="en-US" dirty="0">
              <a:latin typeface="Times New Roman" pitchFamily="18" charset="0"/>
            </a:endParaRPr>
          </a:p>
        </p:txBody>
      </p:sp>
    </p:spTree>
    <p:extLst>
      <p:ext uri="{BB962C8B-B14F-4D97-AF65-F5344CB8AC3E}">
        <p14:creationId xmlns:p14="http://schemas.microsoft.com/office/powerpoint/2010/main" val="1014864175"/>
      </p:ext>
    </p:extLst>
  </p:cSld>
  <p:clrMapOvr>
    <a:masterClrMapping/>
  </p:clrMapOvr>
</p:notes>
</file>

<file path=ppt/notesSlides/notesSlide3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27</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ASHRAE Standard 15-2013 also requires the use of room sensors and alarms to detect refrigerant leaks in all refrigerant safety groups.  R-123 refrigerant is classified as B1 (non-flammable, high toxicity), and refrigerant R-1233zd is classified A1 under Standard 34 code group.  </a:t>
            </a:r>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333</a:t>
            </a:fld>
            <a:endParaRPr lang="en-US" dirty="0"/>
          </a:p>
        </p:txBody>
      </p:sp>
    </p:spTree>
    <p:extLst>
      <p:ext uri="{BB962C8B-B14F-4D97-AF65-F5344CB8AC3E}">
        <p14:creationId xmlns:p14="http://schemas.microsoft.com/office/powerpoint/2010/main" val="2709610965"/>
      </p:ext>
    </p:extLst>
  </p:cSld>
  <p:clrMapOvr>
    <a:masterClrMapping/>
  </p:clrMapOvr>
</p:notes>
</file>

<file path=ppt/notesSlides/notesSlide3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27</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The use of room sensors and alarms to detect refrigerant leaks in all refrigerant safety groups is required not only because of refrigerant characteristics, but because refrigerants are heavier than air and can displace oxygen.</a:t>
            </a:r>
          </a:p>
          <a:p>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334</a:t>
            </a:fld>
            <a:endParaRPr lang="en-US" dirty="0"/>
          </a:p>
        </p:txBody>
      </p:sp>
    </p:spTree>
    <p:extLst>
      <p:ext uri="{BB962C8B-B14F-4D97-AF65-F5344CB8AC3E}">
        <p14:creationId xmlns:p14="http://schemas.microsoft.com/office/powerpoint/2010/main" val="310986087"/>
      </p:ext>
    </p:extLst>
  </p:cSld>
  <p:clrMapOvr>
    <a:masterClrMapping/>
  </p:clrMapOvr>
</p:notes>
</file>

<file path=ppt/notesSlides/notesSlide3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27</a:t>
            </a:r>
          </a:p>
          <a:p>
            <a:endParaRPr lang="en-US" altLang="en-US" dirty="0"/>
          </a:p>
          <a:p>
            <a:r>
              <a:rPr lang="en-US" altLang="en-US" dirty="0"/>
              <a:t>Gloves and safety goggles should be worn when working with liquid refrigerant for low-pressure systems.</a:t>
            </a:r>
          </a:p>
        </p:txBody>
      </p:sp>
      <p:sp>
        <p:nvSpPr>
          <p:cNvPr id="349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36D1A3E-B1BB-4A22-AEAF-E8AFA780CB80}" type="slidenum">
              <a:rPr lang="en-US" altLang="en-US" smtClean="0">
                <a:latin typeface="Times New Roman" pitchFamily="18" charset="0"/>
              </a:rPr>
              <a:pPr algn="r" eaLnBrk="1" hangingPunct="1">
                <a:spcBef>
                  <a:spcPct val="0"/>
                </a:spcBef>
              </a:pPr>
              <a:t>335</a:t>
            </a:fld>
            <a:endParaRPr lang="en-US" altLang="en-US" dirty="0">
              <a:latin typeface="Times New Roman" pitchFamily="18" charset="0"/>
            </a:endParaRPr>
          </a:p>
        </p:txBody>
      </p:sp>
    </p:spTree>
    <p:extLst>
      <p:ext uri="{BB962C8B-B14F-4D97-AF65-F5344CB8AC3E}">
        <p14:creationId xmlns:p14="http://schemas.microsoft.com/office/powerpoint/2010/main" val="2534956568"/>
      </p:ext>
    </p:extLst>
  </p:cSld>
  <p:clrMapOvr>
    <a:masterClrMapping/>
  </p:clrMapOvr>
</p:notes>
</file>

<file path=ppt/notesSlides/notesSlide3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27</a:t>
            </a:r>
          </a:p>
          <a:p>
            <a:endParaRPr lang="en-US" altLang="en-US" dirty="0"/>
          </a:p>
          <a:p>
            <a:r>
              <a:rPr lang="en-US" sz="1300" dirty="0"/>
              <a:t>The discharge from a rupture disc or pressure relief valves should be piped outdoors to prevent venting into the machine room. </a:t>
            </a:r>
          </a:p>
        </p:txBody>
      </p:sp>
      <p:sp>
        <p:nvSpPr>
          <p:cNvPr id="349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36D1A3E-B1BB-4A22-AEAF-E8AFA780CB80}" type="slidenum">
              <a:rPr lang="en-US" altLang="en-US" smtClean="0">
                <a:latin typeface="Times New Roman" pitchFamily="18" charset="0"/>
              </a:rPr>
              <a:pPr algn="r" eaLnBrk="1" hangingPunct="1">
                <a:spcBef>
                  <a:spcPct val="0"/>
                </a:spcBef>
              </a:pPr>
              <a:t>336</a:t>
            </a:fld>
            <a:endParaRPr lang="en-US" altLang="en-US" dirty="0">
              <a:latin typeface="Times New Roman" pitchFamily="18" charset="0"/>
            </a:endParaRPr>
          </a:p>
        </p:txBody>
      </p:sp>
    </p:spTree>
    <p:extLst>
      <p:ext uri="{BB962C8B-B14F-4D97-AF65-F5344CB8AC3E}">
        <p14:creationId xmlns:p14="http://schemas.microsoft.com/office/powerpoint/2010/main" val="3439895518"/>
      </p:ext>
    </p:extLst>
  </p:cSld>
  <p:clrMapOvr>
    <a:masterClrMapping/>
  </p:clrMapOvr>
</p:notes>
</file>

<file path=ppt/notesSlides/notesSlide3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918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91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27</a:t>
            </a:r>
          </a:p>
          <a:p>
            <a:endParaRPr lang="en-US" altLang="en-US" dirty="0"/>
          </a:p>
          <a:p>
            <a:r>
              <a:rPr lang="en-US" sz="1300" dirty="0"/>
              <a:t>All refrigeration systems must be protected by a pressure relief valve. If more than one relief valve is required, they must be piped in parallel not series. Another safety device is the rupture disc located on the evaporator of a low-pressure chiller. The rupture disc should be piped to the outdoors in case of rupture to prevent the equipment room from filling with refrigerant. </a:t>
            </a:r>
          </a:p>
        </p:txBody>
      </p:sp>
      <p:sp>
        <p:nvSpPr>
          <p:cNvPr id="3491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36D1A3E-B1BB-4A22-AEAF-E8AFA780CB80}" type="slidenum">
              <a:rPr lang="en-US" altLang="en-US" smtClean="0">
                <a:latin typeface="Times New Roman" pitchFamily="18" charset="0"/>
              </a:rPr>
              <a:pPr algn="r" eaLnBrk="1" hangingPunct="1">
                <a:spcBef>
                  <a:spcPct val="0"/>
                </a:spcBef>
              </a:pPr>
              <a:t>337</a:t>
            </a:fld>
            <a:endParaRPr lang="en-US" altLang="en-US" dirty="0">
              <a:latin typeface="Times New Roman" pitchFamily="18" charset="0"/>
            </a:endParaRPr>
          </a:p>
        </p:txBody>
      </p:sp>
    </p:spTree>
    <p:extLst>
      <p:ext uri="{BB962C8B-B14F-4D97-AF65-F5344CB8AC3E}">
        <p14:creationId xmlns:p14="http://schemas.microsoft.com/office/powerpoint/2010/main" val="3288186637"/>
      </p:ext>
    </p:extLst>
  </p:cSld>
  <p:clrMapOvr>
    <a:masterClrMapping/>
  </p:clrMapOvr>
</p:notes>
</file>

<file path=ppt/notesSlides/notesSlide3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27</a:t>
            </a:r>
            <a:endParaRPr lang="en-US" dirty="0"/>
          </a:p>
          <a:p>
            <a:endParaRPr lang="en-US" dirty="0"/>
          </a:p>
          <a:p>
            <a:r>
              <a:rPr lang="en-US" dirty="0"/>
              <a:t>A 15 </a:t>
            </a:r>
            <a:r>
              <a:rPr lang="en-US" dirty="0" err="1"/>
              <a:t>psig</a:t>
            </a:r>
            <a:r>
              <a:rPr lang="en-US" dirty="0"/>
              <a:t> rated rupture disc is located on the evaporator of a centrifugal chiller.  </a:t>
            </a:r>
          </a:p>
          <a:p>
            <a:r>
              <a:rPr lang="en-US" dirty="0"/>
              <a:t>When charging, refrigerant is introduced through the evaporator charging valve make sure not to over-pressurize the system.</a:t>
            </a:r>
          </a:p>
          <a:p>
            <a:r>
              <a:rPr lang="en-US" dirty="0"/>
              <a:t>Isopropyl alcohol should be used to remove ice from sight glasses or viewing glasses.</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338</a:t>
            </a:fld>
            <a:endParaRPr lang="en-US" dirty="0"/>
          </a:p>
        </p:txBody>
      </p:sp>
    </p:spTree>
    <p:extLst>
      <p:ext uri="{BB962C8B-B14F-4D97-AF65-F5344CB8AC3E}">
        <p14:creationId xmlns:p14="http://schemas.microsoft.com/office/powerpoint/2010/main" val="1409243408"/>
      </p:ext>
    </p:extLst>
  </p:cSld>
  <p:clrMapOvr>
    <a:masterClrMapping/>
  </p:clrMapOvr>
</p:notes>
</file>

<file path=ppt/notesSlides/notesSlide3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27</a:t>
            </a:r>
            <a:endParaRPr lang="en-US" dirty="0"/>
          </a:p>
          <a:p>
            <a:endParaRPr lang="en-US" dirty="0"/>
          </a:p>
          <a:p>
            <a:r>
              <a:rPr lang="en-US" dirty="0"/>
              <a:t>Isopropyl alcohol should be used to remove ice from sight glasses or viewing glasses.</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339</a:t>
            </a:fld>
            <a:endParaRPr lang="en-US" dirty="0"/>
          </a:p>
        </p:txBody>
      </p:sp>
    </p:spTree>
    <p:extLst>
      <p:ext uri="{BB962C8B-B14F-4D97-AF65-F5344CB8AC3E}">
        <p14:creationId xmlns:p14="http://schemas.microsoft.com/office/powerpoint/2010/main" val="1252094392"/>
      </p:ext>
    </p:extLst>
  </p:cSld>
  <p:clrMapOvr>
    <a:masterClrMapping/>
  </p:clrMapOvr>
</p:notes>
</file>

<file path=ppt/notesSlides/notesSlide3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340</a:t>
            </a:fld>
            <a:endParaRPr lang="en-US" dirty="0"/>
          </a:p>
        </p:txBody>
      </p:sp>
    </p:spTree>
    <p:extLst>
      <p:ext uri="{BB962C8B-B14F-4D97-AF65-F5344CB8AC3E}">
        <p14:creationId xmlns:p14="http://schemas.microsoft.com/office/powerpoint/2010/main" val="12541965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4</a:t>
            </a:r>
            <a:endParaRPr lang="en-US" dirty="0"/>
          </a:p>
          <a:p>
            <a:endParaRPr lang="en-US" dirty="0"/>
          </a:p>
          <a:p>
            <a:r>
              <a:rPr lang="en-US" dirty="0"/>
              <a:t>Whether the tank is half full or has just a few ounces of liquid, the pressure will be the same if both tanks are at the same temperature.</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35</a:t>
            </a:fld>
            <a:endParaRPr lang="en-US" dirty="0"/>
          </a:p>
        </p:txBody>
      </p:sp>
    </p:spTree>
    <p:extLst>
      <p:ext uri="{BB962C8B-B14F-4D97-AF65-F5344CB8AC3E}">
        <p14:creationId xmlns:p14="http://schemas.microsoft.com/office/powerpoint/2010/main" val="244117839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4</a:t>
            </a:r>
            <a:endParaRPr lang="en-US" dirty="0"/>
          </a:p>
          <a:p>
            <a:endParaRPr lang="en-US" dirty="0"/>
          </a:p>
          <a:p>
            <a:r>
              <a:rPr lang="en-US" dirty="0"/>
              <a:t>Refrigerant will migrate to a compressor's crankcase and mix with the oil when there is a difference between the oil pressure and refrigerant vapor pressure.  The compressor crankcase heater is used to help prevent this refrigerant migration.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36</a:t>
            </a:fld>
            <a:endParaRPr lang="en-US" dirty="0"/>
          </a:p>
        </p:txBody>
      </p:sp>
    </p:spTree>
    <p:extLst>
      <p:ext uri="{BB962C8B-B14F-4D97-AF65-F5344CB8AC3E}">
        <p14:creationId xmlns:p14="http://schemas.microsoft.com/office/powerpoint/2010/main" val="53298470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4</a:t>
            </a:r>
            <a:endParaRPr lang="en-US" dirty="0"/>
          </a:p>
          <a:p>
            <a:endParaRPr lang="en-US" dirty="0"/>
          </a:p>
          <a:p>
            <a:r>
              <a:rPr lang="en-US" dirty="0"/>
              <a:t>An oil sample should be taken when unit has had a leak or a major component failure.  Refrigerant oil samples are also taken when moisture, acid, oil sludge formation, oil waxing, or residual acidic oil from a burn-out are suspected problems.</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37</a:t>
            </a:fld>
            <a:endParaRPr lang="en-US" dirty="0"/>
          </a:p>
        </p:txBody>
      </p:sp>
    </p:spTree>
    <p:extLst>
      <p:ext uri="{BB962C8B-B14F-4D97-AF65-F5344CB8AC3E}">
        <p14:creationId xmlns:p14="http://schemas.microsoft.com/office/powerpoint/2010/main" val="30933443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4</a:t>
            </a:r>
            <a:endParaRPr lang="en-US" dirty="0"/>
          </a:p>
          <a:p>
            <a:endParaRPr lang="en-US" dirty="0"/>
          </a:p>
          <a:p>
            <a:r>
              <a:rPr lang="en-US" dirty="0"/>
              <a:t>Finding and repairing leaks in the system will conserve refrigerant when servicing an appliance.  Flushing field tubing with liquid refrigerant to clean the tubing after a burn-out is not recommended, and it is unlawful.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38</a:t>
            </a:fld>
            <a:endParaRPr lang="en-US" dirty="0"/>
          </a:p>
        </p:txBody>
      </p:sp>
    </p:spTree>
    <p:extLst>
      <p:ext uri="{BB962C8B-B14F-4D97-AF65-F5344CB8AC3E}">
        <p14:creationId xmlns:p14="http://schemas.microsoft.com/office/powerpoint/2010/main" val="427079574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4</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After making a major repair, the appliance should be dehydrated by evacuating the system to a minimum of 500 microns.  This minimum level is required for HFC and all systems with POE oil.  Under no circumstance should a hermetic compressor be operated when there is a vacuum in the system; electrical arcing could burn the terminals inside the compressor.</a:t>
            </a:r>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39</a:t>
            </a:fld>
            <a:endParaRPr lang="en-US" dirty="0"/>
          </a:p>
        </p:txBody>
      </p:sp>
    </p:spTree>
    <p:extLst>
      <p:ext uri="{BB962C8B-B14F-4D97-AF65-F5344CB8AC3E}">
        <p14:creationId xmlns:p14="http://schemas.microsoft.com/office/powerpoint/2010/main" val="22844171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4</a:t>
            </a:r>
          </a:p>
          <a:p>
            <a:endParaRPr lang="en-US" b="1" dirty="0"/>
          </a:p>
          <a:p>
            <a:r>
              <a:rPr lang="en-US" dirty="0"/>
              <a:t>One of the most important tools for an HVACR technician is the gauge manifold set.  The left side, compound gauge (blue) and the right side, high-pressure gauge (red), are attached to the manifold to measure system pressures. Hoses are used to connect the manifold to the refrigeration system’s access ports or service valves to gain access to system pressures.  The compound gauge measures low-pressure (psig) and vacuum (inches Hg).  The high-pressure gauge measures high-side (discharge) pressure. Depending on the refrigerant, the high-pressure gauge may be rated at 500 or 800 psig.  The manifold is also equipped with a center port, (usually a yellow hose), that can be connected to a recovery device, evacuation vacuum pump, or charging device. </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40</a:t>
            </a:fld>
            <a:endParaRPr lang="en-US" dirty="0"/>
          </a:p>
        </p:txBody>
      </p:sp>
    </p:spTree>
    <p:extLst>
      <p:ext uri="{BB962C8B-B14F-4D97-AF65-F5344CB8AC3E}">
        <p14:creationId xmlns:p14="http://schemas.microsoft.com/office/powerpoint/2010/main" val="22321766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endParaRPr lang="en-US" dirty="0"/>
          </a:p>
          <a:p>
            <a:r>
              <a:rPr lang="en-US" dirty="0"/>
              <a:t>This manual has been developed with the most current information available at the time of publication.  Should EPA regulations change after a technician becomes certified, it is the responsibility of the technician to comply with these changes.  The EPA also reserves the right to modify the test questions and/or require new certification or recertification based on advancements in technology.  The ESCO Institute will update this manual, as necessary, to reflect current EPA regulations and testing requirements.</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5</a:t>
            </a:fld>
            <a:endParaRPr lang="en-US" dirty="0"/>
          </a:p>
        </p:txBody>
      </p:sp>
    </p:spTree>
    <p:extLst>
      <p:ext uri="{BB962C8B-B14F-4D97-AF65-F5344CB8AC3E}">
        <p14:creationId xmlns:p14="http://schemas.microsoft.com/office/powerpoint/2010/main" val="41084536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347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34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5</a:t>
            </a:r>
          </a:p>
          <a:p>
            <a:endParaRPr lang="en-US" altLang="en-US" dirty="0"/>
          </a:p>
          <a:p>
            <a:r>
              <a:rPr lang="en-US" sz="1200" kern="1200" dirty="0">
                <a:solidFill>
                  <a:schemeClr val="tx1"/>
                </a:solidFill>
                <a:effectLst/>
                <a:latin typeface="+mn-lt"/>
                <a:ea typeface="+mn-ea"/>
                <a:cs typeface="+mn-cs"/>
              </a:rPr>
              <a:t>The compound pressure gauge measures system pressure for the low side in pounds per square inch gauge (psig) and vacuum in inches of mercury (Hg).  </a:t>
            </a:r>
          </a:p>
        </p:txBody>
      </p:sp>
      <p:sp>
        <p:nvSpPr>
          <p:cNvPr id="2334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971B7A8-E402-46EB-BB11-5DDC4A007E1D}" type="slidenum">
              <a:rPr lang="en-US" altLang="en-US" smtClean="0">
                <a:latin typeface="Times New Roman" pitchFamily="18" charset="0"/>
              </a:rPr>
              <a:pPr algn="r" eaLnBrk="1" hangingPunct="1">
                <a:spcBef>
                  <a:spcPct val="0"/>
                </a:spcBef>
              </a:pPr>
              <a:t>41</a:t>
            </a:fld>
            <a:endParaRPr lang="en-US" altLang="en-US" dirty="0">
              <a:latin typeface="Times New Roman" pitchFamily="18" charset="0"/>
            </a:endParaRPr>
          </a:p>
        </p:txBody>
      </p:sp>
    </p:spTree>
    <p:extLst>
      <p:ext uri="{BB962C8B-B14F-4D97-AF65-F5344CB8AC3E}">
        <p14:creationId xmlns:p14="http://schemas.microsoft.com/office/powerpoint/2010/main" val="135753552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449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44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5</a:t>
            </a:r>
          </a:p>
          <a:p>
            <a:endParaRPr lang="en-US" altLang="en-US" dirty="0"/>
          </a:p>
          <a:p>
            <a:r>
              <a:rPr lang="en-US" sz="1200" kern="1200" dirty="0">
                <a:solidFill>
                  <a:schemeClr val="tx1"/>
                </a:solidFill>
                <a:effectLst/>
                <a:latin typeface="+mn-lt"/>
                <a:ea typeface="+mn-ea"/>
                <a:cs typeface="+mn-cs"/>
              </a:rPr>
              <a:t>Most high-pressure gauges range from 0 to 800 psig.  </a:t>
            </a:r>
            <a:endParaRPr lang="en-US" altLang="en-US" dirty="0"/>
          </a:p>
        </p:txBody>
      </p:sp>
      <p:sp>
        <p:nvSpPr>
          <p:cNvPr id="2345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AC1C5906-C86B-4163-9013-EACEB5431513}" type="slidenum">
              <a:rPr lang="en-US" altLang="en-US" smtClean="0">
                <a:latin typeface="Times New Roman" pitchFamily="18" charset="0"/>
              </a:rPr>
              <a:pPr algn="r" eaLnBrk="1" hangingPunct="1">
                <a:spcBef>
                  <a:spcPct val="0"/>
                </a:spcBef>
              </a:pPr>
              <a:t>42</a:t>
            </a:fld>
            <a:endParaRPr lang="en-US" altLang="en-US" dirty="0">
              <a:latin typeface="Times New Roman" pitchFamily="18" charset="0"/>
            </a:endParaRPr>
          </a:p>
        </p:txBody>
      </p:sp>
    </p:spTree>
    <p:extLst>
      <p:ext uri="{BB962C8B-B14F-4D97-AF65-F5344CB8AC3E}">
        <p14:creationId xmlns:p14="http://schemas.microsoft.com/office/powerpoint/2010/main" val="266713386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5</a:t>
            </a:r>
            <a:endParaRPr lang="en-US" dirty="0"/>
          </a:p>
          <a:p>
            <a:endParaRPr lang="en-US" dirty="0"/>
          </a:p>
          <a:p>
            <a:r>
              <a:rPr lang="en-US" dirty="0"/>
              <a:t>An electronic manifold or gauge may have combined temperature probes to measure refrigerant line temperatures for calculating system superheat and subcooling.</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43</a:t>
            </a:fld>
            <a:endParaRPr lang="en-US" dirty="0"/>
          </a:p>
        </p:txBody>
      </p:sp>
    </p:spTree>
    <p:extLst>
      <p:ext uri="{BB962C8B-B14F-4D97-AF65-F5344CB8AC3E}">
        <p14:creationId xmlns:p14="http://schemas.microsoft.com/office/powerpoint/2010/main" val="211783047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245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24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algn="just" defTabSz="931717">
              <a:spcBef>
                <a:spcPct val="50000"/>
              </a:spcBef>
              <a:defRPr/>
            </a:pPr>
            <a:r>
              <a:rPr lang="en-US" b="1" dirty="0"/>
              <a:t>ESCO</a:t>
            </a:r>
            <a:r>
              <a:rPr lang="en-US" b="1" baseline="0" dirty="0"/>
              <a:t> </a:t>
            </a:r>
            <a:r>
              <a:rPr lang="en-US" b="1" dirty="0"/>
              <a:t>EPA Section 608 Preparatory Manual 9</a:t>
            </a:r>
            <a:r>
              <a:rPr lang="en-US" b="1" baseline="30000" dirty="0"/>
              <a:t>th</a:t>
            </a:r>
            <a:r>
              <a:rPr lang="en-US" b="1" dirty="0"/>
              <a:t> Edition V2 Page 5</a:t>
            </a:r>
            <a:endParaRPr lang="en-US" dirty="0"/>
          </a:p>
          <a:p>
            <a:pPr algn="just">
              <a:spcBef>
                <a:spcPct val="50000"/>
              </a:spcBef>
            </a:pPr>
            <a:endParaRPr lang="en-US" altLang="en-US" dirty="0"/>
          </a:p>
          <a:p>
            <a:r>
              <a:rPr lang="en-US" sz="1200" kern="1200" dirty="0">
                <a:solidFill>
                  <a:schemeClr val="tx1"/>
                </a:solidFill>
                <a:effectLst/>
                <a:latin typeface="+mn-lt"/>
                <a:ea typeface="+mn-ea"/>
                <a:cs typeface="+mn-cs"/>
              </a:rPr>
              <a:t>EPA recommends that hoses be equipped with low-loss fittings or valves that manually close or which close automatically to minimize refrigerant loss when hoses are disconnected.  The hoses used for service and with recovery equipment must be equipped with low-loss fittings.</a:t>
            </a:r>
          </a:p>
        </p:txBody>
      </p:sp>
      <p:sp>
        <p:nvSpPr>
          <p:cNvPr id="2324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7D7DF151-EA55-43C8-8FBC-80B3E1895046}" type="slidenum">
              <a:rPr lang="en-US" altLang="en-US" smtClean="0">
                <a:latin typeface="Times New Roman" pitchFamily="18" charset="0"/>
              </a:rPr>
              <a:pPr algn="r" eaLnBrk="1" hangingPunct="1">
                <a:spcBef>
                  <a:spcPct val="0"/>
                </a:spcBef>
              </a:pPr>
              <a:t>44</a:t>
            </a:fld>
            <a:endParaRPr lang="en-US" altLang="en-US" dirty="0">
              <a:latin typeface="Times New Roman" pitchFamily="18" charset="0"/>
            </a:endParaRPr>
          </a:p>
        </p:txBody>
      </p:sp>
    </p:spTree>
    <p:extLst>
      <p:ext uri="{BB962C8B-B14F-4D97-AF65-F5344CB8AC3E}">
        <p14:creationId xmlns:p14="http://schemas.microsoft.com/office/powerpoint/2010/main" val="260117303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5</a:t>
            </a:r>
          </a:p>
          <a:p>
            <a:endParaRPr lang="en-US" dirty="0"/>
          </a:p>
          <a:p>
            <a:r>
              <a:rPr lang="en-US" dirty="0"/>
              <a:t>Minor releases when connecting or disconnecting hoses for service or recovery are considered a de-minimis release.  A de-minimis release is not considered to be unlawful and is acceptable in normal service of equipment.</a:t>
            </a:r>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45</a:t>
            </a:fld>
            <a:endParaRPr lang="en-US" dirty="0"/>
          </a:p>
        </p:txBody>
      </p:sp>
    </p:spTree>
    <p:extLst>
      <p:ext uri="{BB962C8B-B14F-4D97-AF65-F5344CB8AC3E}">
        <p14:creationId xmlns:p14="http://schemas.microsoft.com/office/powerpoint/2010/main" val="330525556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5</a:t>
            </a:r>
            <a:endParaRPr lang="en-US" dirty="0"/>
          </a:p>
          <a:p>
            <a:endParaRPr lang="en-US" dirty="0"/>
          </a:p>
          <a:p>
            <a:r>
              <a:rPr lang="en-US" dirty="0"/>
              <a:t>Caution: The gauge manifold and hoses must be pressure-rated to handle the refrigerant being used.</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46</a:t>
            </a:fld>
            <a:endParaRPr lang="en-US" dirty="0"/>
          </a:p>
        </p:txBody>
      </p:sp>
    </p:spTree>
    <p:extLst>
      <p:ext uri="{BB962C8B-B14F-4D97-AF65-F5344CB8AC3E}">
        <p14:creationId xmlns:p14="http://schemas.microsoft.com/office/powerpoint/2010/main" val="309020072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6</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47</a:t>
            </a:fld>
            <a:endParaRPr lang="en-US" dirty="0"/>
          </a:p>
        </p:txBody>
      </p:sp>
    </p:spTree>
    <p:extLst>
      <p:ext uri="{BB962C8B-B14F-4D97-AF65-F5344CB8AC3E}">
        <p14:creationId xmlns:p14="http://schemas.microsoft.com/office/powerpoint/2010/main" val="13399041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Pages 6-15</a:t>
            </a:r>
          </a:p>
          <a:p>
            <a:pPr defTabSz="931717">
              <a:defRPr/>
            </a:pPr>
            <a:endParaRPr lang="en-US" b="1" dirty="0"/>
          </a:p>
          <a:p>
            <a:pPr defTabSz="931717">
              <a:defRPr/>
            </a:pPr>
            <a:r>
              <a:rPr lang="en-US" b="1" dirty="0"/>
              <a:t>There are 14 topics in the core section.</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48</a:t>
            </a:fld>
            <a:endParaRPr lang="en-US" dirty="0"/>
          </a:p>
        </p:txBody>
      </p:sp>
    </p:spTree>
    <p:extLst>
      <p:ext uri="{BB962C8B-B14F-4D97-AF65-F5344CB8AC3E}">
        <p14:creationId xmlns:p14="http://schemas.microsoft.com/office/powerpoint/2010/main" val="13586863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654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6</a:t>
            </a:r>
            <a:endParaRPr lang="en-US" altLang="en-US" dirty="0"/>
          </a:p>
          <a:p>
            <a:endParaRPr lang="en-US" altLang="en-US" dirty="0"/>
          </a:p>
          <a:p>
            <a:r>
              <a:rPr lang="en-US" altLang="en-US" dirty="0"/>
              <a:t>Stratospheric ozone helps form the earth's protective shield.  The ozone layer protects the earth from ultraviolet radiation from the sun. </a:t>
            </a:r>
          </a:p>
        </p:txBody>
      </p:sp>
      <p:sp>
        <p:nvSpPr>
          <p:cNvPr id="2365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38FD0EF7-DDFB-4D2A-A409-4C33091E6855}" type="slidenum">
              <a:rPr lang="en-US" altLang="en-US" smtClean="0">
                <a:latin typeface="Times New Roman" pitchFamily="18" charset="0"/>
              </a:rPr>
              <a:pPr algn="r" eaLnBrk="1" hangingPunct="1">
                <a:spcBef>
                  <a:spcPct val="0"/>
                </a:spcBef>
              </a:pPr>
              <a:t>49</a:t>
            </a:fld>
            <a:endParaRPr lang="en-US" altLang="en-US" dirty="0">
              <a:latin typeface="Times New Roman" pitchFamily="18" charset="0"/>
            </a:endParaRPr>
          </a:p>
        </p:txBody>
      </p:sp>
    </p:spTree>
    <p:extLst>
      <p:ext uri="{BB962C8B-B14F-4D97-AF65-F5344CB8AC3E}">
        <p14:creationId xmlns:p14="http://schemas.microsoft.com/office/powerpoint/2010/main" val="38358511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666" name="Rectangle 7"/>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25C0E416-09C0-43DC-92E7-31DC73EB4A83}" type="slidenum">
              <a:rPr lang="en-US" altLang="en-US" smtClean="0">
                <a:latin typeface="Times New Roman" pitchFamily="18" charset="0"/>
              </a:rPr>
              <a:pPr algn="r" eaLnBrk="1" hangingPunct="1">
                <a:spcBef>
                  <a:spcPct val="0"/>
                </a:spcBef>
              </a:pPr>
              <a:t>50</a:t>
            </a:fld>
            <a:endParaRPr lang="en-US" altLang="en-US" dirty="0">
              <a:latin typeface="Times New Roman" pitchFamily="18" charset="0"/>
            </a:endParaRPr>
          </a:p>
        </p:txBody>
      </p:sp>
      <p:sp>
        <p:nvSpPr>
          <p:cNvPr id="241667" name="Rectangle 2"/>
          <p:cNvSpPr>
            <a:spLocks noGrp="1" noRot="1" noChangeAspect="1" noChangeArrowheads="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166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Page 6</a:t>
            </a:r>
            <a:endParaRPr lang="en-US" altLang="en-US" dirty="0"/>
          </a:p>
          <a:p>
            <a:pPr eaLnBrk="1" hangingPunct="1">
              <a:spcBef>
                <a:spcPct val="0"/>
              </a:spcBef>
            </a:pPr>
            <a:endParaRPr lang="en-US" altLang="en-US" dirty="0"/>
          </a:p>
          <a:p>
            <a:pPr eaLnBrk="1" hangingPunct="1">
              <a:spcBef>
                <a:spcPct val="0"/>
              </a:spcBef>
            </a:pPr>
            <a:r>
              <a:rPr lang="en-US" altLang="en-US" dirty="0"/>
              <a:t>The ozone hole image shows the very low values (blue and purple colored area) centered over Antarctica on October 4, 2004. </a:t>
            </a:r>
          </a:p>
          <a:p>
            <a:pPr eaLnBrk="1" hangingPunct="1">
              <a:spcBef>
                <a:spcPct val="0"/>
              </a:spcBef>
            </a:pPr>
            <a:endParaRPr lang="en-US" altLang="en-US" dirty="0"/>
          </a:p>
          <a:p>
            <a:pPr eaLnBrk="1" hangingPunct="1">
              <a:spcBef>
                <a:spcPct val="0"/>
              </a:spcBef>
            </a:pPr>
            <a:r>
              <a:rPr lang="en-US" altLang="en-US" dirty="0"/>
              <a:t>The biggest hole recorded was in 2006.</a:t>
            </a:r>
          </a:p>
          <a:p>
            <a:pPr eaLnBrk="1" hangingPunct="1">
              <a:spcBef>
                <a:spcPct val="0"/>
              </a:spcBef>
            </a:pPr>
            <a:endParaRPr lang="en-US" altLang="en-US" dirty="0"/>
          </a:p>
          <a:p>
            <a:pPr eaLnBrk="1" hangingPunct="1">
              <a:spcBef>
                <a:spcPct val="0"/>
              </a:spcBef>
            </a:pPr>
            <a:endParaRPr lang="en-US" altLang="en-US" dirty="0"/>
          </a:p>
        </p:txBody>
      </p:sp>
    </p:spTree>
    <p:extLst>
      <p:ext uri="{BB962C8B-B14F-4D97-AF65-F5344CB8AC3E}">
        <p14:creationId xmlns:p14="http://schemas.microsoft.com/office/powerpoint/2010/main" val="14045674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endParaRPr lang="en-US" b="1" dirty="0"/>
          </a:p>
          <a:p>
            <a:r>
              <a:rPr lang="en-US" sz="1200" kern="1200" dirty="0">
                <a:solidFill>
                  <a:schemeClr val="tx1"/>
                </a:solidFill>
                <a:effectLst/>
                <a:latin typeface="+mn-lt"/>
                <a:ea typeface="+mn-ea"/>
                <a:cs typeface="+mn-cs"/>
              </a:rPr>
              <a:t>Section 608 of the Clean Air Act requires all persons who maintain, service, repair, or dispose of appliances containing regulated refrigerants, be certified in proper refrigerant handling techniques as required by the National Recycling and Emission Reduction Program.  Regulated refrigerants currently include: CFC, HCFC, HFC, and HFO refrigerants.</a:t>
            </a: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6</a:t>
            </a:fld>
            <a:endParaRPr lang="en-US" dirty="0"/>
          </a:p>
        </p:txBody>
      </p:sp>
    </p:spTree>
    <p:extLst>
      <p:ext uri="{BB962C8B-B14F-4D97-AF65-F5344CB8AC3E}">
        <p14:creationId xmlns:p14="http://schemas.microsoft.com/office/powerpoint/2010/main" val="2712526609"/>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normAutofit/>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6</a:t>
            </a:r>
            <a:endParaRPr lang="en-US" altLang="en-US" dirty="0"/>
          </a:p>
          <a:p>
            <a:endParaRPr lang="en-US" altLang="en-US" b="1" dirty="0"/>
          </a:p>
          <a:p>
            <a:r>
              <a:rPr lang="en-US" altLang="en-US" b="0" dirty="0"/>
              <a:t>Brief explanation of the Earth’s atmosphere layers. </a:t>
            </a:r>
          </a:p>
          <a:p>
            <a:endParaRPr lang="en-US" altLang="en-US" dirty="0"/>
          </a:p>
          <a:p>
            <a:r>
              <a:rPr lang="en-US" altLang="en-US" dirty="0"/>
              <a:t>Based on the vertical temperature distribution in the Earth's atmosphere, four semi-horizontal layers or spheres can be distinguished: the troposphere, stratosphere, mesosphere, and thermosphere. The stratosphere and mesosphere together are called the middle atmosphere, and their region also overlaps with the ionosphere, which is a region defined on the basis of the electric charges of the particles there.</a:t>
            </a:r>
          </a:p>
          <a:p>
            <a:r>
              <a:rPr lang="en-US" altLang="en-US" dirty="0"/>
              <a:t>The stratosphere is part of the earth's atmosphere which extends from the top of the troposphere from 7 miles to about 30 miles above the surface. This is the part of the atmosphere we are concerned about.</a:t>
            </a:r>
          </a:p>
        </p:txBody>
      </p:sp>
      <p:sp>
        <p:nvSpPr>
          <p:cNvPr id="1229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115BA13A-DBA4-490E-B5BE-2E153531CBC6}" type="slidenum">
              <a:rPr lang="en-US" altLang="en-US" smtClean="0">
                <a:solidFill>
                  <a:srgbClr val="000000"/>
                </a:solidFill>
                <a:latin typeface="Times New Roman" pitchFamily="18" charset="0"/>
              </a:rPr>
              <a:pPr algn="r" eaLnBrk="1" hangingPunct="1">
                <a:spcBef>
                  <a:spcPct val="0"/>
                </a:spcBef>
              </a:pPr>
              <a:t>51</a:t>
            </a:fld>
            <a:endParaRPr lang="en-US" altLang="en-US" dirty="0">
              <a:solidFill>
                <a:srgbClr val="000000"/>
              </a:solidFill>
              <a:latin typeface="Times New Roman" pitchFamily="18" charset="0"/>
            </a:endParaRPr>
          </a:p>
        </p:txBody>
      </p:sp>
    </p:spTree>
    <p:extLst>
      <p:ext uri="{BB962C8B-B14F-4D97-AF65-F5344CB8AC3E}">
        <p14:creationId xmlns:p14="http://schemas.microsoft.com/office/powerpoint/2010/main" val="46703039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98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endParaRPr lang="en-US" altLang="en-US" dirty="0"/>
          </a:p>
          <a:p>
            <a:r>
              <a:rPr lang="en-US" sz="1200" kern="1200" dirty="0">
                <a:solidFill>
                  <a:schemeClr val="tx1"/>
                </a:solidFill>
                <a:effectLst/>
                <a:latin typeface="+mn-lt"/>
                <a:ea typeface="+mn-ea"/>
                <a:cs typeface="+mn-cs"/>
              </a:rPr>
              <a:t>Ozone depletion potential (or ODP) measures the ability of a substance to destroy ozone in the stratosphere.  </a:t>
            </a:r>
            <a:endParaRPr lang="en-US" altLang="en-US" dirty="0"/>
          </a:p>
        </p:txBody>
      </p:sp>
      <p:sp>
        <p:nvSpPr>
          <p:cNvPr id="2498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1966699F-A2F0-493E-9F7C-EB1AE4648C02}" type="slidenum">
              <a:rPr lang="en-US" altLang="en-US" smtClean="0">
                <a:latin typeface="Times New Roman" pitchFamily="18" charset="0"/>
              </a:rPr>
              <a:pPr algn="r" eaLnBrk="1" hangingPunct="1">
                <a:spcBef>
                  <a:spcPct val="0"/>
                </a:spcBef>
              </a:pPr>
              <a:t>52</a:t>
            </a:fld>
            <a:endParaRPr lang="en-US" altLang="en-US" dirty="0">
              <a:latin typeface="Times New Roman" pitchFamily="18" charset="0"/>
            </a:endParaRPr>
          </a:p>
        </p:txBody>
      </p:sp>
    </p:spTree>
    <p:extLst>
      <p:ext uri="{BB962C8B-B14F-4D97-AF65-F5344CB8AC3E}">
        <p14:creationId xmlns:p14="http://schemas.microsoft.com/office/powerpoint/2010/main" val="383988352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endParaRPr lang="en-US" dirty="0"/>
          </a:p>
          <a:p>
            <a:endParaRPr lang="en-US" dirty="0"/>
          </a:p>
          <a:p>
            <a:r>
              <a:rPr lang="en-US" dirty="0"/>
              <a:t>Ozone depletion in the stratosphere is a global problem which affects everyone on the planet.</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53</a:t>
            </a:fld>
            <a:endParaRPr lang="en-US" dirty="0"/>
          </a:p>
        </p:txBody>
      </p:sp>
    </p:spTree>
    <p:extLst>
      <p:ext uri="{BB962C8B-B14F-4D97-AF65-F5344CB8AC3E}">
        <p14:creationId xmlns:p14="http://schemas.microsoft.com/office/powerpoint/2010/main" val="230360939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6</a:t>
            </a:r>
          </a:p>
          <a:p>
            <a:endParaRPr lang="en-US" dirty="0"/>
          </a:p>
          <a:p>
            <a:r>
              <a:rPr lang="en-US" sz="1200" kern="1200" dirty="0">
                <a:solidFill>
                  <a:schemeClr val="tx1"/>
                </a:solidFill>
                <a:effectLst/>
                <a:latin typeface="+mn-lt"/>
                <a:ea typeface="+mn-ea"/>
                <a:cs typeface="+mn-cs"/>
              </a:rPr>
              <a:t>One of the most serious results from the thinning and damaging of the stratospheric ozone layer is an increase in the rates of skin cancer in humans.  Another human health effect that has increased from damage to the stratospheric ozone layer is the increase in cases of cataracts.  Stratospheric ozone depletion can also have an effect on the environment, causing decreased crop yields and damage to marine organisms.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54</a:t>
            </a:fld>
            <a:endParaRPr lang="en-US" dirty="0"/>
          </a:p>
        </p:txBody>
      </p:sp>
    </p:spTree>
    <p:extLst>
      <p:ext uri="{BB962C8B-B14F-4D97-AF65-F5344CB8AC3E}">
        <p14:creationId xmlns:p14="http://schemas.microsoft.com/office/powerpoint/2010/main" val="146452828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6</a:t>
            </a:r>
          </a:p>
          <a:p>
            <a:endParaRPr lang="en-US" dirty="0"/>
          </a:p>
          <a:p>
            <a:r>
              <a:rPr lang="en-US" sz="1200" kern="1200" dirty="0">
                <a:solidFill>
                  <a:schemeClr val="tx1"/>
                </a:solidFill>
                <a:effectLst/>
                <a:latin typeface="+mn-lt"/>
                <a:ea typeface="+mn-ea"/>
                <a:cs typeface="+mn-cs"/>
              </a:rPr>
              <a:t>Another human health effect that has increased from damage to the stratospheric ozone layer is the increase in cases of cataracts.  Stratospheric ozone depletion can also have an effect on the environment, causing decreased crop yields and damage to marine organisms.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55</a:t>
            </a:fld>
            <a:endParaRPr lang="en-US" dirty="0"/>
          </a:p>
        </p:txBody>
      </p:sp>
    </p:spTree>
    <p:extLst>
      <p:ext uri="{BB962C8B-B14F-4D97-AF65-F5344CB8AC3E}">
        <p14:creationId xmlns:p14="http://schemas.microsoft.com/office/powerpoint/2010/main" val="164747976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6</a:t>
            </a:r>
          </a:p>
          <a:p>
            <a:endParaRPr lang="en-US" dirty="0"/>
          </a:p>
          <a:p>
            <a:r>
              <a:rPr lang="en-US" sz="1200" kern="1200" dirty="0">
                <a:solidFill>
                  <a:schemeClr val="tx1"/>
                </a:solidFill>
                <a:effectLst/>
                <a:latin typeface="+mn-lt"/>
                <a:ea typeface="+mn-ea"/>
                <a:cs typeface="+mn-cs"/>
              </a:rPr>
              <a:t>Stratospheric ozone depletion can also have an effect on the environment, causing decreased crop yields and damage to marine organisms. </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56</a:t>
            </a:fld>
            <a:endParaRPr lang="en-US" dirty="0"/>
          </a:p>
        </p:txBody>
      </p:sp>
    </p:spTree>
    <p:extLst>
      <p:ext uri="{BB962C8B-B14F-4D97-AF65-F5344CB8AC3E}">
        <p14:creationId xmlns:p14="http://schemas.microsoft.com/office/powerpoint/2010/main" val="2339189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810"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781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endParaRPr lang="en-US" altLang="en-US" dirty="0"/>
          </a:p>
          <a:p>
            <a:r>
              <a:rPr lang="en-US" altLang="en-US" dirty="0"/>
              <a:t>There has been some controversy over the subject of ozone depletion.  Some believed that the chlorine found in the stratosphere comes from natural sources such as volcanic eruptions.  However, air samples taken over erupting volcanoes show that volcanoes add only small quantities of chlorine to the atmosphere compared to the amount of chlorine added to the atmosphere from chlorine-containing refrigerants.  </a:t>
            </a:r>
          </a:p>
        </p:txBody>
      </p:sp>
      <p:sp>
        <p:nvSpPr>
          <p:cNvPr id="2478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D96AAA4-E69B-41B6-9E58-A640C8A41CAB}" type="slidenum">
              <a:rPr lang="en-US" altLang="en-US" smtClean="0">
                <a:latin typeface="Times New Roman" pitchFamily="18" charset="0"/>
              </a:rPr>
              <a:pPr algn="r" eaLnBrk="1" hangingPunct="1">
                <a:spcBef>
                  <a:spcPct val="0"/>
                </a:spcBef>
              </a:pPr>
              <a:t>57</a:t>
            </a:fld>
            <a:endParaRPr lang="en-US" altLang="en-US" dirty="0">
              <a:latin typeface="Times New Roman" pitchFamily="18" charset="0"/>
            </a:endParaRPr>
          </a:p>
        </p:txBody>
      </p:sp>
    </p:spTree>
    <p:extLst>
      <p:ext uri="{BB962C8B-B14F-4D97-AF65-F5344CB8AC3E}">
        <p14:creationId xmlns:p14="http://schemas.microsoft.com/office/powerpoint/2010/main" val="98068275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6</a:t>
            </a:r>
          </a:p>
          <a:p>
            <a:endParaRPr lang="en-US" dirty="0"/>
          </a:p>
          <a:p>
            <a:r>
              <a:rPr lang="en-US" sz="1200" kern="1200" dirty="0">
                <a:solidFill>
                  <a:schemeClr val="tx1"/>
                </a:solidFill>
                <a:effectLst/>
                <a:latin typeface="+mn-lt"/>
                <a:ea typeface="+mn-ea"/>
                <a:cs typeface="+mn-cs"/>
              </a:rPr>
              <a:t>In addition, the rise in the amount of chlorine measured in the stratosphere over the past four decades matches the rise in the amount of Fluorine, which has different natural sources than chlorine over the same period.  Also, the rise in the amount of chlorine measured by NASA and other agencies in the stratosphere over the past twenty years matches the rise in CFC and HCFC emissions over the same period.  The evidence is clear, chlorine containing refrigerants have changed the natural balance, thus depleting the ozone layer. </a:t>
            </a:r>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58</a:t>
            </a:fld>
            <a:endParaRPr lang="en-US" dirty="0"/>
          </a:p>
        </p:txBody>
      </p:sp>
    </p:spTree>
    <p:extLst>
      <p:ext uri="{BB962C8B-B14F-4D97-AF65-F5344CB8AC3E}">
        <p14:creationId xmlns:p14="http://schemas.microsoft.com/office/powerpoint/2010/main" val="25843310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Page 6</a:t>
            </a:r>
            <a:endParaRPr lang="en-US" dirty="0"/>
          </a:p>
          <a:p>
            <a:endParaRPr lang="en-US" dirty="0"/>
          </a:p>
          <a:p>
            <a:r>
              <a:rPr lang="en-US" dirty="0"/>
              <a:t>The evidence is clear, chlorine containing refrigerants have changed the natural balance, thus depleting the ozone layer.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59</a:t>
            </a:fld>
            <a:endParaRPr lang="en-US" dirty="0"/>
          </a:p>
        </p:txBody>
      </p:sp>
    </p:spTree>
    <p:extLst>
      <p:ext uri="{BB962C8B-B14F-4D97-AF65-F5344CB8AC3E}">
        <p14:creationId xmlns:p14="http://schemas.microsoft.com/office/powerpoint/2010/main" val="872107108"/>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961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96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6</a:t>
            </a:r>
            <a:endParaRPr lang="en-US" altLang="en-US" dirty="0"/>
          </a:p>
          <a:p>
            <a:endParaRPr lang="en-US" altLang="en-US" dirty="0"/>
          </a:p>
          <a:p>
            <a:r>
              <a:rPr lang="en-US" altLang="en-US" dirty="0"/>
              <a:t>An ozone molecule, in the stratosphere consists of molecules containing 3 oxygen atoms. . </a:t>
            </a:r>
          </a:p>
        </p:txBody>
      </p:sp>
      <p:sp>
        <p:nvSpPr>
          <p:cNvPr id="2396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FCC8371C-6CA8-48A1-972B-72624CC382B8}" type="slidenum">
              <a:rPr lang="en-US" altLang="en-US" smtClean="0">
                <a:latin typeface="Times New Roman" pitchFamily="18" charset="0"/>
              </a:rPr>
              <a:pPr algn="r" eaLnBrk="1" hangingPunct="1">
                <a:spcBef>
                  <a:spcPct val="0"/>
                </a:spcBef>
              </a:pPr>
              <a:t>60</a:t>
            </a:fld>
            <a:endParaRPr lang="en-US" altLang="en-US" dirty="0">
              <a:latin typeface="Times New Roman" pitchFamily="18" charset="0"/>
            </a:endParaRPr>
          </a:p>
        </p:txBody>
      </p:sp>
    </p:spTree>
    <p:extLst>
      <p:ext uri="{BB962C8B-B14F-4D97-AF65-F5344CB8AC3E}">
        <p14:creationId xmlns:p14="http://schemas.microsoft.com/office/powerpoint/2010/main" val="29958043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1</a:t>
            </a:r>
            <a:endParaRPr lang="en-US" b="1" baseline="0" dirty="0"/>
          </a:p>
          <a:p>
            <a:pPr defTabSz="931717">
              <a:defRPr/>
            </a:pPr>
            <a:endParaRPr lang="en-US" b="1" baseline="0" dirty="0"/>
          </a:p>
          <a:p>
            <a:r>
              <a:rPr lang="en-US" sz="1200" kern="1200" dirty="0">
                <a:solidFill>
                  <a:schemeClr val="tx1"/>
                </a:solidFill>
                <a:effectLst/>
                <a:latin typeface="+mn-lt"/>
                <a:ea typeface="+mn-ea"/>
                <a:cs typeface="+mn-cs"/>
              </a:rPr>
              <a:t>If you maintain, service, repair, or dispose of appliances containing a regulated refrigerant, you must be certified.  </a:t>
            </a:r>
            <a:endParaRPr lang="en-US" b="0" dirty="0"/>
          </a:p>
          <a:p>
            <a:pPr defTabSz="931717">
              <a:defRPr/>
            </a:pPr>
            <a:r>
              <a:rPr lang="en-US" b="1" dirty="0"/>
              <a:t>This means you cannot work under another person’s certification.</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7</a:t>
            </a:fld>
            <a:endParaRPr lang="en-US" dirty="0"/>
          </a:p>
        </p:txBody>
      </p:sp>
    </p:spTree>
    <p:extLst>
      <p:ext uri="{BB962C8B-B14F-4D97-AF65-F5344CB8AC3E}">
        <p14:creationId xmlns:p14="http://schemas.microsoft.com/office/powerpoint/2010/main" val="9897542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37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Page 6</a:t>
            </a:r>
            <a:endParaRPr lang="en-US" altLang="en-US" dirty="0"/>
          </a:p>
          <a:p>
            <a:endParaRPr lang="en-US" altLang="en-US" dirty="0"/>
          </a:p>
          <a:p>
            <a:r>
              <a:rPr lang="en-US" altLang="en-US" dirty="0"/>
              <a:t>The ultraviolet radiation from the Sun sheers the chlorine atom from a CFC or HCFC molecule. This chlorine atom is then attracted to an ozone molecule.</a:t>
            </a:r>
          </a:p>
        </p:txBody>
      </p:sp>
      <p:sp>
        <p:nvSpPr>
          <p:cNvPr id="2437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42E32DEA-279C-444D-BF01-925D71D48D29}" type="slidenum">
              <a:rPr lang="en-US" altLang="en-US" smtClean="0">
                <a:latin typeface="Times New Roman" pitchFamily="18" charset="0"/>
              </a:rPr>
              <a:pPr algn="r" eaLnBrk="1" hangingPunct="1">
                <a:spcBef>
                  <a:spcPct val="0"/>
                </a:spcBef>
              </a:pPr>
              <a:t>61</a:t>
            </a:fld>
            <a:endParaRPr lang="en-US" altLang="en-US" dirty="0">
              <a:latin typeface="Times New Roman" pitchFamily="18" charset="0"/>
            </a:endParaRPr>
          </a:p>
        </p:txBody>
      </p:sp>
    </p:spTree>
    <p:extLst>
      <p:ext uri="{BB962C8B-B14F-4D97-AF65-F5344CB8AC3E}">
        <p14:creationId xmlns:p14="http://schemas.microsoft.com/office/powerpoint/2010/main" val="28583029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738"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47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endParaRPr lang="en-US" altLang="en-US" dirty="0"/>
          </a:p>
          <a:p>
            <a:r>
              <a:rPr lang="en-US" altLang="en-US" dirty="0"/>
              <a:t>When a chlorine atom encounters an ozone molecule,  it takes one of the ozone’s 3 oxygen atoms, forming a compound called chlorine monoxide (CIO), and leaves an oxygen O₂ molecule behind. Molecular Oxygen is composed of only one type of element: Oxygen. There are two atoms of oxygen, therefore 'diatomic.' </a:t>
            </a:r>
          </a:p>
        </p:txBody>
      </p:sp>
      <p:sp>
        <p:nvSpPr>
          <p:cNvPr id="24474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BC70B398-8B4C-4B1B-AD59-3023895D0927}" type="slidenum">
              <a:rPr lang="en-US" altLang="en-US" smtClean="0">
                <a:latin typeface="Times New Roman" pitchFamily="18" charset="0"/>
              </a:rPr>
              <a:pPr algn="r" eaLnBrk="1" hangingPunct="1">
                <a:spcBef>
                  <a:spcPct val="0"/>
                </a:spcBef>
              </a:pPr>
              <a:t>62</a:t>
            </a:fld>
            <a:endParaRPr lang="en-US" altLang="en-US" dirty="0">
              <a:latin typeface="Times New Roman" pitchFamily="18" charset="0"/>
            </a:endParaRPr>
          </a:p>
        </p:txBody>
      </p:sp>
    </p:spTree>
    <p:extLst>
      <p:ext uri="{BB962C8B-B14F-4D97-AF65-F5344CB8AC3E}">
        <p14:creationId xmlns:p14="http://schemas.microsoft.com/office/powerpoint/2010/main" val="3551697698"/>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6786"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678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endParaRPr lang="en-US" altLang="en-US" b="1" dirty="0"/>
          </a:p>
          <a:p>
            <a:r>
              <a:rPr lang="en-US" altLang="en-US" dirty="0"/>
              <a:t>The chlorine monoxide will collide with another ozone molecule, releasing its Oxygen atom, forming two O</a:t>
            </a:r>
            <a:r>
              <a:rPr lang="en-US" altLang="en-US" dirty="0">
                <a:latin typeface="Calibri" panose="020F0502020204030204" pitchFamily="34" charset="0"/>
                <a:cs typeface="Calibri" panose="020F0502020204030204" pitchFamily="34" charset="0"/>
              </a:rPr>
              <a:t>₂</a:t>
            </a:r>
            <a:r>
              <a:rPr lang="en-US" altLang="en-US" dirty="0"/>
              <a:t> molecules, leaving the chlorine free to attack another ozone molecule.  A single chlorine atom can last in the Stratosphere for 120 years destroying up to 100,000 ozone molecules. </a:t>
            </a:r>
          </a:p>
        </p:txBody>
      </p:sp>
      <p:sp>
        <p:nvSpPr>
          <p:cNvPr id="24678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80C9E43-36D5-409D-8A28-10CC1D972C0E}" type="slidenum">
              <a:rPr lang="en-US" altLang="en-US" smtClean="0">
                <a:latin typeface="Times New Roman" pitchFamily="18" charset="0"/>
              </a:rPr>
              <a:pPr algn="r" eaLnBrk="1" hangingPunct="1">
                <a:spcBef>
                  <a:spcPct val="0"/>
                </a:spcBef>
              </a:pPr>
              <a:t>63</a:t>
            </a:fld>
            <a:endParaRPr lang="en-US" altLang="en-US" dirty="0">
              <a:latin typeface="Times New Roman" pitchFamily="18" charset="0"/>
            </a:endParaRPr>
          </a:p>
        </p:txBody>
      </p:sp>
    </p:spTree>
    <p:extLst>
      <p:ext uri="{BB962C8B-B14F-4D97-AF65-F5344CB8AC3E}">
        <p14:creationId xmlns:p14="http://schemas.microsoft.com/office/powerpoint/2010/main" val="703251615"/>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8834"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883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pPr defTabSz="931717">
              <a:defRPr/>
            </a:pPr>
            <a:endParaRPr lang="en-US" altLang="en-US" b="1" dirty="0"/>
          </a:p>
          <a:p>
            <a:r>
              <a:rPr lang="en-US" altLang="en-US" dirty="0"/>
              <a:t>Unlike other chlorine compounds and naturally-occurring chlorine, the chlorine in CFCs and HCFCs will neither dissolve in water nor break down into compounds that dissolve in water, so they do not rain out of the atmosphere.</a:t>
            </a:r>
          </a:p>
        </p:txBody>
      </p:sp>
      <p:sp>
        <p:nvSpPr>
          <p:cNvPr id="24883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6C131064-EA50-418A-907D-2DF8180466E4}" type="slidenum">
              <a:rPr lang="en-US" altLang="en-US" smtClean="0">
                <a:latin typeface="Times New Roman" pitchFamily="18" charset="0"/>
              </a:rPr>
              <a:pPr algn="r" eaLnBrk="1" hangingPunct="1">
                <a:spcBef>
                  <a:spcPct val="0"/>
                </a:spcBef>
              </a:pPr>
              <a:t>64</a:t>
            </a:fld>
            <a:endParaRPr lang="en-US" altLang="en-US" dirty="0">
              <a:latin typeface="Times New Roman" pitchFamily="18" charset="0"/>
            </a:endParaRPr>
          </a:p>
        </p:txBody>
      </p:sp>
    </p:spTree>
    <p:extLst>
      <p:ext uri="{BB962C8B-B14F-4D97-AF65-F5344CB8AC3E}">
        <p14:creationId xmlns:p14="http://schemas.microsoft.com/office/powerpoint/2010/main" val="154796657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endParaRPr lang="en-US" dirty="0"/>
          </a:p>
          <a:p>
            <a:r>
              <a:rPr lang="en-US" dirty="0"/>
              <a:t>HFCs are made up of Hydrogen, Fluorine and Carbon.  They do not contain chlorine that effects the ozone layer, but most HFCs have a high Global Warming Potential (GWP).</a:t>
            </a:r>
          </a:p>
          <a:p>
            <a:endParaRPr lang="en-US" dirty="0"/>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65</a:t>
            </a:fld>
            <a:endParaRPr lang="en-US" dirty="0"/>
          </a:p>
        </p:txBody>
      </p:sp>
    </p:spTree>
    <p:extLst>
      <p:ext uri="{BB962C8B-B14F-4D97-AF65-F5344CB8AC3E}">
        <p14:creationId xmlns:p14="http://schemas.microsoft.com/office/powerpoint/2010/main" val="4284273739"/>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pPr defTabSz="931717">
              <a:defRPr/>
            </a:pPr>
            <a:endParaRPr lang="en-US" dirty="0"/>
          </a:p>
          <a:p>
            <a:r>
              <a:rPr lang="en-US" sz="1200" kern="1200" dirty="0">
                <a:solidFill>
                  <a:schemeClr val="tx1"/>
                </a:solidFill>
                <a:effectLst/>
                <a:latin typeface="+mn-lt"/>
                <a:ea typeface="+mn-ea"/>
                <a:cs typeface="+mn-cs"/>
              </a:rPr>
              <a:t>Global Warming Potential (GWP) was established to provide comparisons of the global warming impacts of different gases over a span of time. Carbon Dioxide (CO</a:t>
            </a:r>
            <a:r>
              <a:rPr lang="en-US" sz="1200" kern="1200" dirty="0">
                <a:solidFill>
                  <a:schemeClr val="tx1"/>
                </a:solidFill>
                <a:effectLst/>
                <a:latin typeface="Calibri" panose="020F0502020204030204" pitchFamily="34" charset="0"/>
                <a:ea typeface="+mn-ea"/>
                <a:cs typeface="Calibri" panose="020F0502020204030204" pitchFamily="34" charset="0"/>
              </a:rPr>
              <a:t>₂</a:t>
            </a:r>
            <a:r>
              <a:rPr lang="en-US" sz="1200" kern="1200" dirty="0">
                <a:solidFill>
                  <a:schemeClr val="tx1"/>
                </a:solidFill>
                <a:effectLst/>
                <a:latin typeface="+mn-lt"/>
                <a:ea typeface="+mn-ea"/>
                <a:cs typeface="+mn-cs"/>
              </a:rPr>
              <a:t>) is used as the baseline measurement for global warming potential and has a value of 1.</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66</a:t>
            </a:fld>
            <a:endParaRPr lang="en-US" dirty="0"/>
          </a:p>
        </p:txBody>
      </p:sp>
    </p:spTree>
    <p:extLst>
      <p:ext uri="{BB962C8B-B14F-4D97-AF65-F5344CB8AC3E}">
        <p14:creationId xmlns:p14="http://schemas.microsoft.com/office/powerpoint/2010/main" val="419898523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pPr defTabSz="931717">
              <a:defRPr/>
            </a:pPr>
            <a:endParaRPr lang="en-US" dirty="0"/>
          </a:p>
          <a:p>
            <a:r>
              <a:rPr lang="en-US" sz="1200" kern="1200" dirty="0">
                <a:solidFill>
                  <a:schemeClr val="tx1"/>
                </a:solidFill>
                <a:effectLst/>
                <a:latin typeface="+mn-lt"/>
                <a:ea typeface="+mn-ea"/>
                <a:cs typeface="+mn-cs"/>
              </a:rPr>
              <a:t>Most HFC refrigerants, such as R-410A, have global warming potentials thousands of times greater compared to carbon dioxide.  Hydrocarbon (HC) and </a:t>
            </a:r>
            <a:r>
              <a:rPr lang="en-US" sz="1200" kern="1200" dirty="0" err="1">
                <a:solidFill>
                  <a:schemeClr val="tx1"/>
                </a:solidFill>
                <a:effectLst/>
                <a:latin typeface="+mn-lt"/>
                <a:ea typeface="+mn-ea"/>
                <a:cs typeface="+mn-cs"/>
              </a:rPr>
              <a:t>Hydrofluoroolefin</a:t>
            </a:r>
            <a:r>
              <a:rPr lang="en-US" sz="1200" kern="1200" dirty="0">
                <a:solidFill>
                  <a:schemeClr val="tx1"/>
                </a:solidFill>
                <a:effectLst/>
                <a:latin typeface="+mn-lt"/>
                <a:ea typeface="+mn-ea"/>
                <a:cs typeface="+mn-cs"/>
              </a:rPr>
              <a:t> (HFO) refrigerants have the lowest global warming potential compared to CFCs, HCFCs, and HFCs.</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67</a:t>
            </a:fld>
            <a:endParaRPr lang="en-US" dirty="0"/>
          </a:p>
        </p:txBody>
      </p:sp>
    </p:spTree>
    <p:extLst>
      <p:ext uri="{BB962C8B-B14F-4D97-AF65-F5344CB8AC3E}">
        <p14:creationId xmlns:p14="http://schemas.microsoft.com/office/powerpoint/2010/main" val="2955598841"/>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p>
          <a:p>
            <a:pPr defTabSz="931717">
              <a:defRPr/>
            </a:pPr>
            <a:endParaRPr lang="en-US" dirty="0"/>
          </a:p>
          <a:p>
            <a:r>
              <a:rPr lang="en-US" sz="1200" kern="1200" dirty="0">
                <a:solidFill>
                  <a:schemeClr val="tx1"/>
                </a:solidFill>
                <a:effectLst/>
                <a:latin typeface="+mn-lt"/>
                <a:ea typeface="+mn-ea"/>
                <a:cs typeface="+mn-cs"/>
              </a:rPr>
              <a:t>The global warming potential of isobutane (R-600a), propane (R-290), and R-441A are significantly lower when compared to the GWPs of HFCs such as R-134a, R-407C, R-404A, and R-410A.</a:t>
            </a:r>
          </a:p>
          <a:p>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68</a:t>
            </a:fld>
            <a:endParaRPr lang="en-US" dirty="0"/>
          </a:p>
        </p:txBody>
      </p:sp>
    </p:spTree>
    <p:extLst>
      <p:ext uri="{BB962C8B-B14F-4D97-AF65-F5344CB8AC3E}">
        <p14:creationId xmlns:p14="http://schemas.microsoft.com/office/powerpoint/2010/main" val="369122197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6</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With non-ozone depleting and very low global warming potential characteristics, </a:t>
            </a:r>
            <a:r>
              <a:rPr lang="en-US" sz="1200" kern="1200" dirty="0" err="1">
                <a:solidFill>
                  <a:schemeClr val="tx1"/>
                </a:solidFill>
                <a:effectLst/>
                <a:latin typeface="+mn-lt"/>
                <a:ea typeface="+mn-ea"/>
                <a:cs typeface="+mn-cs"/>
              </a:rPr>
              <a:t>hydrofluoroolefin</a:t>
            </a:r>
            <a:r>
              <a:rPr lang="en-US" sz="1200" kern="1200" dirty="0">
                <a:solidFill>
                  <a:schemeClr val="tx1"/>
                </a:solidFill>
                <a:effectLst/>
                <a:latin typeface="+mn-lt"/>
                <a:ea typeface="+mn-ea"/>
                <a:cs typeface="+mn-cs"/>
              </a:rPr>
              <a:t> (HFO) refrigerants are a good fit for HVACR equipment.  </a:t>
            </a:r>
          </a:p>
          <a:p>
            <a:r>
              <a:rPr lang="en-US" sz="1200" kern="1200" dirty="0">
                <a:solidFill>
                  <a:schemeClr val="tx1"/>
                </a:solidFill>
                <a:effectLst/>
                <a:latin typeface="+mn-lt"/>
                <a:ea typeface="+mn-ea"/>
                <a:cs typeface="+mn-cs"/>
              </a:rPr>
              <a:t>Most HFCs have very high global warming potentials; a characteristic that makes them damaging to the environment.</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69</a:t>
            </a:fld>
            <a:endParaRPr lang="en-US" dirty="0"/>
          </a:p>
        </p:txBody>
      </p:sp>
    </p:spTree>
    <p:extLst>
      <p:ext uri="{BB962C8B-B14F-4D97-AF65-F5344CB8AC3E}">
        <p14:creationId xmlns:p14="http://schemas.microsoft.com/office/powerpoint/2010/main" val="101637921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dirty="0"/>
          </a:p>
          <a:p>
            <a:r>
              <a:rPr lang="en-US" dirty="0"/>
              <a:t>Refrigerants may be identified by type (CFC, HCFC, HFC, HFO, HC) and American Society of Heating Refrigerating and Air-Conditioning Engineers (ASHRAE) number or with “R” plus the ASHRAE number such as HFC-134a or R-134a.</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70</a:t>
            </a:fld>
            <a:endParaRPr lang="en-US" dirty="0"/>
          </a:p>
        </p:txBody>
      </p:sp>
    </p:spTree>
    <p:extLst>
      <p:ext uri="{BB962C8B-B14F-4D97-AF65-F5344CB8AC3E}">
        <p14:creationId xmlns:p14="http://schemas.microsoft.com/office/powerpoint/2010/main" val="374740556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a:t>
            </a:fld>
            <a:endParaRPr lang="en-US" dirty="0"/>
          </a:p>
        </p:txBody>
      </p:sp>
    </p:spTree>
    <p:extLst>
      <p:ext uri="{BB962C8B-B14F-4D97-AF65-F5344CB8AC3E}">
        <p14:creationId xmlns:p14="http://schemas.microsoft.com/office/powerpoint/2010/main" val="262132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30200" y="698500"/>
            <a:ext cx="6197600" cy="3486150"/>
          </a:xfrm>
        </p:spPr>
      </p:sp>
      <p:sp>
        <p:nvSpPr>
          <p:cNvPr id="3" name="Notes Placeholder 2"/>
          <p:cNvSpPr>
            <a:spLocks noGrp="1"/>
          </p:cNvSpPr>
          <p:nvPr>
            <p:ph type="body" idx="1"/>
          </p:nvPr>
        </p:nvSpPr>
        <p:spPr/>
        <p:txBody>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p>
          <a:p>
            <a:endParaRPr lang="en-US" sz="1300" dirty="0"/>
          </a:p>
          <a:p>
            <a:r>
              <a:rPr lang="en-US" sz="1300" dirty="0"/>
              <a:t>ASHRAE has grouped refrigerants by Class A (safest) or B, depending on their toxicity level to humans. Flammability is indicated by a 1 (no flammability), 2 (low flammability), or 3 (high flammability),</a:t>
            </a:r>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71</a:t>
            </a:fld>
            <a:endParaRPr lang="en-US" dirty="0"/>
          </a:p>
        </p:txBody>
      </p:sp>
    </p:spTree>
    <p:extLst>
      <p:ext uri="{BB962C8B-B14F-4D97-AF65-F5344CB8AC3E}">
        <p14:creationId xmlns:p14="http://schemas.microsoft.com/office/powerpoint/2010/main" val="621340891"/>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b="1" dirty="0"/>
          </a:p>
          <a:p>
            <a:r>
              <a:rPr lang="en-US" b="1" dirty="0"/>
              <a:t>Chlorofluorocarbon (CFC) </a:t>
            </a:r>
            <a:r>
              <a:rPr lang="en-US" dirty="0"/>
              <a:t>refrigerants have the highest ozone depletion potential (ODP) and are the most harmful to stratospheric ozone.  CFC refrigerants contain chlorine, fluorine, and carbon.  Chlorine is the component that poses a threat to the stratospheric ozone.  Examples of CFC refrigerants include R-11 and R-12.</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72</a:t>
            </a:fld>
            <a:endParaRPr lang="en-US" dirty="0"/>
          </a:p>
        </p:txBody>
      </p:sp>
    </p:spTree>
    <p:extLst>
      <p:ext uri="{BB962C8B-B14F-4D97-AF65-F5344CB8AC3E}">
        <p14:creationId xmlns:p14="http://schemas.microsoft.com/office/powerpoint/2010/main" val="104679066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b="1" dirty="0"/>
          </a:p>
          <a:p>
            <a:r>
              <a:rPr lang="en-US" b="0" dirty="0"/>
              <a:t>Hydrochlorofluorocarbon </a:t>
            </a:r>
            <a:r>
              <a:rPr lang="en-US" b="1" dirty="0"/>
              <a:t>(HCFC) </a:t>
            </a:r>
            <a:r>
              <a:rPr lang="en-US" b="0" dirty="0"/>
              <a:t>refrigerants contain hydrogen, chlorine, fluorine, and carbon.  The hydrogen makes them a little less harmful to the stratospheric ozone when compared to CFCs.  R-22 and R-123 are examples of HCFC refrigerants that have an ozone depletion potential of more than zero, ranging between zero and one.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73</a:t>
            </a:fld>
            <a:endParaRPr lang="en-US" dirty="0"/>
          </a:p>
        </p:txBody>
      </p:sp>
    </p:spTree>
    <p:extLst>
      <p:ext uri="{BB962C8B-B14F-4D97-AF65-F5344CB8AC3E}">
        <p14:creationId xmlns:p14="http://schemas.microsoft.com/office/powerpoint/2010/main" val="1047091462"/>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b="1" dirty="0"/>
          </a:p>
          <a:p>
            <a:r>
              <a:rPr lang="en-US" b="0" dirty="0"/>
              <a:t>Hydrofluorocarbon </a:t>
            </a:r>
            <a:r>
              <a:rPr lang="en-US" b="1" dirty="0"/>
              <a:t>(HFC) </a:t>
            </a:r>
            <a:r>
              <a:rPr lang="en-US" b="0" dirty="0"/>
              <a:t>refrigerants contain hydrogen, fluorine, and carbon atoms connected by single bonds between the atoms.  </a:t>
            </a:r>
          </a:p>
          <a:p>
            <a:r>
              <a:rPr lang="en-US" b="0" dirty="0"/>
              <a:t>HFCs have the lowest/no ozone depletion potential but do have an effect on global warming.  HFC refrigerants do not contain harmful chlorine.  </a:t>
            </a:r>
          </a:p>
          <a:p>
            <a:endParaRPr lang="en-US" b="0" dirty="0"/>
          </a:p>
          <a:p>
            <a:r>
              <a:rPr lang="en-US" b="0" dirty="0"/>
              <a:t>Examples of HFCs are R-134a, R-410A, R-404A, R-407C, and R-422B.</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74</a:t>
            </a:fld>
            <a:endParaRPr lang="en-US" dirty="0"/>
          </a:p>
        </p:txBody>
      </p:sp>
    </p:spTree>
    <p:extLst>
      <p:ext uri="{BB962C8B-B14F-4D97-AF65-F5344CB8AC3E}">
        <p14:creationId xmlns:p14="http://schemas.microsoft.com/office/powerpoint/2010/main" val="3942988813"/>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b="1" dirty="0"/>
          </a:p>
          <a:p>
            <a:r>
              <a:rPr lang="en-US" b="0" dirty="0"/>
              <a:t>Hydrofluoroolefins (HFO) refrigerants contain hydrogen, fluorine, and carbon atoms connected with at least one double bond between the carbon atoms.  HFOs have no ozone depletion potential but do have a very small effect on global warming.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75</a:t>
            </a:fld>
            <a:endParaRPr lang="en-US" dirty="0"/>
          </a:p>
        </p:txBody>
      </p:sp>
    </p:spTree>
    <p:extLst>
      <p:ext uri="{BB962C8B-B14F-4D97-AF65-F5344CB8AC3E}">
        <p14:creationId xmlns:p14="http://schemas.microsoft.com/office/powerpoint/2010/main" val="192230116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b="1" dirty="0"/>
          </a:p>
          <a:p>
            <a:r>
              <a:rPr lang="en-US" b="0" dirty="0"/>
              <a:t>HFOs are less flammable than hydrocarbon refrigerants but most are still mildly flammable so are classified as A2L.  HFO refrigerants contain fluorine making them less flammable than hydrocarbon refrigerants.  HFO refrigerants are miscible in POE lubricants.  R-1234yf is an HFO refrigerant used in low-pressure chillers.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76</a:t>
            </a:fld>
            <a:endParaRPr lang="en-US" dirty="0"/>
          </a:p>
        </p:txBody>
      </p:sp>
    </p:spTree>
    <p:extLst>
      <p:ext uri="{BB962C8B-B14F-4D97-AF65-F5344CB8AC3E}">
        <p14:creationId xmlns:p14="http://schemas.microsoft.com/office/powerpoint/2010/main" val="313999367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b="1" dirty="0"/>
          </a:p>
          <a:p>
            <a:r>
              <a:rPr lang="en-US" b="0" dirty="0"/>
              <a:t>Hydrocarbon (HC) refrigerants are an elementary compound of hydrogen and carbon.  Although flammable, these refrigerants pose the least amount of danger to the environment.  HCs have no ozone depletion potential and a very small effect on global warming, with GWP values less than 10.  Isobutane (R-600a) and Propane (R-290) are examples of HCs.  Some HC refrigerants are considered natural refrigerants.</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77</a:t>
            </a:fld>
            <a:endParaRPr lang="en-US" dirty="0"/>
          </a:p>
        </p:txBody>
      </p:sp>
    </p:spTree>
    <p:extLst>
      <p:ext uri="{BB962C8B-B14F-4D97-AF65-F5344CB8AC3E}">
        <p14:creationId xmlns:p14="http://schemas.microsoft.com/office/powerpoint/2010/main" val="85889297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dirty="0"/>
          </a:p>
          <a:p>
            <a:r>
              <a:rPr lang="en-US" dirty="0"/>
              <a:t>Note: Propane cylinders for grilling should never be used as a refrigerant, as they contain impurities that can damage refrigeration equipment.</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78</a:t>
            </a:fld>
            <a:endParaRPr lang="en-US" dirty="0"/>
          </a:p>
        </p:txBody>
      </p:sp>
    </p:spTree>
    <p:extLst>
      <p:ext uri="{BB962C8B-B14F-4D97-AF65-F5344CB8AC3E}">
        <p14:creationId xmlns:p14="http://schemas.microsoft.com/office/powerpoint/2010/main" val="4264482285"/>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7</a:t>
            </a:r>
            <a:endParaRPr lang="en-US" dirty="0"/>
          </a:p>
          <a:p>
            <a:endParaRPr lang="en-US" b="1" dirty="0"/>
          </a:p>
          <a:p>
            <a:r>
              <a:rPr lang="en-US" sz="1200" b="1" kern="1200" dirty="0">
                <a:solidFill>
                  <a:schemeClr val="tx1"/>
                </a:solidFill>
                <a:effectLst/>
                <a:latin typeface="+mn-lt"/>
                <a:ea typeface="+mn-ea"/>
                <a:cs typeface="+mn-cs"/>
              </a:rPr>
              <a:t>Azeotropic </a:t>
            </a:r>
            <a:r>
              <a:rPr lang="en-US" sz="1200" kern="1200" dirty="0">
                <a:solidFill>
                  <a:schemeClr val="tx1"/>
                </a:solidFill>
                <a:effectLst/>
                <a:latin typeface="+mn-lt"/>
                <a:ea typeface="+mn-ea"/>
                <a:cs typeface="+mn-cs"/>
              </a:rPr>
              <a:t>refrigerant mixtures contains two or more refrigerants.  At a certain pressure, an azeotropic mixture evaporates and condenses at a constant temperature.  It acts like a single component refrigerant over its entire range.  Thus, azeotropic mixtures act as a pure compound.</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79</a:t>
            </a:fld>
            <a:endParaRPr lang="en-US" dirty="0"/>
          </a:p>
        </p:txBody>
      </p:sp>
    </p:spTree>
    <p:extLst>
      <p:ext uri="{BB962C8B-B14F-4D97-AF65-F5344CB8AC3E}">
        <p14:creationId xmlns:p14="http://schemas.microsoft.com/office/powerpoint/2010/main" val="197106930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sz="1200" b="1" kern="1200" dirty="0">
                <a:solidFill>
                  <a:schemeClr val="tx1"/>
                </a:solidFill>
                <a:effectLst/>
                <a:latin typeface="+mn-lt"/>
                <a:ea typeface="+mn-ea"/>
                <a:cs typeface="+mn-cs"/>
              </a:rPr>
              <a:t>Zeotropic</a:t>
            </a:r>
            <a:r>
              <a:rPr lang="en-US" sz="1200" kern="1200" dirty="0">
                <a:solidFill>
                  <a:schemeClr val="tx1"/>
                </a:solidFill>
                <a:effectLst/>
                <a:latin typeface="+mn-lt"/>
                <a:ea typeface="+mn-ea"/>
                <a:cs typeface="+mn-cs"/>
              </a:rPr>
              <a:t> or </a:t>
            </a:r>
            <a:r>
              <a:rPr lang="en-US" sz="1200" b="1" kern="1200" dirty="0">
                <a:solidFill>
                  <a:schemeClr val="tx1"/>
                </a:solidFill>
                <a:effectLst/>
                <a:latin typeface="+mn-lt"/>
                <a:ea typeface="+mn-ea"/>
                <a:cs typeface="+mn-cs"/>
              </a:rPr>
              <a:t>non-azeotropic</a:t>
            </a:r>
            <a:r>
              <a:rPr lang="en-US" sz="1200" kern="1200" dirty="0">
                <a:solidFill>
                  <a:schemeClr val="tx1"/>
                </a:solidFill>
                <a:effectLst/>
                <a:latin typeface="+mn-lt"/>
                <a:ea typeface="+mn-ea"/>
                <a:cs typeface="+mn-cs"/>
              </a:rPr>
              <a:t> refrigerant mixtures are mixtures of components that have different boiling points.  This mixture is a blend of refrigerant.  The blend may be binary (two-part) or ternary (three-part).</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80</a:t>
            </a:fld>
            <a:endParaRPr lang="en-US" dirty="0"/>
          </a:p>
        </p:txBody>
      </p:sp>
    </p:spTree>
    <p:extLst>
      <p:ext uri="{BB962C8B-B14F-4D97-AF65-F5344CB8AC3E}">
        <p14:creationId xmlns:p14="http://schemas.microsoft.com/office/powerpoint/2010/main" val="15394258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endParaRPr lang="en-US" dirty="0"/>
          </a:p>
          <a:p>
            <a:r>
              <a:rPr lang="en-US" dirty="0"/>
              <a:t>If your examination was administered through an ESCO-approved testing location, you will be able to login to the ESCO website at www.escogroup.org to access your examination results, order replacement certification cards, update your information (i.e., address), opt out of the public certification registry, order additional training materials, etc.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9</a:t>
            </a:fld>
            <a:endParaRPr lang="en-US" dirty="0"/>
          </a:p>
        </p:txBody>
      </p:sp>
    </p:spTree>
    <p:extLst>
      <p:ext uri="{BB962C8B-B14F-4D97-AF65-F5344CB8AC3E}">
        <p14:creationId xmlns:p14="http://schemas.microsoft.com/office/powerpoint/2010/main" val="69317323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sz="1200" kern="1200" dirty="0">
                <a:solidFill>
                  <a:schemeClr val="tx1"/>
                </a:solidFill>
                <a:effectLst/>
                <a:latin typeface="+mn-lt"/>
                <a:ea typeface="+mn-ea"/>
                <a:cs typeface="+mn-cs"/>
              </a:rPr>
              <a:t>Blended refrigerants are normally associated with having what is called “temperature glide”.  This is due to the blended parts having different pressures for the same saturation temperature.  Temperature glide can range a few tenths of a degree to 12 degrees or more.</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81</a:t>
            </a:fld>
            <a:endParaRPr lang="en-US" dirty="0"/>
          </a:p>
        </p:txBody>
      </p:sp>
    </p:spTree>
    <p:extLst>
      <p:ext uri="{BB962C8B-B14F-4D97-AF65-F5344CB8AC3E}">
        <p14:creationId xmlns:p14="http://schemas.microsoft.com/office/powerpoint/2010/main" val="311530887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dirty="0"/>
              <a:t>Zeotropic and some near-azeotropic blends use bubble and dew points to indicate condensing and evaporation temperatures on a pressure-temperature chart.  </a:t>
            </a:r>
            <a:r>
              <a:rPr lang="en-US" b="1" dirty="0"/>
              <a:t>Bubble point</a:t>
            </a:r>
            <a:r>
              <a:rPr lang="en-US" dirty="0"/>
              <a:t> is used when charging by condenser subcooling.  </a:t>
            </a:r>
            <a:r>
              <a:rPr lang="en-US" b="1" dirty="0"/>
              <a:t>Dew point </a:t>
            </a:r>
            <a:r>
              <a:rPr lang="en-US" dirty="0"/>
              <a:t>is used for charging by suction or evaporator superheat.  The relationship of pressures and temperatures are based on the refrigerant’s temperature glide. </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82</a:t>
            </a:fld>
            <a:endParaRPr lang="en-US" dirty="0"/>
          </a:p>
        </p:txBody>
      </p:sp>
    </p:spTree>
    <p:extLst>
      <p:ext uri="{BB962C8B-B14F-4D97-AF65-F5344CB8AC3E}">
        <p14:creationId xmlns:p14="http://schemas.microsoft.com/office/powerpoint/2010/main" val="261447757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SAME INFO AS SLIDE 77</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b="1" dirty="0"/>
          </a:p>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a:t>
            </a:r>
            <a:r>
              <a:rPr lang="en-US" altLang="en-US" b="1" dirty="0"/>
              <a:t>Page 11</a:t>
            </a:r>
            <a:endParaRPr lang="en-US" dirty="0"/>
          </a:p>
          <a:p>
            <a:endParaRPr lang="en-US" b="1" dirty="0"/>
          </a:p>
          <a:p>
            <a:r>
              <a:rPr lang="en-US" dirty="0"/>
              <a:t>Zeotropic and some near-azeotropic blends use bubble and dew points to indicate condensing and evaporation temperatures on a pressure-temperature chart.  </a:t>
            </a:r>
          </a:p>
          <a:p>
            <a:endParaRPr lang="en-US" dirty="0">
              <a:solidFill>
                <a:srgbClr val="FF0000"/>
              </a:solidFill>
            </a:endParaRPr>
          </a:p>
          <a:p>
            <a:r>
              <a:rPr lang="en-US" dirty="0">
                <a:solidFill>
                  <a:srgbClr val="FF0000"/>
                </a:solidFill>
              </a:rPr>
              <a:t>Bubble point</a:t>
            </a:r>
            <a:r>
              <a:rPr lang="en-US" dirty="0"/>
              <a:t> is used when charging by condenser subcooling.   </a:t>
            </a:r>
          </a:p>
          <a:p>
            <a:r>
              <a:rPr lang="en-US" dirty="0">
                <a:solidFill>
                  <a:srgbClr val="FF0000"/>
                </a:solidFill>
              </a:rPr>
              <a:t>Dew point </a:t>
            </a:r>
            <a:r>
              <a:rPr lang="en-US" dirty="0"/>
              <a:t>is used for charging by suction or evaporator superheat.</a:t>
            </a:r>
          </a:p>
          <a:p>
            <a:r>
              <a:rPr lang="en-US" dirty="0"/>
              <a:t>The relationship of pressures and temperatures are based on the refrigerant’s temperature glide.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83</a:t>
            </a:fld>
            <a:endParaRPr lang="en-US" dirty="0"/>
          </a:p>
        </p:txBody>
      </p:sp>
    </p:spTree>
    <p:extLst>
      <p:ext uri="{BB962C8B-B14F-4D97-AF65-F5344CB8AC3E}">
        <p14:creationId xmlns:p14="http://schemas.microsoft.com/office/powerpoint/2010/main" val="346987661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sz="1200" kern="1200" dirty="0">
                <a:solidFill>
                  <a:schemeClr val="tx1"/>
                </a:solidFill>
                <a:effectLst/>
                <a:latin typeface="+mn-lt"/>
                <a:ea typeface="+mn-ea"/>
                <a:cs typeface="+mn-cs"/>
              </a:rPr>
              <a:t>The R-400 series of refrigerants are near-azeotropic blends that can leak from a system at uneven rates due to different vapor pressures which can affect the percentage of each refrigerant remaining in the system.  The proper charging method for R-400 series blended refrigerants is to weigh the refrigerant into the high side of the system as a liquid.  When adding refrigerant to an undercharged system, liquid refrigerant is throttled into the low side with the system operating.</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84</a:t>
            </a:fld>
            <a:endParaRPr lang="en-US" dirty="0"/>
          </a:p>
        </p:txBody>
      </p:sp>
    </p:spTree>
    <p:extLst>
      <p:ext uri="{BB962C8B-B14F-4D97-AF65-F5344CB8AC3E}">
        <p14:creationId xmlns:p14="http://schemas.microsoft.com/office/powerpoint/2010/main" val="3143919618"/>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dirty="0"/>
              <a:t>There is concern of using blended refrigerants in systems that develop a leak.  </a:t>
            </a:r>
          </a:p>
          <a:p>
            <a:r>
              <a:rPr lang="en-US" dirty="0"/>
              <a:t>There may be </a:t>
            </a:r>
            <a:r>
              <a:rPr lang="en-US" dirty="0">
                <a:solidFill>
                  <a:srgbClr val="FF0000"/>
                </a:solidFill>
              </a:rPr>
              <a:t>fractionization</a:t>
            </a:r>
            <a:r>
              <a:rPr lang="en-US" dirty="0"/>
              <a:t> of the refrigerant (refrigerant leaking at uneven rates due to different vapor pressures).  </a:t>
            </a:r>
          </a:p>
          <a:p>
            <a:r>
              <a:rPr lang="en-US" dirty="0"/>
              <a:t>R-407C is one of the refrigerants that has a high temperature glide and may easily experience fractionation.</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85</a:t>
            </a:fld>
            <a:endParaRPr lang="en-US" dirty="0"/>
          </a:p>
        </p:txBody>
      </p:sp>
    </p:spTree>
    <p:extLst>
      <p:ext uri="{BB962C8B-B14F-4D97-AF65-F5344CB8AC3E}">
        <p14:creationId xmlns:p14="http://schemas.microsoft.com/office/powerpoint/2010/main" val="2045392887"/>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sz="1200" kern="1200" dirty="0">
                <a:solidFill>
                  <a:schemeClr val="tx1"/>
                </a:solidFill>
                <a:effectLst/>
                <a:latin typeface="+mn-lt"/>
                <a:ea typeface="+mn-ea"/>
                <a:cs typeface="+mn-cs"/>
              </a:rPr>
              <a:t>Even though the pressure-temperature relationship and operating characteristics may be almost the same, the refrigerants cannot be interchanged.  Although the saturation pressure-temperature behavior of two refrigerants might be similar, potential of the refrigerants to oxidize copper tubing must also be considered.</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86</a:t>
            </a:fld>
            <a:endParaRPr lang="en-US" dirty="0"/>
          </a:p>
        </p:txBody>
      </p:sp>
    </p:spTree>
    <p:extLst>
      <p:ext uri="{BB962C8B-B14F-4D97-AF65-F5344CB8AC3E}">
        <p14:creationId xmlns:p14="http://schemas.microsoft.com/office/powerpoint/2010/main" val="273819977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Due to flammability of some HCs and HFOs, equipment must be designed to handle the refrigerant.  Therefore, EPA regulates the maximum amount of refrigerant that can be used in the new systems by their type and use.</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87</a:t>
            </a:fld>
            <a:endParaRPr lang="en-US" dirty="0"/>
          </a:p>
        </p:txBody>
      </p:sp>
    </p:spTree>
    <p:extLst>
      <p:ext uri="{BB962C8B-B14F-4D97-AF65-F5344CB8AC3E}">
        <p14:creationId xmlns:p14="http://schemas.microsoft.com/office/powerpoint/2010/main" val="8719942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sz="1200" kern="1200" dirty="0">
                <a:solidFill>
                  <a:schemeClr val="tx1"/>
                </a:solidFill>
                <a:effectLst/>
                <a:latin typeface="+mn-lt"/>
                <a:ea typeface="+mn-ea"/>
                <a:cs typeface="+mn-cs"/>
              </a:rPr>
              <a:t>When retrofitting or converting a system to use a different refrigerant, only EPA-approved substitutes can be used.  Remember, EPA does not approve any substitute refrigerants as direct drop-in replacements to service an R-22 or any other system.</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88</a:t>
            </a:fld>
            <a:endParaRPr lang="en-US" dirty="0"/>
          </a:p>
        </p:txBody>
      </p:sp>
    </p:spTree>
    <p:extLst>
      <p:ext uri="{BB962C8B-B14F-4D97-AF65-F5344CB8AC3E}">
        <p14:creationId xmlns:p14="http://schemas.microsoft.com/office/powerpoint/2010/main" val="119386327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dirty="0"/>
              <a:t>To better define leak rates and service recovery levels the EPA lists refrigerants in four liquid-phase pressure ranges at 104°F condensing temperature.</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89</a:t>
            </a:fld>
            <a:endParaRPr lang="en-US" dirty="0"/>
          </a:p>
        </p:txBody>
      </p:sp>
    </p:spTree>
    <p:extLst>
      <p:ext uri="{BB962C8B-B14F-4D97-AF65-F5344CB8AC3E}">
        <p14:creationId xmlns:p14="http://schemas.microsoft.com/office/powerpoint/2010/main" val="392528110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dirty="0"/>
              <a:t>To better define leak rates and service recovery levels the EPA lists refrigerants in four liquid-phase pressure ranges at 104°F condensing temperature.</a:t>
            </a:r>
          </a:p>
          <a:p>
            <a:endParaRPr lang="en-US" dirty="0"/>
          </a:p>
          <a:p>
            <a:r>
              <a:rPr lang="en-US" dirty="0">
                <a:solidFill>
                  <a:srgbClr val="FF0000"/>
                </a:solidFill>
              </a:rPr>
              <a:t>Low-pressure</a:t>
            </a:r>
            <a:r>
              <a:rPr lang="en-US" dirty="0"/>
              <a:t> refrigerants have a pressure of </a:t>
            </a:r>
            <a:r>
              <a:rPr lang="en-US" dirty="0">
                <a:solidFill>
                  <a:srgbClr val="FF0000"/>
                </a:solidFill>
              </a:rPr>
              <a:t>30 psig or lower</a:t>
            </a:r>
            <a:r>
              <a:rPr lang="en-US" dirty="0"/>
              <a:t> at a liquid-phase temperature of 104°F.</a:t>
            </a:r>
          </a:p>
          <a:p>
            <a:r>
              <a:rPr lang="en-US" dirty="0">
                <a:solidFill>
                  <a:srgbClr val="FF0000"/>
                </a:solidFill>
              </a:rPr>
              <a:t>Examples: CFC-11, HCFC-123, HFC-245fa, HFO-1233zd</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90</a:t>
            </a:fld>
            <a:endParaRPr lang="en-US" dirty="0"/>
          </a:p>
        </p:txBody>
      </p:sp>
    </p:spTree>
    <p:extLst>
      <p:ext uri="{BB962C8B-B14F-4D97-AF65-F5344CB8AC3E}">
        <p14:creationId xmlns:p14="http://schemas.microsoft.com/office/powerpoint/2010/main" val="27839754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1</a:t>
            </a:r>
          </a:p>
          <a:p>
            <a:endParaRPr lang="en-US" dirty="0"/>
          </a:p>
          <a:p>
            <a:r>
              <a:rPr lang="en-US" dirty="0"/>
              <a:t>You may also contact ESCO’s customer service team, Monday-Friday, 8:00 AM 5:00 PM, Central Time at 1-800-726-9696 if you have any questions related to your certification.  Please note: if you participate in an examination that is administered in paper format (i.e., Scantron answer sheet), please allow 5-7 business days for your examination to be received at ESCO’s grading center for processing.</a:t>
            </a:r>
          </a:p>
          <a:p>
            <a:endParaRPr lang="en-US" dirty="0"/>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a:t>
            </a:fld>
            <a:endParaRPr lang="en-US" dirty="0"/>
          </a:p>
        </p:txBody>
      </p:sp>
    </p:spTree>
    <p:extLst>
      <p:ext uri="{BB962C8B-B14F-4D97-AF65-F5344CB8AC3E}">
        <p14:creationId xmlns:p14="http://schemas.microsoft.com/office/powerpoint/2010/main" val="1606554717"/>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dirty="0">
                <a:solidFill>
                  <a:srgbClr val="FF0000"/>
                </a:solidFill>
              </a:rPr>
              <a:t>Medium-pressure </a:t>
            </a:r>
            <a:r>
              <a:rPr lang="en-US" dirty="0"/>
              <a:t>refrigerants have a pressure between 30 psig &amp; 155 psig at </a:t>
            </a:r>
            <a:r>
              <a:rPr lang="en-US"/>
              <a:t>a liquid-phase </a:t>
            </a:r>
            <a:r>
              <a:rPr lang="en-US" dirty="0"/>
              <a:t>temperature of 104°F. </a:t>
            </a:r>
          </a:p>
          <a:p>
            <a:endParaRPr lang="en-US" dirty="0">
              <a:solidFill>
                <a:srgbClr val="FF0000"/>
              </a:solidFill>
            </a:endParaRPr>
          </a:p>
          <a:p>
            <a:r>
              <a:rPr lang="en-US" dirty="0">
                <a:solidFill>
                  <a:srgbClr val="FF0000"/>
                </a:solidFill>
              </a:rPr>
              <a:t>Examples: CFC-12, HCFC-124, HCFC-409A, HFC-134a, HC-600a, HFO-1234yf, HFO-1234ze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91</a:t>
            </a:fld>
            <a:endParaRPr lang="en-US" dirty="0"/>
          </a:p>
        </p:txBody>
      </p:sp>
    </p:spTree>
    <p:extLst>
      <p:ext uri="{BB962C8B-B14F-4D97-AF65-F5344CB8AC3E}">
        <p14:creationId xmlns:p14="http://schemas.microsoft.com/office/powerpoint/2010/main" val="187667476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endParaRPr lang="en-US" dirty="0"/>
          </a:p>
          <a:p>
            <a:endParaRPr lang="en-US" b="1" dirty="0"/>
          </a:p>
          <a:p>
            <a:r>
              <a:rPr lang="en-US" sz="1200" kern="1200" dirty="0">
                <a:solidFill>
                  <a:schemeClr val="tx1"/>
                </a:solidFill>
                <a:effectLst/>
                <a:latin typeface="+mn-lt"/>
                <a:ea typeface="+mn-ea"/>
                <a:cs typeface="+mn-cs"/>
              </a:rPr>
              <a:t>High-pressure refrigerants have a pressure between 155 psig &amp; 340 psig at a liquid-phase temperature of 104°F.</a:t>
            </a:r>
          </a:p>
          <a:p>
            <a:r>
              <a:rPr lang="en-US" sz="1200" kern="1200" dirty="0">
                <a:solidFill>
                  <a:schemeClr val="tx1"/>
                </a:solidFill>
                <a:effectLst/>
                <a:latin typeface="+mn-lt"/>
                <a:ea typeface="+mn-ea"/>
                <a:cs typeface="+mn-cs"/>
              </a:rPr>
              <a:t>Examples: HCFC-22, HFC-404A, HFC-407C, HFC-422B, HFC-422D, HFC-410A, HC-441A, R-717</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92</a:t>
            </a:fld>
            <a:endParaRPr lang="en-US" dirty="0"/>
          </a:p>
        </p:txBody>
      </p:sp>
    </p:spTree>
    <p:extLst>
      <p:ext uri="{BB962C8B-B14F-4D97-AF65-F5344CB8AC3E}">
        <p14:creationId xmlns:p14="http://schemas.microsoft.com/office/powerpoint/2010/main" val="178199734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a:p>
            <a:r>
              <a:rPr lang="en-US" sz="1200" kern="1200" dirty="0">
                <a:solidFill>
                  <a:schemeClr val="tx1"/>
                </a:solidFill>
                <a:effectLst/>
                <a:latin typeface="+mn-lt"/>
                <a:ea typeface="+mn-ea"/>
                <a:cs typeface="+mn-cs"/>
              </a:rPr>
              <a:t>Very high-pressure refrigerants have a pressure over 340 psig at a liquid-phase temperature of 104°F.</a:t>
            </a:r>
          </a:p>
          <a:p>
            <a:r>
              <a:rPr lang="en-US" sz="1200" b="1" kern="1200" dirty="0">
                <a:solidFill>
                  <a:schemeClr val="tx1"/>
                </a:solidFill>
                <a:effectLst/>
                <a:latin typeface="+mn-lt"/>
                <a:ea typeface="+mn-ea"/>
                <a:cs typeface="+mn-cs"/>
              </a:rPr>
              <a:t>Examples: </a:t>
            </a:r>
            <a:r>
              <a:rPr lang="en-US" sz="1200" kern="1200" dirty="0">
                <a:solidFill>
                  <a:schemeClr val="tx1"/>
                </a:solidFill>
                <a:effectLst/>
                <a:latin typeface="+mn-lt"/>
                <a:ea typeface="+mn-ea"/>
                <a:cs typeface="+mn-cs"/>
              </a:rPr>
              <a:t>CO</a:t>
            </a:r>
            <a:r>
              <a:rPr lang="en-US" sz="1200" kern="1200" baseline="-25000" dirty="0">
                <a:solidFill>
                  <a:schemeClr val="tx1"/>
                </a:solidFill>
                <a:effectLst/>
                <a:latin typeface="+mn-lt"/>
                <a:ea typeface="+mn-ea"/>
                <a:cs typeface="+mn-cs"/>
              </a:rPr>
              <a:t>2</a:t>
            </a:r>
            <a:r>
              <a:rPr lang="en-US" sz="1200" kern="1200" dirty="0">
                <a:solidFill>
                  <a:schemeClr val="tx1"/>
                </a:solidFill>
                <a:effectLst/>
                <a:latin typeface="+mn-lt"/>
                <a:ea typeface="+mn-ea"/>
                <a:cs typeface="+mn-cs"/>
              </a:rPr>
              <a:t> (R-744)</a:t>
            </a:r>
          </a:p>
          <a:p>
            <a:r>
              <a:rPr lang="en-US" sz="1200" kern="1200" dirty="0">
                <a:solidFill>
                  <a:schemeClr val="tx1"/>
                </a:solidFill>
                <a:effectLst/>
                <a:latin typeface="+mn-lt"/>
                <a:ea typeface="+mn-ea"/>
                <a:cs typeface="+mn-cs"/>
              </a:rPr>
              <a:t>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93</a:t>
            </a:fld>
            <a:endParaRPr lang="en-US" dirty="0"/>
          </a:p>
        </p:txBody>
      </p:sp>
    </p:spTree>
    <p:extLst>
      <p:ext uri="{BB962C8B-B14F-4D97-AF65-F5344CB8AC3E}">
        <p14:creationId xmlns:p14="http://schemas.microsoft.com/office/powerpoint/2010/main" val="36278754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p>
          <a:p>
            <a:pPr defTabSz="931717">
              <a:defRPr/>
            </a:pPr>
            <a:endParaRPr lang="en-US" altLang="en-US" b="1" dirty="0"/>
          </a:p>
          <a:p>
            <a:r>
              <a:rPr lang="en-US" sz="1200" kern="1200" dirty="0">
                <a:solidFill>
                  <a:schemeClr val="tx1"/>
                </a:solidFill>
                <a:effectLst/>
                <a:latin typeface="+mn-lt"/>
                <a:ea typeface="+mn-ea"/>
                <a:cs typeface="+mn-cs"/>
              </a:rPr>
              <a:t>Most HCFC binary (two-part) and ternary (three-part) blends use a synthetic alkylbenzene lubricant.  When retrofitting HCFC equipment to HFC refrigerants or when working with newly manufactured systems, synthetic polyolester oil is most commonly used.  Ester-based oils cannot be mixed with any other type of oil.  </a:t>
            </a:r>
            <a:endParaRPr lang="en-US" altLang="en-US" b="1" dirty="0"/>
          </a:p>
        </p:txBody>
      </p:sp>
      <p:sp>
        <p:nvSpPr>
          <p:cNvPr id="261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D408243-6C4D-4932-9AD4-470F879D5FD3}" type="slidenum">
              <a:rPr lang="en-US" altLang="en-US" smtClean="0">
                <a:latin typeface="Times New Roman" pitchFamily="18" charset="0"/>
              </a:rPr>
              <a:pPr algn="r" eaLnBrk="1" hangingPunct="1">
                <a:spcBef>
                  <a:spcPct val="0"/>
                </a:spcBef>
              </a:pPr>
              <a:t>94</a:t>
            </a:fld>
            <a:endParaRPr lang="en-US" altLang="en-US" dirty="0">
              <a:latin typeface="Times New Roman" pitchFamily="18" charset="0"/>
            </a:endParaRPr>
          </a:p>
        </p:txBody>
      </p:sp>
    </p:spTree>
    <p:extLst>
      <p:ext uri="{BB962C8B-B14F-4D97-AF65-F5344CB8AC3E}">
        <p14:creationId xmlns:p14="http://schemas.microsoft.com/office/powerpoint/2010/main" val="1535708492"/>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1122" name="Slide Image Placeholder 1"/>
          <p:cNvSpPr>
            <a:spLocks noGrp="1" noRot="1" noChangeAspect="1" noTextEdit="1"/>
          </p:cNvSpPr>
          <p:nvPr>
            <p:ph type="sldImg"/>
          </p:nvPr>
        </p:nvSpPr>
        <p:spPr bwMode="auto">
          <a:xfrm>
            <a:off x="330200" y="698500"/>
            <a:ext cx="6197600" cy="348615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11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defTabSz="931717">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8</a:t>
            </a:r>
          </a:p>
          <a:p>
            <a:pPr defTabSz="931717">
              <a:defRPr/>
            </a:pPr>
            <a:endParaRPr lang="en-US" altLang="en-US" b="1" dirty="0"/>
          </a:p>
          <a:p>
            <a:pPr defTabSz="931717">
              <a:defRPr/>
            </a:pPr>
            <a:r>
              <a:rPr lang="en-US" altLang="en-US" b="0" dirty="0"/>
              <a:t>Before retrofitting an HCFC system to HFC refrigerant, the other types of oils must be removed from the system before adding the ester-based oil.  Care must be taken when using ester-based oils; they are very hygroscopic and will absorb moisture out of the air and through some containers.</a:t>
            </a:r>
          </a:p>
          <a:p>
            <a:pPr defTabSz="931717">
              <a:defRPr/>
            </a:pPr>
            <a:r>
              <a:rPr lang="en-US" altLang="en-US" b="0" dirty="0"/>
              <a:t> </a:t>
            </a:r>
          </a:p>
          <a:p>
            <a:pPr defTabSz="931717">
              <a:defRPr/>
            </a:pPr>
            <a:endParaRPr lang="en-US" altLang="en-US" b="1" dirty="0"/>
          </a:p>
        </p:txBody>
      </p:sp>
      <p:sp>
        <p:nvSpPr>
          <p:cNvPr id="2611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lgn="l" eaLnBrk="0" hangingPunct="0">
              <a:spcBef>
                <a:spcPct val="30000"/>
              </a:spcBef>
              <a:defRPr sz="1300">
                <a:solidFill>
                  <a:schemeClr val="tx1"/>
                </a:solidFill>
                <a:latin typeface="Calibri" pitchFamily="34" charset="0"/>
              </a:defRPr>
            </a:lvl1pPr>
            <a:lvl2pPr marL="757020" indent="-291161" algn="l" eaLnBrk="0" hangingPunct="0">
              <a:spcBef>
                <a:spcPct val="30000"/>
              </a:spcBef>
              <a:defRPr sz="1300">
                <a:solidFill>
                  <a:schemeClr val="tx1"/>
                </a:solidFill>
                <a:latin typeface="Calibri" pitchFamily="34" charset="0"/>
              </a:defRPr>
            </a:lvl2pPr>
            <a:lvl3pPr marL="1164647" indent="-232929" algn="l" eaLnBrk="0" hangingPunct="0">
              <a:spcBef>
                <a:spcPct val="30000"/>
              </a:spcBef>
              <a:defRPr sz="1300">
                <a:solidFill>
                  <a:schemeClr val="tx1"/>
                </a:solidFill>
                <a:latin typeface="Calibri" pitchFamily="34" charset="0"/>
              </a:defRPr>
            </a:lvl3pPr>
            <a:lvl4pPr marL="1630505" indent="-232929" algn="l" eaLnBrk="0" hangingPunct="0">
              <a:spcBef>
                <a:spcPct val="30000"/>
              </a:spcBef>
              <a:defRPr sz="1300">
                <a:solidFill>
                  <a:schemeClr val="tx1"/>
                </a:solidFill>
                <a:latin typeface="Calibri" pitchFamily="34" charset="0"/>
              </a:defRPr>
            </a:lvl4pPr>
            <a:lvl5pPr marL="2096365" indent="-232929" algn="l" eaLnBrk="0" hangingPunct="0">
              <a:spcBef>
                <a:spcPct val="30000"/>
              </a:spcBef>
              <a:defRPr sz="1300">
                <a:solidFill>
                  <a:schemeClr val="tx1"/>
                </a:solidFill>
                <a:latin typeface="Calibri" pitchFamily="34" charset="0"/>
              </a:defRPr>
            </a:lvl5pPr>
            <a:lvl6pPr marL="2562224" indent="-232929" eaLnBrk="0" fontAlgn="base" hangingPunct="0">
              <a:spcBef>
                <a:spcPct val="30000"/>
              </a:spcBef>
              <a:spcAft>
                <a:spcPct val="0"/>
              </a:spcAft>
              <a:defRPr sz="1300">
                <a:solidFill>
                  <a:schemeClr val="tx1"/>
                </a:solidFill>
                <a:latin typeface="Calibri" pitchFamily="34" charset="0"/>
              </a:defRPr>
            </a:lvl6pPr>
            <a:lvl7pPr marL="3028082" indent="-232929" eaLnBrk="0" fontAlgn="base" hangingPunct="0">
              <a:spcBef>
                <a:spcPct val="30000"/>
              </a:spcBef>
              <a:spcAft>
                <a:spcPct val="0"/>
              </a:spcAft>
              <a:defRPr sz="1300">
                <a:solidFill>
                  <a:schemeClr val="tx1"/>
                </a:solidFill>
                <a:latin typeface="Calibri" pitchFamily="34" charset="0"/>
              </a:defRPr>
            </a:lvl7pPr>
            <a:lvl8pPr marL="3493941" indent="-232929" eaLnBrk="0" fontAlgn="base" hangingPunct="0">
              <a:spcBef>
                <a:spcPct val="30000"/>
              </a:spcBef>
              <a:spcAft>
                <a:spcPct val="0"/>
              </a:spcAft>
              <a:defRPr sz="1300">
                <a:solidFill>
                  <a:schemeClr val="tx1"/>
                </a:solidFill>
                <a:latin typeface="Calibri" pitchFamily="34" charset="0"/>
              </a:defRPr>
            </a:lvl8pPr>
            <a:lvl9pPr marL="3959800" indent="-232929" eaLnBrk="0" fontAlgn="base" hangingPunct="0">
              <a:spcBef>
                <a:spcPct val="30000"/>
              </a:spcBef>
              <a:spcAft>
                <a:spcPct val="0"/>
              </a:spcAft>
              <a:defRPr sz="1300">
                <a:solidFill>
                  <a:schemeClr val="tx1"/>
                </a:solidFill>
                <a:latin typeface="Calibri" pitchFamily="34" charset="0"/>
              </a:defRPr>
            </a:lvl9pPr>
          </a:lstStyle>
          <a:p>
            <a:pPr algn="r" eaLnBrk="1" hangingPunct="1">
              <a:spcBef>
                <a:spcPct val="0"/>
              </a:spcBef>
            </a:pPr>
            <a:fld id="{ED408243-6C4D-4932-9AD4-470F879D5FD3}" type="slidenum">
              <a:rPr lang="en-US" altLang="en-US" smtClean="0">
                <a:latin typeface="Times New Roman" pitchFamily="18" charset="0"/>
              </a:rPr>
              <a:pPr algn="r" eaLnBrk="1" hangingPunct="1">
                <a:spcBef>
                  <a:spcPct val="0"/>
                </a:spcBef>
              </a:pPr>
              <a:t>95</a:t>
            </a:fld>
            <a:endParaRPr lang="en-US" altLang="en-US" dirty="0">
              <a:latin typeface="Times New Roman" pitchFamily="18" charset="0"/>
            </a:endParaRPr>
          </a:p>
        </p:txBody>
      </p:sp>
    </p:spTree>
    <p:extLst>
      <p:ext uri="{BB962C8B-B14F-4D97-AF65-F5344CB8AC3E}">
        <p14:creationId xmlns:p14="http://schemas.microsoft.com/office/powerpoint/2010/main" val="1807818688"/>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altLang="en-US" b="1" dirty="0"/>
          </a:p>
          <a:p>
            <a:r>
              <a:rPr lang="en-US" dirty="0"/>
              <a:t>The United States Environmental Protection Agency (EPA) regulates Section 608 of the Federal Clean Air Act which establishes the rules for regulating all Class I (Ozone-Depleting Substances such as CFCs), Class II (HCFCs), and substitute refrigerants. Failure to comply could cost you and your company. </a:t>
            </a:r>
          </a:p>
          <a:p>
            <a:endParaRPr lang="en-US" dirty="0"/>
          </a:p>
          <a:p>
            <a:endParaRPr lang="en-US" dirty="0"/>
          </a:p>
        </p:txBody>
      </p:sp>
      <p:sp>
        <p:nvSpPr>
          <p:cNvPr id="4" name="Slide Number Placeholder 3"/>
          <p:cNvSpPr>
            <a:spLocks noGrp="1"/>
          </p:cNvSpPr>
          <p:nvPr>
            <p:ph type="sldNum" sz="quarter" idx="10"/>
          </p:nvPr>
        </p:nvSpPr>
        <p:spPr/>
        <p:txBody>
          <a:bodyPr/>
          <a:lstStyle/>
          <a:p>
            <a:pPr>
              <a:defRPr/>
            </a:pPr>
            <a:fld id="{C24AF09D-BCA0-4C1F-8A97-1EE2B5650752}" type="slidenum">
              <a:rPr lang="en-US" smtClean="0"/>
              <a:pPr>
                <a:defRPr/>
              </a:pPr>
              <a:t>96</a:t>
            </a:fld>
            <a:endParaRPr lang="en-US" dirty="0"/>
          </a:p>
        </p:txBody>
      </p:sp>
    </p:spTree>
    <p:extLst>
      <p:ext uri="{BB962C8B-B14F-4D97-AF65-F5344CB8AC3E}">
        <p14:creationId xmlns:p14="http://schemas.microsoft.com/office/powerpoint/2010/main" val="2761630228"/>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The United States is part of the Montreal Protocol which is an </a:t>
            </a:r>
            <a:r>
              <a:rPr lang="en-US" dirty="0">
                <a:solidFill>
                  <a:srgbClr val="FF0000"/>
                </a:solidFill>
              </a:rPr>
              <a:t>international treaty that addresses ozone-depleting substances </a:t>
            </a:r>
            <a:r>
              <a:rPr lang="en-US" dirty="0"/>
              <a:t>and their alternatives.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97</a:t>
            </a:fld>
            <a:endParaRPr lang="en-US" dirty="0"/>
          </a:p>
        </p:txBody>
      </p:sp>
    </p:spTree>
    <p:extLst>
      <p:ext uri="{BB962C8B-B14F-4D97-AF65-F5344CB8AC3E}">
        <p14:creationId xmlns:p14="http://schemas.microsoft.com/office/powerpoint/2010/main" val="349206047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sz="1200" kern="1200" dirty="0">
                <a:solidFill>
                  <a:schemeClr val="tx1"/>
                </a:solidFill>
                <a:effectLst/>
                <a:latin typeface="+mn-lt"/>
                <a:ea typeface="+mn-ea"/>
                <a:cs typeface="+mn-cs"/>
              </a:rPr>
              <a:t>To stop damage to the stratospheric ozone layer, the U.S. is phasing out, or has already phased out, the use of chlorofluorocarbons (CFCs), hydrochlorofluorocarbons (HCFCs), and other refrigerants that are harmful to the environment.</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98</a:t>
            </a:fld>
            <a:endParaRPr lang="en-US" dirty="0"/>
          </a:p>
        </p:txBody>
      </p:sp>
    </p:spTree>
    <p:extLst>
      <p:ext uri="{BB962C8B-B14F-4D97-AF65-F5344CB8AC3E}">
        <p14:creationId xmlns:p14="http://schemas.microsoft.com/office/powerpoint/2010/main" val="159029404"/>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Section 608 of the Clean Air Act sets forth the rules and regulations for refrigerant handling in the HVACR industry.  </a:t>
            </a:r>
          </a:p>
          <a:p>
            <a:r>
              <a:rPr lang="en-US" dirty="0"/>
              <a:t>Section 608 certification allows a technician to purchase or handle regulated refrigerants.  </a:t>
            </a:r>
          </a:p>
          <a:p>
            <a:r>
              <a:rPr lang="en-US" dirty="0"/>
              <a:t>Distributors that sell HCFC, HFC, or another regulated refrigerant must verify the purchaser is, or employs, a Section 608 certified technician.</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99</a:t>
            </a:fld>
            <a:endParaRPr lang="en-US" dirty="0"/>
          </a:p>
        </p:txBody>
      </p:sp>
    </p:spTree>
    <p:extLst>
      <p:ext uri="{BB962C8B-B14F-4D97-AF65-F5344CB8AC3E}">
        <p14:creationId xmlns:p14="http://schemas.microsoft.com/office/powerpoint/2010/main" val="31929281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b="1" dirty="0"/>
              <a:t>ESCO</a:t>
            </a:r>
            <a:r>
              <a:rPr lang="en-US" b="1" baseline="0" dirty="0"/>
              <a:t> </a:t>
            </a:r>
            <a:r>
              <a:rPr lang="en-US" b="1" dirty="0"/>
              <a:t>EPA Section 608 Preparatory Manual 9</a:t>
            </a:r>
            <a:r>
              <a:rPr lang="en-US" b="1" baseline="30000" dirty="0"/>
              <a:t>th</a:t>
            </a:r>
            <a:r>
              <a:rPr lang="en-US" b="1" dirty="0"/>
              <a:t> Edition V2 </a:t>
            </a:r>
            <a:r>
              <a:rPr lang="en-US" altLang="en-US" b="1" dirty="0"/>
              <a:t>Page 9</a:t>
            </a:r>
            <a:endParaRPr lang="en-US" dirty="0"/>
          </a:p>
          <a:p>
            <a:endParaRPr lang="en-US" dirty="0"/>
          </a:p>
          <a:p>
            <a:r>
              <a:rPr lang="en-US" dirty="0"/>
              <a:t>Anyone performing any activity that violates the refrigerant circuit, including removal of refrigerant or replacing a component containing a regulated refrigerant must be certified at the proper level and have the type of recovery equipment required. </a:t>
            </a:r>
          </a:p>
        </p:txBody>
      </p:sp>
      <p:sp>
        <p:nvSpPr>
          <p:cNvPr id="4" name="Slide Number Placeholder 3"/>
          <p:cNvSpPr>
            <a:spLocks noGrp="1"/>
          </p:cNvSpPr>
          <p:nvPr>
            <p:ph type="sldNum" sz="quarter" idx="5"/>
          </p:nvPr>
        </p:nvSpPr>
        <p:spPr/>
        <p:txBody>
          <a:bodyPr/>
          <a:lstStyle/>
          <a:p>
            <a:pPr>
              <a:defRPr/>
            </a:pPr>
            <a:fld id="{C24AF09D-BCA0-4C1F-8A97-1EE2B5650752}" type="slidenum">
              <a:rPr lang="en-US" smtClean="0"/>
              <a:pPr>
                <a:defRPr/>
              </a:pPr>
              <a:t>100</a:t>
            </a:fld>
            <a:endParaRPr lang="en-US" dirty="0"/>
          </a:p>
        </p:txBody>
      </p:sp>
    </p:spTree>
    <p:extLst>
      <p:ext uri="{BB962C8B-B14F-4D97-AF65-F5344CB8AC3E}">
        <p14:creationId xmlns:p14="http://schemas.microsoft.com/office/powerpoint/2010/main" val="4281079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userDrawn="1"/>
        </p:nvSpPr>
        <p:spPr>
          <a:xfrm>
            <a:off x="446534" y="3085765"/>
            <a:ext cx="11262866" cy="2934035"/>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ctrTitle" hasCustomPrompt="1"/>
          </p:nvPr>
        </p:nvSpPr>
        <p:spPr>
          <a:xfrm>
            <a:off x="581191" y="1020431"/>
            <a:ext cx="10993549" cy="1475013"/>
          </a:xfrm>
          <a:effectLst/>
        </p:spPr>
        <p:txBody>
          <a:bodyPr anchor="b">
            <a:normAutofit/>
          </a:bodyPr>
          <a:lstStyle>
            <a:lvl1pPr>
              <a:tabLst>
                <a:tab pos="914400" algn="l"/>
              </a:tabLst>
              <a:defRPr sz="3600" cap="none">
                <a:solidFill>
                  <a:schemeClr val="accent1"/>
                </a:solidFill>
                <a:effectLst>
                  <a:outerShdw blurRad="38100" dist="38100" dir="2700000" algn="tl">
                    <a:srgbClr val="000000">
                      <a:alpha val="43137"/>
                    </a:srgbClr>
                  </a:outerShdw>
                </a:effectLst>
              </a:defRPr>
            </a:lvl1pPr>
          </a:lstStyle>
          <a:p>
            <a:r>
              <a:rPr lang="en-US" dirty="0"/>
              <a:t>Click To Edit Master Title Style</a:t>
            </a:r>
          </a:p>
        </p:txBody>
      </p:sp>
      <p:sp>
        <p:nvSpPr>
          <p:cNvPr id="3" name="Subtitle 2"/>
          <p:cNvSpPr>
            <a:spLocks noGrp="1"/>
          </p:cNvSpPr>
          <p:nvPr>
            <p:ph type="subTitle" idx="1"/>
          </p:nvPr>
        </p:nvSpPr>
        <p:spPr>
          <a:xfrm>
            <a:off x="581194" y="2495445"/>
            <a:ext cx="10993546" cy="590321"/>
          </a:xfrm>
        </p:spPr>
        <p:txBody>
          <a:bodyPr anchor="t">
            <a:normAutofit/>
          </a:bodyPr>
          <a:lstStyle>
            <a:lvl1pPr marL="0" indent="0" algn="l">
              <a:buNone/>
              <a:defRPr sz="1600" cap="all">
                <a:solidFill>
                  <a:schemeClr val="accent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Tree>
    <p:extLst>
      <p:ext uri="{BB962C8B-B14F-4D97-AF65-F5344CB8AC3E}">
        <p14:creationId xmlns:p14="http://schemas.microsoft.com/office/powerpoint/2010/main" val="1370646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8" name="Rectangle 7"/>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9" name="Title 1"/>
          <p:cNvSpPr>
            <a:spLocks noGrp="1"/>
          </p:cNvSpPr>
          <p:nvPr>
            <p:ph type="title"/>
          </p:nvPr>
        </p:nvSpPr>
        <p:spPr>
          <a:xfrm>
            <a:off x="581192" y="702156"/>
            <a:ext cx="11029616" cy="1013800"/>
          </a:xfrm>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lgn="l">
              <a:defRPr>
                <a:latin typeface="Arial" panose="020B0604020202020204" pitchFamily="34" charset="0"/>
                <a:cs typeface="Arial" panose="020B0604020202020204" pitchFamily="34" charset="0"/>
              </a:defRPr>
            </a:lvl1pPr>
            <a:lvl2pPr algn="l">
              <a:defRPr>
                <a:latin typeface="Arial" panose="020B0604020202020204" pitchFamily="34" charset="0"/>
                <a:cs typeface="Arial" panose="020B0604020202020204" pitchFamily="34" charset="0"/>
              </a:defRPr>
            </a:lvl2pPr>
            <a:lvl3pPr algn="l">
              <a:defRPr>
                <a:latin typeface="Arial" panose="020B0604020202020204" pitchFamily="34" charset="0"/>
                <a:cs typeface="Arial" panose="020B0604020202020204" pitchFamily="34" charset="0"/>
              </a:defRPr>
            </a:lvl3pPr>
            <a:lvl4pPr algn="l">
              <a:defRPr>
                <a:latin typeface="Arial" panose="020B0604020202020204" pitchFamily="34" charset="0"/>
                <a:cs typeface="Arial" panose="020B0604020202020204" pitchFamily="34" charset="0"/>
              </a:defRPr>
            </a:lvl4pPr>
            <a:lvl5pPr algn="l">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10558300" y="5956137"/>
            <a:ext cx="1052510" cy="365125"/>
          </a:xfrm>
          <a:prstGeom prst="rect">
            <a:avLst/>
          </a:prstGeom>
        </p:spPr>
        <p:txBody>
          <a:bodyPr/>
          <a:lstStyle/>
          <a:p>
            <a:pPr>
              <a:defRPr/>
            </a:pPr>
            <a:fld id="{686740D2-2166-47D1-BE97-1F4CAE741329}" type="slidenum">
              <a:rPr lang="en-US" smtClean="0"/>
              <a:pPr>
                <a:defRPr/>
              </a:pPr>
              <a:t>‹#›</a:t>
            </a:fld>
            <a:endParaRPr lang="en-US" dirty="0"/>
          </a:p>
        </p:txBody>
      </p:sp>
    </p:spTree>
    <p:extLst>
      <p:ext uri="{BB962C8B-B14F-4D97-AF65-F5344CB8AC3E}">
        <p14:creationId xmlns:p14="http://schemas.microsoft.com/office/powerpoint/2010/main" val="13903835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7" name="Rectangle 6"/>
          <p:cNvSpPr>
            <a:spLocks noChangeAspect="1"/>
          </p:cNvSpPr>
          <p:nvPr/>
        </p:nvSpPr>
        <p:spPr>
          <a:xfrm>
            <a:off x="8839201" y="599725"/>
            <a:ext cx="2906817" cy="58169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Vertical Title 1"/>
          <p:cNvSpPr>
            <a:spLocks noGrp="1"/>
          </p:cNvSpPr>
          <p:nvPr>
            <p:ph type="title" orient="vert"/>
          </p:nvPr>
        </p:nvSpPr>
        <p:spPr>
          <a:xfrm>
            <a:off x="8839201" y="675726"/>
            <a:ext cx="2004164" cy="5183073"/>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74923" y="675726"/>
            <a:ext cx="7896279" cy="5183073"/>
          </a:xfrm>
        </p:spPr>
        <p:txBody>
          <a:bodyPr vert="eaVert" anchor="t"/>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8993673" y="5956137"/>
            <a:ext cx="1328141" cy="365125"/>
          </a:xfrm>
          <a:prstGeom prst="rect">
            <a:avLst/>
          </a:prstGeom>
        </p:spPr>
        <p:txBody>
          <a:bodyPr/>
          <a:lstStyle>
            <a:lvl1pPr>
              <a:defRPr>
                <a:solidFill>
                  <a:schemeClr val="accent1">
                    <a:lumMod val="75000"/>
                    <a:lumOff val="25000"/>
                  </a:schemeClr>
                </a:solidFill>
              </a:defRPr>
            </a:lvl1pPr>
          </a:lstStyle>
          <a:p>
            <a:pPr>
              <a:defRPr/>
            </a:pPr>
            <a:endParaRPr lang="en-US" dirty="0"/>
          </a:p>
        </p:txBody>
      </p:sp>
      <p:sp>
        <p:nvSpPr>
          <p:cNvPr id="5" name="Footer Placeholder 4"/>
          <p:cNvSpPr>
            <a:spLocks noGrp="1"/>
          </p:cNvSpPr>
          <p:nvPr>
            <p:ph type="ftr" sz="quarter" idx="11"/>
          </p:nvPr>
        </p:nvSpPr>
        <p:spPr>
          <a:xfrm>
            <a:off x="774923" y="5951811"/>
            <a:ext cx="7896279"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10446615" y="5956137"/>
            <a:ext cx="1164195" cy="365125"/>
          </a:xfrm>
          <a:prstGeom prst="rect">
            <a:avLst/>
          </a:prstGeom>
        </p:spPr>
        <p:txBody>
          <a:bodyPr/>
          <a:lstStyle>
            <a:lvl1pPr>
              <a:defRPr>
                <a:solidFill>
                  <a:schemeClr val="accent1">
                    <a:lumMod val="75000"/>
                    <a:lumOff val="25000"/>
                  </a:schemeClr>
                </a:solidFill>
              </a:defRPr>
            </a:lvl1pPr>
          </a:lstStyle>
          <a:p>
            <a:pPr>
              <a:defRPr/>
            </a:pPr>
            <a:fld id="{5E9BE29B-EE6C-494D-8F6F-056C47CB6A86}" type="slidenum">
              <a:rPr lang="en-US" smtClean="0"/>
              <a:pPr>
                <a:defRPr/>
              </a:pPr>
              <a:t>‹#›</a:t>
            </a:fld>
            <a:endParaRPr lang="en-US" dirty="0"/>
          </a:p>
        </p:txBody>
      </p:sp>
    </p:spTree>
    <p:extLst>
      <p:ext uri="{BB962C8B-B14F-4D97-AF65-F5344CB8AC3E}">
        <p14:creationId xmlns:p14="http://schemas.microsoft.com/office/powerpoint/2010/main" val="17603346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12192000" cy="1371600"/>
          </a:xfrm>
        </p:spPr>
        <p:txBody>
          <a:bodyPr/>
          <a:lstStyle/>
          <a:p>
            <a:r>
              <a:rPr lang="en-US"/>
              <a:t>Click to edit Master title style</a:t>
            </a:r>
            <a:endParaRPr lang="en-US" dirty="0"/>
          </a:p>
        </p:txBody>
      </p:sp>
      <p:sp>
        <p:nvSpPr>
          <p:cNvPr id="3" name="Date Placeholder 3"/>
          <p:cNvSpPr>
            <a:spLocks noGrp="1"/>
          </p:cNvSpPr>
          <p:nvPr>
            <p:ph type="dt" sz="half" idx="10"/>
          </p:nvPr>
        </p:nvSpPr>
        <p:spPr>
          <a:xfrm>
            <a:off x="7605951" y="5956137"/>
            <a:ext cx="2844799" cy="365125"/>
          </a:xfrm>
          <a:prstGeom prst="rect">
            <a:avLst/>
          </a:prstGeom>
        </p:spPr>
        <p:txBody>
          <a:bodyPr/>
          <a:lstStyle>
            <a:lvl1pPr>
              <a:defRPr/>
            </a:lvl1pPr>
          </a:lstStyle>
          <a:p>
            <a:pPr>
              <a:defRPr/>
            </a:pPr>
            <a:endParaRPr lang="en-US" dirty="0"/>
          </a:p>
        </p:txBody>
      </p:sp>
      <p:sp>
        <p:nvSpPr>
          <p:cNvPr id="4" name="Footer Placeholder 4"/>
          <p:cNvSpPr>
            <a:spLocks noGrp="1"/>
          </p:cNvSpPr>
          <p:nvPr>
            <p:ph type="ftr" sz="quarter" idx="11"/>
          </p:nvPr>
        </p:nvSpPr>
        <p:spPr>
          <a:xfrm>
            <a:off x="581192" y="5951811"/>
            <a:ext cx="691721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10558300" y="5956137"/>
            <a:ext cx="1052510" cy="365125"/>
          </a:xfrm>
          <a:prstGeom prst="rect">
            <a:avLst/>
          </a:prstGeom>
        </p:spPr>
        <p:txBody>
          <a:bodyPr/>
          <a:lstStyle>
            <a:lvl1pPr>
              <a:defRPr/>
            </a:lvl1pPr>
          </a:lstStyle>
          <a:p>
            <a:pPr>
              <a:defRPr/>
            </a:pPr>
            <a:fld id="{3020F25E-7C29-4626-81A7-8276783015A9}" type="slidenum">
              <a:rPr lang="en-US"/>
              <a:pPr>
                <a:defRPr/>
              </a:pPr>
              <a:t>‹#›</a:t>
            </a:fld>
            <a:endParaRPr lang="en-US" dirty="0"/>
          </a:p>
        </p:txBody>
      </p:sp>
    </p:spTree>
    <p:extLst>
      <p:ext uri="{BB962C8B-B14F-4D97-AF65-F5344CB8AC3E}">
        <p14:creationId xmlns:p14="http://schemas.microsoft.com/office/powerpoint/2010/main" val="27719545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x">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197600" y="1600201"/>
            <a:ext cx="5384800" cy="4525963"/>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609600" y="6245225"/>
            <a:ext cx="2844800" cy="476250"/>
          </a:xfrm>
          <a:prstGeom prst="rect">
            <a:avLst/>
          </a:prstGeom>
        </p:spPr>
        <p:txBody>
          <a:bodyPr/>
          <a:lstStyle>
            <a:lvl1pPr>
              <a:defRPr/>
            </a:lvl1pPr>
          </a:lstStyle>
          <a:p>
            <a:pPr>
              <a:defRPr/>
            </a:pPr>
            <a:endParaRPr lang="en-US" dirty="0"/>
          </a:p>
        </p:txBody>
      </p:sp>
      <p:sp>
        <p:nvSpPr>
          <p:cNvPr id="6" name="Footer Placeholder 5"/>
          <p:cNvSpPr>
            <a:spLocks noGrp="1"/>
          </p:cNvSpPr>
          <p:nvPr>
            <p:ph type="ftr" sz="quarter" idx="11"/>
          </p:nvPr>
        </p:nvSpPr>
        <p:spPr>
          <a:xfrm>
            <a:off x="4165600" y="6245225"/>
            <a:ext cx="3860800" cy="476250"/>
          </a:xfrm>
          <a:prstGeom prst="rect">
            <a:avLst/>
          </a:prstGeom>
        </p:spPr>
        <p:txBody>
          <a:bodyPr/>
          <a:lstStyle>
            <a:lvl1pPr>
              <a:defRPr/>
            </a:lvl1pPr>
          </a:lstStyle>
          <a:p>
            <a:pPr>
              <a:defRPr/>
            </a:pPr>
            <a:endParaRPr lang="en-US" dirty="0"/>
          </a:p>
        </p:txBody>
      </p:sp>
      <p:sp>
        <p:nvSpPr>
          <p:cNvPr id="7" name="Slide Number Placeholder 6"/>
          <p:cNvSpPr>
            <a:spLocks noGrp="1"/>
          </p:cNvSpPr>
          <p:nvPr>
            <p:ph type="sldNum" sz="quarter" idx="12"/>
          </p:nvPr>
        </p:nvSpPr>
        <p:spPr>
          <a:xfrm>
            <a:off x="8737600" y="6245225"/>
            <a:ext cx="2844800" cy="476250"/>
          </a:xfrm>
          <a:prstGeom prst="rect">
            <a:avLst/>
          </a:prstGeom>
        </p:spPr>
        <p:txBody>
          <a:bodyPr/>
          <a:lstStyle>
            <a:lvl1pPr>
              <a:defRPr/>
            </a:lvl1pPr>
          </a:lstStyle>
          <a:p>
            <a:pPr>
              <a:defRPr/>
            </a:pPr>
            <a:fld id="{FAEC78A4-ED24-4468-BB8F-F39AAEFB01AF}" type="slidenum">
              <a:rPr lang="en-US"/>
              <a:pPr>
                <a:defRPr/>
              </a:pPr>
              <a:t>‹#›</a:t>
            </a:fld>
            <a:endParaRPr lang="en-US" dirty="0"/>
          </a:p>
        </p:txBody>
      </p:sp>
    </p:spTree>
    <p:extLst>
      <p:ext uri="{BB962C8B-B14F-4D97-AF65-F5344CB8AC3E}">
        <p14:creationId xmlns:p14="http://schemas.microsoft.com/office/powerpoint/2010/main" val="1555168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12192000" cy="1371600"/>
          </a:xfrm>
        </p:spPr>
        <p:txBody>
          <a:bodyPr/>
          <a:lstStyle/>
          <a:p>
            <a:r>
              <a:rPr lang="en-US"/>
              <a:t>Click to edit Master title style</a:t>
            </a:r>
            <a:endParaRPr lang="en-US" dirty="0"/>
          </a:p>
        </p:txBody>
      </p:sp>
      <p:sp>
        <p:nvSpPr>
          <p:cNvPr id="3" name="Date Placeholder 3"/>
          <p:cNvSpPr>
            <a:spLocks noGrp="1"/>
          </p:cNvSpPr>
          <p:nvPr>
            <p:ph type="dt" sz="half" idx="10"/>
          </p:nvPr>
        </p:nvSpPr>
        <p:spPr>
          <a:xfrm>
            <a:off x="7605951" y="5956137"/>
            <a:ext cx="2844799" cy="365125"/>
          </a:xfrm>
          <a:prstGeom prst="rect">
            <a:avLst/>
          </a:prstGeom>
        </p:spPr>
        <p:txBody>
          <a:bodyPr/>
          <a:lstStyle>
            <a:lvl1pPr>
              <a:defRPr/>
            </a:lvl1pPr>
          </a:lstStyle>
          <a:p>
            <a:pPr>
              <a:defRPr/>
            </a:pPr>
            <a:endParaRPr lang="en-US" dirty="0"/>
          </a:p>
        </p:txBody>
      </p:sp>
      <p:sp>
        <p:nvSpPr>
          <p:cNvPr id="4" name="Footer Placeholder 4"/>
          <p:cNvSpPr>
            <a:spLocks noGrp="1"/>
          </p:cNvSpPr>
          <p:nvPr>
            <p:ph type="ftr" sz="quarter" idx="11"/>
          </p:nvPr>
        </p:nvSpPr>
        <p:spPr>
          <a:xfrm>
            <a:off x="581192" y="5951811"/>
            <a:ext cx="691721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10558300" y="5956137"/>
            <a:ext cx="1052510" cy="365125"/>
          </a:xfrm>
          <a:prstGeom prst="rect">
            <a:avLst/>
          </a:prstGeom>
        </p:spPr>
        <p:txBody>
          <a:bodyPr/>
          <a:lstStyle>
            <a:lvl1pPr>
              <a:defRPr/>
            </a:lvl1pPr>
          </a:lstStyle>
          <a:p>
            <a:pPr>
              <a:defRPr/>
            </a:pPr>
            <a:fld id="{3020F25E-7C29-4626-81A7-8276783015A9}" type="slidenum">
              <a:rPr lang="en-US"/>
              <a:pPr>
                <a:defRPr/>
              </a:pPr>
              <a:t>‹#›</a:t>
            </a:fld>
            <a:endParaRPr lang="en-US" dirty="0"/>
          </a:p>
        </p:txBody>
      </p:sp>
    </p:spTree>
    <p:extLst>
      <p:ext uri="{BB962C8B-B14F-4D97-AF65-F5344CB8AC3E}">
        <p14:creationId xmlns:p14="http://schemas.microsoft.com/office/powerpoint/2010/main" val="18572462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5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0" y="2130425"/>
            <a:ext cx="12192000" cy="1371600"/>
          </a:xfrm>
        </p:spPr>
        <p:txBody>
          <a:bodyPr/>
          <a:lstStyle/>
          <a:p>
            <a:r>
              <a:rPr lang="en-US"/>
              <a:t>Click to edit Master title style</a:t>
            </a:r>
            <a:endParaRPr lang="en-US" dirty="0"/>
          </a:p>
        </p:txBody>
      </p:sp>
      <p:sp>
        <p:nvSpPr>
          <p:cNvPr id="3" name="Date Placeholder 3"/>
          <p:cNvSpPr>
            <a:spLocks noGrp="1"/>
          </p:cNvSpPr>
          <p:nvPr>
            <p:ph type="dt" sz="half" idx="10"/>
          </p:nvPr>
        </p:nvSpPr>
        <p:spPr>
          <a:xfrm>
            <a:off x="7605951" y="5956137"/>
            <a:ext cx="2844799" cy="365125"/>
          </a:xfrm>
          <a:prstGeom prst="rect">
            <a:avLst/>
          </a:prstGeom>
        </p:spPr>
        <p:txBody>
          <a:bodyPr/>
          <a:lstStyle>
            <a:lvl1pPr>
              <a:defRPr/>
            </a:lvl1pPr>
          </a:lstStyle>
          <a:p>
            <a:pPr>
              <a:defRPr/>
            </a:pPr>
            <a:endParaRPr lang="en-US" dirty="0"/>
          </a:p>
        </p:txBody>
      </p:sp>
      <p:sp>
        <p:nvSpPr>
          <p:cNvPr id="4" name="Footer Placeholder 4"/>
          <p:cNvSpPr>
            <a:spLocks noGrp="1"/>
          </p:cNvSpPr>
          <p:nvPr>
            <p:ph type="ftr" sz="quarter" idx="11"/>
          </p:nvPr>
        </p:nvSpPr>
        <p:spPr>
          <a:xfrm>
            <a:off x="581192" y="5951811"/>
            <a:ext cx="6917210" cy="365125"/>
          </a:xfrm>
          <a:prstGeom prst="rect">
            <a:avLst/>
          </a:prstGeom>
        </p:spPr>
        <p:txBody>
          <a:bodyPr/>
          <a:lstStyle>
            <a:lvl1pPr>
              <a:defRPr/>
            </a:lvl1pPr>
          </a:lstStyle>
          <a:p>
            <a:pPr>
              <a:defRPr/>
            </a:pPr>
            <a:endParaRPr lang="en-US" dirty="0"/>
          </a:p>
        </p:txBody>
      </p:sp>
      <p:sp>
        <p:nvSpPr>
          <p:cNvPr id="5" name="Slide Number Placeholder 5"/>
          <p:cNvSpPr>
            <a:spLocks noGrp="1"/>
          </p:cNvSpPr>
          <p:nvPr>
            <p:ph type="sldNum" sz="quarter" idx="12"/>
          </p:nvPr>
        </p:nvSpPr>
        <p:spPr>
          <a:xfrm>
            <a:off x="10558300" y="5956137"/>
            <a:ext cx="1052510" cy="365125"/>
          </a:xfrm>
          <a:prstGeom prst="rect">
            <a:avLst/>
          </a:prstGeom>
        </p:spPr>
        <p:txBody>
          <a:bodyPr/>
          <a:lstStyle>
            <a:lvl1pPr>
              <a:defRPr/>
            </a:lvl1pPr>
          </a:lstStyle>
          <a:p>
            <a:pPr>
              <a:defRPr/>
            </a:pPr>
            <a:fld id="{3020F25E-7C29-4626-81A7-8276783015A9}" type="slidenum">
              <a:rPr lang="en-US"/>
              <a:pPr>
                <a:defRPr/>
              </a:pPr>
              <a:t>‹#›</a:t>
            </a:fld>
            <a:endParaRPr lang="en-US" dirty="0"/>
          </a:p>
        </p:txBody>
      </p:sp>
    </p:spTree>
    <p:extLst>
      <p:ext uri="{BB962C8B-B14F-4D97-AF65-F5344CB8AC3E}">
        <p14:creationId xmlns:p14="http://schemas.microsoft.com/office/powerpoint/2010/main" val="29568562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7" name="Rectangle 6"/>
          <p:cNvSpPr>
            <a:spLocks noChangeAspect="1"/>
          </p:cNvSpPr>
          <p:nvPr/>
        </p:nvSpPr>
        <p:spPr>
          <a:xfrm>
            <a:off x="440286" y="614407"/>
            <a:ext cx="11309338" cy="118929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2" y="702156"/>
            <a:ext cx="11077408" cy="1013800"/>
          </a:xfrm>
        </p:spPr>
        <p:txBody>
          <a:bodyPr anchor="ctr">
            <a:normAutofit/>
          </a:bodyPr>
          <a:lstStyle>
            <a:lvl1pPr>
              <a:tabLst>
                <a:tab pos="1198563" algn="l"/>
              </a:tabLst>
              <a:defRPr sz="4000" cap="none">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idx="1"/>
          </p:nvPr>
        </p:nvSpPr>
        <p:spPr>
          <a:xfrm>
            <a:off x="440286" y="1981200"/>
            <a:ext cx="11309338" cy="3877600"/>
          </a:xfrm>
          <a:ln>
            <a:noFill/>
          </a:ln>
        </p:spPr>
        <p:txBody>
          <a:bodyPr/>
          <a:lstStyle>
            <a:lvl1pPr>
              <a:defRPr>
                <a:solidFill>
                  <a:schemeClr val="tx2"/>
                </a:solidFill>
                <a:latin typeface="Arial" panose="020B0604020202020204" pitchFamily="34" charset="0"/>
                <a:cs typeface="Arial" panose="020B0604020202020204" pitchFamily="34" charset="0"/>
              </a:defRPr>
            </a:lvl1pPr>
            <a:lvl2pPr>
              <a:defRPr>
                <a:solidFill>
                  <a:schemeClr val="tx2"/>
                </a:solidFill>
                <a:latin typeface="Arial" panose="020B0604020202020204" pitchFamily="34" charset="0"/>
                <a:cs typeface="Arial" panose="020B0604020202020204" pitchFamily="34" charset="0"/>
              </a:defRPr>
            </a:lvl2pPr>
            <a:lvl3pPr>
              <a:defRPr>
                <a:solidFill>
                  <a:schemeClr val="tx2"/>
                </a:solidFill>
                <a:latin typeface="Arial" panose="020B0604020202020204" pitchFamily="34" charset="0"/>
                <a:cs typeface="Arial" panose="020B0604020202020204" pitchFamily="34" charset="0"/>
              </a:defRPr>
            </a:lvl3pPr>
            <a:lvl4pPr>
              <a:defRPr>
                <a:solidFill>
                  <a:schemeClr val="tx2"/>
                </a:solidFill>
                <a:latin typeface="Arial" panose="020B0604020202020204" pitchFamily="34" charset="0"/>
                <a:cs typeface="Arial" panose="020B0604020202020204" pitchFamily="34" charset="0"/>
              </a:defRPr>
            </a:lvl4pPr>
            <a:lvl5pPr>
              <a:defRPr>
                <a:solidFill>
                  <a:schemeClr val="tx2"/>
                </a:solidFill>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3337512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8" name="Rectangle 7"/>
          <p:cNvSpPr>
            <a:spLocks noChangeAspect="1"/>
          </p:cNvSpPr>
          <p:nvPr/>
        </p:nvSpPr>
        <p:spPr>
          <a:xfrm>
            <a:off x="447817" y="5141974"/>
            <a:ext cx="11290860" cy="80983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3" y="3043910"/>
            <a:ext cx="11029615" cy="1497507"/>
          </a:xfrm>
        </p:spPr>
        <p:txBody>
          <a:bodyPr anchor="b">
            <a:normAutofit/>
          </a:bodyPr>
          <a:lstStyle>
            <a:lvl1pPr algn="l">
              <a:defRPr sz="3600" b="0" cap="all">
                <a:solidFill>
                  <a:schemeClr val="accent1"/>
                </a:solidFill>
              </a:defRPr>
            </a:lvl1pPr>
          </a:lstStyle>
          <a:p>
            <a:r>
              <a:rPr lang="en-US" dirty="0"/>
              <a:t>Click to edit Master title style</a:t>
            </a:r>
          </a:p>
        </p:txBody>
      </p:sp>
      <p:sp>
        <p:nvSpPr>
          <p:cNvPr id="3" name="Text Placeholder 2"/>
          <p:cNvSpPr>
            <a:spLocks noGrp="1"/>
          </p:cNvSpPr>
          <p:nvPr>
            <p:ph type="body" idx="1"/>
          </p:nvPr>
        </p:nvSpPr>
        <p:spPr>
          <a:xfrm>
            <a:off x="581192" y="4541417"/>
            <a:ext cx="11029615" cy="600556"/>
          </a:xfrm>
        </p:spPr>
        <p:txBody>
          <a:bodyPr anchor="t">
            <a:normAutofit/>
          </a:bodyPr>
          <a:lstStyle>
            <a:lvl1pPr marL="0" indent="0" algn="l">
              <a:buNone/>
              <a:defRPr sz="1800" cap="all">
                <a:solidFill>
                  <a:schemeClr val="accent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605951" y="5956137"/>
            <a:ext cx="2844799" cy="365125"/>
          </a:xfrm>
          <a:prstGeom prst="rect">
            <a:avLst/>
          </a:prstGeom>
        </p:spPr>
        <p:txBody>
          <a:bodyPr/>
          <a:lstStyle>
            <a:lvl1pPr>
              <a:defRPr>
                <a:solidFill>
                  <a:schemeClr val="accent1">
                    <a:lumMod val="75000"/>
                    <a:lumOff val="25000"/>
                  </a:schemeClr>
                </a:solidFill>
              </a:defRPr>
            </a:lvl1pPr>
          </a:lstStyle>
          <a:p>
            <a:pPr>
              <a:defRPr/>
            </a:pPr>
            <a:endParaRPr lang="en-US" dirty="0"/>
          </a:p>
        </p:txBody>
      </p:sp>
      <p:sp>
        <p:nvSpPr>
          <p:cNvPr id="5" name="Footer Placeholder 4"/>
          <p:cNvSpPr>
            <a:spLocks noGrp="1"/>
          </p:cNvSpPr>
          <p:nvPr>
            <p:ph type="ftr" sz="quarter" idx="11"/>
          </p:nvPr>
        </p:nvSpPr>
        <p:spPr>
          <a:xfrm>
            <a:off x="581192" y="5951811"/>
            <a:ext cx="6917210" cy="365125"/>
          </a:xfrm>
          <a:prstGeom prst="rect">
            <a:avLst/>
          </a:prstGeom>
        </p:spPr>
        <p:txBody>
          <a:bodyPr/>
          <a:lstStyle>
            <a:lvl1pPr>
              <a:defRPr>
                <a:solidFill>
                  <a:schemeClr val="accent1">
                    <a:lumMod val="75000"/>
                    <a:lumOff val="25000"/>
                  </a:schemeClr>
                </a:solidFill>
              </a:defRPr>
            </a:lvl1pPr>
          </a:lstStyle>
          <a:p>
            <a:pPr>
              <a:defRPr/>
            </a:pPr>
            <a:endParaRPr lang="en-US" dirty="0"/>
          </a:p>
        </p:txBody>
      </p:sp>
      <p:sp>
        <p:nvSpPr>
          <p:cNvPr id="6" name="Slide Number Placeholder 5"/>
          <p:cNvSpPr>
            <a:spLocks noGrp="1"/>
          </p:cNvSpPr>
          <p:nvPr>
            <p:ph type="sldNum" sz="quarter" idx="12"/>
          </p:nvPr>
        </p:nvSpPr>
        <p:spPr>
          <a:xfrm>
            <a:off x="10558300" y="5956137"/>
            <a:ext cx="1052510" cy="365125"/>
          </a:xfrm>
          <a:prstGeom prst="rect">
            <a:avLst/>
          </a:prstGeom>
        </p:spPr>
        <p:txBody>
          <a:bodyPr/>
          <a:lstStyle>
            <a:lvl1pPr>
              <a:defRPr>
                <a:solidFill>
                  <a:schemeClr val="accent1">
                    <a:lumMod val="75000"/>
                    <a:lumOff val="25000"/>
                  </a:schemeClr>
                </a:solidFill>
              </a:defRPr>
            </a:lvl1pPr>
          </a:lstStyle>
          <a:p>
            <a:pPr>
              <a:defRPr/>
            </a:pPr>
            <a:fld id="{68B04B27-ECC6-4556-A728-AD74E7CD585F}" type="slidenum">
              <a:rPr lang="en-US" smtClean="0"/>
              <a:pPr>
                <a:defRPr/>
              </a:pPr>
              <a:t>‹#›</a:t>
            </a:fld>
            <a:endParaRPr lang="en-US" dirty="0"/>
          </a:p>
        </p:txBody>
      </p:sp>
    </p:spTree>
    <p:extLst>
      <p:ext uri="{BB962C8B-B14F-4D97-AF65-F5344CB8AC3E}">
        <p14:creationId xmlns:p14="http://schemas.microsoft.com/office/powerpoint/2010/main" val="4079871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Rectangle 7"/>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hasCustomPrompt="1"/>
          </p:nvPr>
        </p:nvSpPr>
        <p:spPr>
          <a:xfrm>
            <a:off x="581193" y="729658"/>
            <a:ext cx="11029616" cy="988332"/>
          </a:xfrm>
        </p:spPr>
        <p:txBody>
          <a:bodyPr>
            <a:normAutofit/>
          </a:bodyPr>
          <a:lstStyle>
            <a:lvl1pPr>
              <a:defRPr sz="3600" cap="none">
                <a:effectLst>
                  <a:outerShdw blurRad="38100" dist="38100" dir="2700000" algn="tl">
                    <a:srgbClr val="000000">
                      <a:alpha val="43137"/>
                    </a:srgbClr>
                  </a:outerShdw>
                </a:effectLst>
              </a:defRPr>
            </a:lvl1pPr>
          </a:lstStyle>
          <a:p>
            <a:r>
              <a:rPr lang="en-US" dirty="0"/>
              <a:t>Click To Edit Master Title Style</a:t>
            </a:r>
          </a:p>
        </p:txBody>
      </p:sp>
      <p:sp>
        <p:nvSpPr>
          <p:cNvPr id="3" name="Content Placeholder 2"/>
          <p:cNvSpPr>
            <a:spLocks noGrp="1"/>
          </p:cNvSpPr>
          <p:nvPr>
            <p:ph sz="half" idx="1"/>
          </p:nvPr>
        </p:nvSpPr>
        <p:spPr>
          <a:xfrm>
            <a:off x="581193" y="2228003"/>
            <a:ext cx="5422390" cy="3633047"/>
          </a:xfr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88417" y="2228003"/>
            <a:ext cx="5422392" cy="3633047"/>
          </a:xfrm>
        </p:spPr>
        <p:txBody>
          <a:bodyPr>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6" name="Footer Placeholder 5"/>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10558300" y="5956137"/>
            <a:ext cx="1052510" cy="365125"/>
          </a:xfrm>
          <a:prstGeom prst="rect">
            <a:avLst/>
          </a:prstGeom>
        </p:spPr>
        <p:txBody>
          <a:bodyPr/>
          <a:lstStyle/>
          <a:p>
            <a:pPr>
              <a:defRPr/>
            </a:pPr>
            <a:fld id="{EB1162BE-9F05-4ABC-8DE9-5BB4696B8ED2}" type="slidenum">
              <a:rPr lang="en-US" smtClean="0"/>
              <a:pPr>
                <a:defRPr/>
              </a:pPr>
              <a:t>‹#›</a:t>
            </a:fld>
            <a:endParaRPr lang="en-US" dirty="0"/>
          </a:p>
        </p:txBody>
      </p:sp>
    </p:spTree>
    <p:extLst>
      <p:ext uri="{BB962C8B-B14F-4D97-AF65-F5344CB8AC3E}">
        <p14:creationId xmlns:p14="http://schemas.microsoft.com/office/powerpoint/2010/main" val="2573888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1" name="Rectangle 10"/>
          <p:cNvSpPr>
            <a:spLocks noChangeAspect="1"/>
          </p:cNvSpPr>
          <p:nvPr/>
        </p:nvSpPr>
        <p:spPr>
          <a:xfrm>
            <a:off x="445982"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2" name="Title 1"/>
          <p:cNvSpPr>
            <a:spLocks noGrp="1"/>
          </p:cNvSpPr>
          <p:nvPr>
            <p:ph type="title"/>
          </p:nvPr>
        </p:nvSpPr>
        <p:spPr>
          <a:xfrm>
            <a:off x="581193" y="729658"/>
            <a:ext cx="11029616" cy="988332"/>
          </a:xfrm>
        </p:spPr>
        <p:txBody>
          <a:bodyPr/>
          <a:lstStyle/>
          <a:p>
            <a:r>
              <a:rPr lang="en-US"/>
              <a:t>Click to edit Master title style</a:t>
            </a:r>
            <a:endParaRPr lang="en-US" dirty="0"/>
          </a:p>
        </p:txBody>
      </p:sp>
      <p:sp>
        <p:nvSpPr>
          <p:cNvPr id="3" name="Text Placeholder 2"/>
          <p:cNvSpPr>
            <a:spLocks noGrp="1"/>
          </p:cNvSpPr>
          <p:nvPr>
            <p:ph type="body" idx="1"/>
          </p:nvPr>
        </p:nvSpPr>
        <p:spPr>
          <a:xfrm>
            <a:off x="887219" y="2250892"/>
            <a:ext cx="5087075" cy="536005"/>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81194" y="2926052"/>
            <a:ext cx="5393100" cy="2934999"/>
          </a:xfrm>
        </p:spPr>
        <p:txBody>
          <a:bodyPr anchor="t">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523735" y="2250892"/>
            <a:ext cx="5087073" cy="553373"/>
          </a:xfrm>
        </p:spPr>
        <p:txBody>
          <a:bodyPr anchor="b">
            <a:noAutofit/>
          </a:bodyPr>
          <a:lstStyle>
            <a:lvl1pPr marL="0" indent="0">
              <a:buNone/>
              <a:defRPr sz="22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217709" y="2926052"/>
            <a:ext cx="5393100" cy="2934999"/>
          </a:xfrm>
        </p:spPr>
        <p:txBody>
          <a:bodyPr anchor="t">
            <a:normAutofit/>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8" name="Footer Placeholder 7"/>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9" name="Slide Number Placeholder 8"/>
          <p:cNvSpPr>
            <a:spLocks noGrp="1"/>
          </p:cNvSpPr>
          <p:nvPr>
            <p:ph type="sldNum" sz="quarter" idx="12"/>
          </p:nvPr>
        </p:nvSpPr>
        <p:spPr>
          <a:xfrm>
            <a:off x="10558300" y="5956137"/>
            <a:ext cx="1052510" cy="365125"/>
          </a:xfrm>
          <a:prstGeom prst="rect">
            <a:avLst/>
          </a:prstGeom>
        </p:spPr>
        <p:txBody>
          <a:bodyPr/>
          <a:lstStyle/>
          <a:p>
            <a:pPr>
              <a:defRPr/>
            </a:pPr>
            <a:fld id="{7F388D0D-F752-44E8-A302-1DDA76394619}" type="slidenum">
              <a:rPr lang="en-US" smtClean="0"/>
              <a:pPr>
                <a:defRPr/>
              </a:pPr>
              <a:t>‹#›</a:t>
            </a:fld>
            <a:endParaRPr lang="en-US" dirty="0"/>
          </a:p>
        </p:txBody>
      </p:sp>
    </p:spTree>
    <p:extLst>
      <p:ext uri="{BB962C8B-B14F-4D97-AF65-F5344CB8AC3E}">
        <p14:creationId xmlns:p14="http://schemas.microsoft.com/office/powerpoint/2010/main" val="117692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7" name="Rectangle 6"/>
          <p:cNvSpPr>
            <a:spLocks noChangeAspect="1"/>
          </p:cNvSpPr>
          <p:nvPr/>
        </p:nvSpPr>
        <p:spPr>
          <a:xfrm>
            <a:off x="440683" y="606554"/>
            <a:ext cx="11300036" cy="125882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8" name="Title 1"/>
          <p:cNvSpPr>
            <a:spLocks noGrp="1"/>
          </p:cNvSpPr>
          <p:nvPr>
            <p:ph type="title" hasCustomPrompt="1"/>
          </p:nvPr>
        </p:nvSpPr>
        <p:spPr>
          <a:xfrm>
            <a:off x="575894" y="729658"/>
            <a:ext cx="11029616" cy="988332"/>
          </a:xfrm>
        </p:spPr>
        <p:txBody>
          <a:bodyPr anchor="ctr">
            <a:normAutofit/>
          </a:bodyPr>
          <a:lstStyle>
            <a:lvl1pPr>
              <a:tabLst>
                <a:tab pos="744538" algn="l"/>
              </a:tabLst>
              <a:defRPr sz="4000" cap="none">
                <a:effectLst>
                  <a:outerShdw blurRad="38100" dist="38100" dir="2700000" algn="tl">
                    <a:srgbClr val="000000">
                      <a:alpha val="43137"/>
                    </a:srgbClr>
                  </a:outerShdw>
                </a:effectLst>
              </a:defRPr>
            </a:lvl1pPr>
          </a:lstStyle>
          <a:p>
            <a:r>
              <a:rPr lang="en-US" dirty="0"/>
              <a:t>Click To Edit Master Title Style</a:t>
            </a:r>
          </a:p>
        </p:txBody>
      </p:sp>
      <p:sp>
        <p:nvSpPr>
          <p:cNvPr id="3" name="Date Placeholder 2"/>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4" name="Footer Placeholder 3"/>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a:xfrm>
            <a:off x="10558300" y="5956137"/>
            <a:ext cx="1052510" cy="365125"/>
          </a:xfrm>
          <a:prstGeom prst="rect">
            <a:avLst/>
          </a:prstGeom>
        </p:spPr>
        <p:txBody>
          <a:bodyPr/>
          <a:lstStyle/>
          <a:p>
            <a:pPr>
              <a:defRPr/>
            </a:pPr>
            <a:fld id="{629EEBD1-4DAD-4EB8-A146-4F61DD3F960E}" type="slidenum">
              <a:rPr lang="en-US" smtClean="0"/>
              <a:pPr>
                <a:defRPr/>
              </a:pPr>
              <a:t>‹#›</a:t>
            </a:fld>
            <a:endParaRPr lang="en-US" dirty="0"/>
          </a:p>
        </p:txBody>
      </p:sp>
    </p:spTree>
    <p:extLst>
      <p:ext uri="{BB962C8B-B14F-4D97-AF65-F5344CB8AC3E}">
        <p14:creationId xmlns:p14="http://schemas.microsoft.com/office/powerpoint/2010/main" val="16792854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3" name="Footer Placeholder 2"/>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a:xfrm>
            <a:off x="10558300" y="5956137"/>
            <a:ext cx="1052510" cy="365125"/>
          </a:xfrm>
          <a:prstGeom prst="rect">
            <a:avLst/>
          </a:prstGeom>
        </p:spPr>
        <p:txBody>
          <a:bodyPr/>
          <a:lstStyle/>
          <a:p>
            <a:pPr>
              <a:defRPr/>
            </a:pPr>
            <a:fld id="{69AB00A7-F916-4D31-9E31-B9F54E46DB99}" type="slidenum">
              <a:rPr lang="en-US" smtClean="0"/>
              <a:pPr>
                <a:defRPr/>
              </a:pPr>
              <a:t>‹#›</a:t>
            </a:fld>
            <a:endParaRPr lang="en-US" dirty="0"/>
          </a:p>
        </p:txBody>
      </p:sp>
    </p:spTree>
    <p:extLst>
      <p:ext uri="{BB962C8B-B14F-4D97-AF65-F5344CB8AC3E}">
        <p14:creationId xmlns:p14="http://schemas.microsoft.com/office/powerpoint/2010/main" val="24793872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9" name="Rectangle 8"/>
          <p:cNvSpPr>
            <a:spLocks noChangeAspect="1"/>
          </p:cNvSpPr>
          <p:nvPr/>
        </p:nvSpPr>
        <p:spPr>
          <a:xfrm>
            <a:off x="447817" y="5141973"/>
            <a:ext cx="11298200" cy="12747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2" name="Title 1"/>
          <p:cNvSpPr>
            <a:spLocks noGrp="1"/>
          </p:cNvSpPr>
          <p:nvPr>
            <p:ph type="title"/>
          </p:nvPr>
        </p:nvSpPr>
        <p:spPr>
          <a:xfrm>
            <a:off x="581192" y="5262296"/>
            <a:ext cx="4909445" cy="689514"/>
          </a:xfrm>
        </p:spPr>
        <p:txBody>
          <a:bodyPr anchor="ctr"/>
          <a:lstStyle>
            <a:lvl1pPr algn="l">
              <a:defRPr sz="2000" b="0">
                <a:solidFill>
                  <a:schemeClr val="accent1">
                    <a:lumMod val="75000"/>
                    <a:lumOff val="25000"/>
                  </a:schemeClr>
                </a:solidFill>
              </a:defRPr>
            </a:lvl1pPr>
          </a:lstStyle>
          <a:p>
            <a:r>
              <a:rPr lang="en-US"/>
              <a:t>Click to edit Master title style</a:t>
            </a:r>
            <a:endParaRPr lang="en-US" dirty="0"/>
          </a:p>
        </p:txBody>
      </p:sp>
      <p:sp>
        <p:nvSpPr>
          <p:cNvPr id="3" name="Content Placeholder 2"/>
          <p:cNvSpPr>
            <a:spLocks noGrp="1"/>
          </p:cNvSpPr>
          <p:nvPr>
            <p:ph idx="1"/>
          </p:nvPr>
        </p:nvSpPr>
        <p:spPr>
          <a:xfrm>
            <a:off x="447816" y="601200"/>
            <a:ext cx="11292840" cy="4204800"/>
          </a:xfrm>
        </p:spPr>
        <p:txBody>
          <a:bodyPr anchor="ctr">
            <a:normAutofit/>
          </a:bodyPr>
          <a:lstStyle>
            <a:lvl1pPr>
              <a:defRPr sz="2000">
                <a:solidFill>
                  <a:schemeClr val="tx2"/>
                </a:solidFill>
                <a:latin typeface="Arial" panose="020B0604020202020204" pitchFamily="34" charset="0"/>
                <a:cs typeface="Arial" panose="020B0604020202020204" pitchFamily="34" charset="0"/>
              </a:defRPr>
            </a:lvl1pPr>
            <a:lvl2pPr>
              <a:defRPr sz="1800">
                <a:solidFill>
                  <a:schemeClr val="tx2"/>
                </a:solidFill>
                <a:latin typeface="Arial" panose="020B0604020202020204" pitchFamily="34" charset="0"/>
                <a:cs typeface="Arial" panose="020B0604020202020204" pitchFamily="34" charset="0"/>
              </a:defRPr>
            </a:lvl2pPr>
            <a:lvl3pPr>
              <a:defRPr sz="1600">
                <a:solidFill>
                  <a:schemeClr val="tx2"/>
                </a:solidFill>
                <a:latin typeface="Arial" panose="020B0604020202020204" pitchFamily="34" charset="0"/>
                <a:cs typeface="Arial" panose="020B0604020202020204" pitchFamily="34" charset="0"/>
              </a:defRPr>
            </a:lvl3pPr>
            <a:lvl4pPr>
              <a:defRPr sz="1400">
                <a:solidFill>
                  <a:schemeClr val="tx2"/>
                </a:solidFill>
                <a:latin typeface="Arial" panose="020B0604020202020204" pitchFamily="34" charset="0"/>
                <a:cs typeface="Arial" panose="020B0604020202020204" pitchFamily="34" charset="0"/>
              </a:defRPr>
            </a:lvl4pPr>
            <a:lvl5pPr>
              <a:defRPr sz="1400">
                <a:solidFill>
                  <a:schemeClr val="tx2"/>
                </a:solidFill>
                <a:latin typeface="Arial" panose="020B0604020202020204" pitchFamily="34" charset="0"/>
                <a:cs typeface="Arial" panose="020B0604020202020204" pitchFamily="34" charset="0"/>
              </a:defRPr>
            </a:lvl5pPr>
            <a:lvl6pPr>
              <a:defRPr sz="1400">
                <a:solidFill>
                  <a:schemeClr val="tx2"/>
                </a:solidFill>
              </a:defRPr>
            </a:lvl6pPr>
            <a:lvl7pPr>
              <a:defRPr sz="1400">
                <a:solidFill>
                  <a:schemeClr val="tx2"/>
                </a:solidFill>
              </a:defRPr>
            </a:lvl7pPr>
            <a:lvl8pPr>
              <a:defRPr sz="1400">
                <a:solidFill>
                  <a:schemeClr val="tx2"/>
                </a:solidFill>
              </a:defRPr>
            </a:lvl8pPr>
            <a:lvl9pPr>
              <a:defRPr sz="1400">
                <a:solidFill>
                  <a:schemeClr val="tx2"/>
                </a:solidFill>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5740823" y="5262296"/>
            <a:ext cx="5869987" cy="689515"/>
          </a:xfrm>
        </p:spPr>
        <p:txBody>
          <a:bodyPr anchor="ctr">
            <a:normAutofit/>
          </a:bodyPr>
          <a:lstStyle>
            <a:lvl1pPr marL="0" indent="0" algn="r">
              <a:buNone/>
              <a:defRPr sz="1100">
                <a:solidFill>
                  <a:schemeClr val="bg1"/>
                </a:solidFill>
              </a:defRPr>
            </a:lvl1pPr>
            <a:lvl2pPr marL="457200" indent="0">
              <a:buNone/>
              <a:defRPr sz="11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05951" y="5956137"/>
            <a:ext cx="2844799" cy="365125"/>
          </a:xfrm>
          <a:prstGeom prst="rect">
            <a:avLst/>
          </a:prstGeom>
        </p:spPr>
        <p:txBody>
          <a:bodyPr/>
          <a:lstStyle>
            <a:lvl1pPr>
              <a:defRPr>
                <a:solidFill>
                  <a:schemeClr val="accent1">
                    <a:lumMod val="75000"/>
                    <a:lumOff val="25000"/>
                  </a:schemeClr>
                </a:solidFill>
              </a:defRPr>
            </a:lvl1pPr>
          </a:lstStyle>
          <a:p>
            <a:pPr>
              <a:defRPr/>
            </a:pPr>
            <a:endParaRPr lang="en-US" dirty="0"/>
          </a:p>
        </p:txBody>
      </p:sp>
      <p:sp>
        <p:nvSpPr>
          <p:cNvPr id="6" name="Footer Placeholder 5"/>
          <p:cNvSpPr>
            <a:spLocks noGrp="1"/>
          </p:cNvSpPr>
          <p:nvPr>
            <p:ph type="ftr" sz="quarter" idx="11"/>
          </p:nvPr>
        </p:nvSpPr>
        <p:spPr>
          <a:xfrm>
            <a:off x="581192" y="5951811"/>
            <a:ext cx="6917210" cy="365125"/>
          </a:xfrm>
          <a:prstGeom prst="rect">
            <a:avLst/>
          </a:prstGeom>
        </p:spPr>
        <p:txBody>
          <a:bodyPr/>
          <a:lstStyle>
            <a:lvl1pPr>
              <a:defRPr>
                <a:solidFill>
                  <a:schemeClr val="accent1">
                    <a:lumMod val="75000"/>
                    <a:lumOff val="25000"/>
                  </a:schemeClr>
                </a:solidFill>
              </a:defRPr>
            </a:lvl1pPr>
          </a:lstStyle>
          <a:p>
            <a:pPr>
              <a:defRPr/>
            </a:pPr>
            <a:endParaRPr lang="en-US" dirty="0"/>
          </a:p>
        </p:txBody>
      </p:sp>
      <p:sp>
        <p:nvSpPr>
          <p:cNvPr id="7" name="Slide Number Placeholder 6"/>
          <p:cNvSpPr>
            <a:spLocks noGrp="1"/>
          </p:cNvSpPr>
          <p:nvPr>
            <p:ph type="sldNum" sz="quarter" idx="12"/>
          </p:nvPr>
        </p:nvSpPr>
        <p:spPr>
          <a:xfrm>
            <a:off x="10558300" y="5956137"/>
            <a:ext cx="1052510" cy="365125"/>
          </a:xfrm>
          <a:prstGeom prst="rect">
            <a:avLst/>
          </a:prstGeom>
        </p:spPr>
        <p:txBody>
          <a:bodyPr/>
          <a:lstStyle>
            <a:lvl1pPr>
              <a:defRPr>
                <a:solidFill>
                  <a:schemeClr val="accent1">
                    <a:lumMod val="75000"/>
                    <a:lumOff val="25000"/>
                  </a:schemeClr>
                </a:solidFill>
              </a:defRPr>
            </a:lvl1pPr>
          </a:lstStyle>
          <a:p>
            <a:pPr>
              <a:defRPr/>
            </a:pPr>
            <a:fld id="{FF6F2639-6331-4F97-B277-32C7D08775C1}" type="slidenum">
              <a:rPr lang="en-US" smtClean="0"/>
              <a:pPr>
                <a:defRPr/>
              </a:pPr>
              <a:t>‹#›</a:t>
            </a:fld>
            <a:endParaRPr lang="en-US" dirty="0"/>
          </a:p>
        </p:txBody>
      </p:sp>
    </p:spTree>
    <p:extLst>
      <p:ext uri="{BB962C8B-B14F-4D97-AF65-F5344CB8AC3E}">
        <p14:creationId xmlns:p14="http://schemas.microsoft.com/office/powerpoint/2010/main" val="73259201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81193" y="4693389"/>
            <a:ext cx="11029616" cy="566738"/>
          </a:xfrm>
        </p:spPr>
        <p:txBody>
          <a:bodyPr anchor="b">
            <a:normAutofit/>
          </a:bodyPr>
          <a:lstStyle>
            <a:lvl1pPr algn="l">
              <a:defRPr sz="2400" b="0">
                <a:solidFill>
                  <a:schemeClr val="accent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447817" y="599725"/>
            <a:ext cx="11290859" cy="3557252"/>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dirty="0"/>
              <a:t>Click icon to add picture</a:t>
            </a:r>
          </a:p>
        </p:txBody>
      </p:sp>
      <p:sp>
        <p:nvSpPr>
          <p:cNvPr id="4" name="Text Placeholder 3"/>
          <p:cNvSpPr>
            <a:spLocks noGrp="1"/>
          </p:cNvSpPr>
          <p:nvPr>
            <p:ph type="body" sz="half" idx="2"/>
          </p:nvPr>
        </p:nvSpPr>
        <p:spPr>
          <a:xfrm>
            <a:off x="581192" y="5260127"/>
            <a:ext cx="11029617" cy="598671"/>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7605951" y="5956137"/>
            <a:ext cx="2844799" cy="365125"/>
          </a:xfrm>
          <a:prstGeom prst="rect">
            <a:avLst/>
          </a:prstGeom>
        </p:spPr>
        <p:txBody>
          <a:bodyPr/>
          <a:lstStyle/>
          <a:p>
            <a:pPr>
              <a:defRPr/>
            </a:pPr>
            <a:endParaRPr lang="en-US" dirty="0"/>
          </a:p>
        </p:txBody>
      </p:sp>
      <p:sp>
        <p:nvSpPr>
          <p:cNvPr id="6" name="Footer Placeholder 5"/>
          <p:cNvSpPr>
            <a:spLocks noGrp="1"/>
          </p:cNvSpPr>
          <p:nvPr>
            <p:ph type="ftr" sz="quarter" idx="11"/>
          </p:nvPr>
        </p:nvSpPr>
        <p:spPr>
          <a:xfrm>
            <a:off x="581192" y="5951811"/>
            <a:ext cx="691721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a:xfrm>
            <a:off x="10558300" y="5956137"/>
            <a:ext cx="1052510" cy="365125"/>
          </a:xfrm>
          <a:prstGeom prst="rect">
            <a:avLst/>
          </a:prstGeom>
        </p:spPr>
        <p:txBody>
          <a:bodyPr/>
          <a:lstStyle/>
          <a:p>
            <a:pPr>
              <a:defRPr/>
            </a:pPr>
            <a:fld id="{C1EBFD5B-94EC-4113-B366-2191A6312C2E}" type="slidenum">
              <a:rPr lang="en-US" smtClean="0"/>
              <a:pPr>
                <a:defRPr/>
              </a:pPr>
              <a:t>‹#›</a:t>
            </a:fld>
            <a:endParaRPr lang="en-US" dirty="0"/>
          </a:p>
        </p:txBody>
      </p:sp>
    </p:spTree>
    <p:extLst>
      <p:ext uri="{BB962C8B-B14F-4D97-AF65-F5344CB8AC3E}">
        <p14:creationId xmlns:p14="http://schemas.microsoft.com/office/powerpoint/2010/main" val="266899997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81192" y="705124"/>
            <a:ext cx="11029616" cy="1189554"/>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581192" y="2336002"/>
            <a:ext cx="11029616" cy="4293397"/>
          </a:xfrm>
          <a:prstGeom prst="rect">
            <a:avLst/>
          </a:prstGeom>
        </p:spPr>
        <p:txBody>
          <a:bodyPr vert="horz" lIns="91440" tIns="45720" rIns="91440" bIns="45720" rtlCol="0" anchor="ctr">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9" name="Rectangle 8"/>
          <p:cNvSpPr/>
          <p:nvPr/>
        </p:nvSpPr>
        <p:spPr>
          <a:xfrm>
            <a:off x="446534" y="457200"/>
            <a:ext cx="3703320" cy="94997"/>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sp>
      <p:sp>
        <p:nvSpPr>
          <p:cNvPr id="10" name="Rectangle 9"/>
          <p:cNvSpPr/>
          <p:nvPr/>
        </p:nvSpPr>
        <p:spPr>
          <a:xfrm>
            <a:off x="8042147" y="453643"/>
            <a:ext cx="3703320" cy="98554"/>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sp>
      <p:sp>
        <p:nvSpPr>
          <p:cNvPr id="11" name="Rectangle 10"/>
          <p:cNvSpPr/>
          <p:nvPr/>
        </p:nvSpPr>
        <p:spPr>
          <a:xfrm>
            <a:off x="4241830" y="457200"/>
            <a:ext cx="3703320" cy="91440"/>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sp>
      <p:sp>
        <p:nvSpPr>
          <p:cNvPr id="12" name="TextBox 11"/>
          <p:cNvSpPr txBox="1"/>
          <p:nvPr userDrawn="1"/>
        </p:nvSpPr>
        <p:spPr>
          <a:xfrm>
            <a:off x="8377038" y="3463381"/>
            <a:ext cx="6604001" cy="769441"/>
          </a:xfrm>
          <a:prstGeom prst="rect">
            <a:avLst/>
          </a:prstGeom>
          <a:noFill/>
        </p:spPr>
        <p:txBody>
          <a:bodyPr wrap="square" rtlCol="0">
            <a:spAutoFit/>
          </a:bodyPr>
          <a:lstStyle/>
          <a:p>
            <a:endParaRPr lang="en-US" sz="4400" dirty="0"/>
          </a:p>
        </p:txBody>
      </p:sp>
      <p:pic>
        <p:nvPicPr>
          <p:cNvPr id="5" name="Picture 4">
            <a:extLst>
              <a:ext uri="{FF2B5EF4-FFF2-40B4-BE49-F238E27FC236}">
                <a16:creationId xmlns:a16="http://schemas.microsoft.com/office/drawing/2014/main" id="{DDC2628C-939A-4F01-A37F-167E5214F53D}"/>
              </a:ext>
            </a:extLst>
          </p:cNvPr>
          <p:cNvPicPr>
            <a:picLocks noChangeAspect="1"/>
          </p:cNvPicPr>
          <p:nvPr userDrawn="1"/>
        </p:nvPicPr>
        <p:blipFill>
          <a:blip r:embed="rId17" cstate="print">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1192551" y="6096000"/>
            <a:ext cx="836514" cy="648371"/>
          </a:xfrm>
          <a:prstGeom prst="rect">
            <a:avLst/>
          </a:prstGeom>
        </p:spPr>
      </p:pic>
    </p:spTree>
    <p:extLst>
      <p:ext uri="{BB962C8B-B14F-4D97-AF65-F5344CB8AC3E}">
        <p14:creationId xmlns:p14="http://schemas.microsoft.com/office/powerpoint/2010/main" val="1444200188"/>
      </p:ext>
    </p:extLst>
  </p:cSld>
  <p:clrMap bg1="lt1" tx1="dk1" bg2="lt2" tx2="dk2" accent1="accent1" accent2="accent2" accent3="accent3" accent4="accent4" accent5="accent5" accent6="accent6" hlink="hlink" folHlink="folHlink"/>
  <p:sldLayoutIdLst>
    <p:sldLayoutId id="2147484038" r:id="rId1"/>
    <p:sldLayoutId id="2147484039" r:id="rId2"/>
    <p:sldLayoutId id="2147484040" r:id="rId3"/>
    <p:sldLayoutId id="2147484041" r:id="rId4"/>
    <p:sldLayoutId id="2147484042" r:id="rId5"/>
    <p:sldLayoutId id="2147484043" r:id="rId6"/>
    <p:sldLayoutId id="2147484044" r:id="rId7"/>
    <p:sldLayoutId id="2147484045" r:id="rId8"/>
    <p:sldLayoutId id="2147484046" r:id="rId9"/>
    <p:sldLayoutId id="2147484047" r:id="rId10"/>
    <p:sldLayoutId id="2147484048" r:id="rId11"/>
    <p:sldLayoutId id="2147484049" r:id="rId12"/>
    <p:sldLayoutId id="2147484050" r:id="rId13"/>
    <p:sldLayoutId id="2147484051" r:id="rId14"/>
    <p:sldLayoutId id="2147484054" r:id="rId15"/>
  </p:sldLayoutIdLst>
  <p:txStyles>
    <p:titleStyle>
      <a:lvl1pPr algn="l" defTabSz="457200" rtl="0" eaLnBrk="1" latinLnBrk="0" hangingPunct="1">
        <a:spcBef>
          <a:spcPct val="0"/>
        </a:spcBef>
        <a:buNone/>
        <a:defRPr sz="2800" b="0" kern="1200" cap="all">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06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3200" kern="1200">
          <a:solidFill>
            <a:schemeClr val="tx2"/>
          </a:solidFill>
          <a:latin typeface="+mn-lt"/>
          <a:ea typeface="+mn-ea"/>
          <a:cs typeface="+mn-cs"/>
        </a:defRPr>
      </a:lvl1pPr>
      <a:lvl2pPr marL="630000" indent="-306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800" kern="1200">
          <a:solidFill>
            <a:schemeClr val="tx2"/>
          </a:solidFill>
          <a:latin typeface="+mn-lt"/>
          <a:ea typeface="+mn-ea"/>
          <a:cs typeface="+mn-cs"/>
        </a:defRPr>
      </a:lvl2pPr>
      <a:lvl3pPr marL="900000" indent="-270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400" kern="1200">
          <a:solidFill>
            <a:schemeClr val="tx2"/>
          </a:solidFill>
          <a:latin typeface="+mn-lt"/>
          <a:ea typeface="+mn-ea"/>
          <a:cs typeface="+mn-cs"/>
        </a:defRPr>
      </a:lvl3pPr>
      <a:lvl4pPr marL="124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4pPr>
      <a:lvl5pPr marL="1602000" indent="-2340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2000" kern="1200">
          <a:solidFill>
            <a:schemeClr val="tx2"/>
          </a:solidFill>
          <a:latin typeface="+mn-lt"/>
          <a:ea typeface="+mn-ea"/>
          <a:cs typeface="+mn-cs"/>
        </a:defRPr>
      </a:lvl5pPr>
      <a:lvl6pPr marL="19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6pPr>
      <a:lvl7pPr marL="22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7pPr>
      <a:lvl8pPr marL="25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8pPr>
      <a:lvl9pPr marL="2800000" indent="-228600" algn="l" defTabSz="457200" rtl="0" eaLnBrk="1" latinLnBrk="0" hangingPunct="1">
        <a:spcBef>
          <a:spcPct val="20000"/>
        </a:spcBef>
        <a:spcAft>
          <a:spcPts val="600"/>
        </a:spcAft>
        <a:buClr>
          <a:schemeClr val="accent2"/>
        </a:buClr>
        <a:buSzPct val="92000"/>
        <a:buFont typeface="Wingdings 2" panose="05020102010507070707" pitchFamily="18" charset="2"/>
        <a:buChar char=""/>
        <a:defRPr sz="1200" kern="1200">
          <a:solidFill>
            <a:schemeClr val="tx2"/>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4.xml"/><Relationship Id="rId1" Type="http://schemas.openxmlformats.org/officeDocument/2006/relationships/slideLayout" Target="../slideLayouts/slideLayout2.xml"/><Relationship Id="rId5" Type="http://schemas.openxmlformats.org/officeDocument/2006/relationships/image" Target="../media/image74.png"/><Relationship Id="rId4" Type="http://schemas.openxmlformats.org/officeDocument/2006/relationships/image" Target="../media/image73.jpeg"/></Relationships>
</file>

<file path=ppt/slides/_rels/slide10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113.xml"/><Relationship Id="rId1" Type="http://schemas.openxmlformats.org/officeDocument/2006/relationships/slideLayout" Target="../slideLayouts/slideLayout2.xml"/><Relationship Id="rId4" Type="http://schemas.openxmlformats.org/officeDocument/2006/relationships/image" Target="../media/image77.png"/></Relationships>
</file>

<file path=ppt/slides/_rels/slide11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4.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2.xml"/><Relationship Id="rId1" Type="http://schemas.openxmlformats.org/officeDocument/2006/relationships/tags" Target="../tags/tag8.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21.xml"/><Relationship Id="rId1" Type="http://schemas.openxmlformats.org/officeDocument/2006/relationships/slideLayout" Target="../slideLayouts/slideLayout2.xml"/><Relationship Id="rId4" Type="http://schemas.openxmlformats.org/officeDocument/2006/relationships/image" Target="../media/image80.jpeg"/></Relationships>
</file>

<file path=ppt/slides/_rels/slide123.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22.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124.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24.xml"/><Relationship Id="rId1" Type="http://schemas.openxmlformats.org/officeDocument/2006/relationships/slideLayout" Target="../slideLayouts/slideLayout2.xml"/><Relationship Id="rId4" Type="http://schemas.openxmlformats.org/officeDocument/2006/relationships/image" Target="../media/image85.jpeg"/></Relationships>
</file>

<file path=ppt/slides/_rels/slide12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128.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xml"/><Relationship Id="rId1" Type="http://schemas.openxmlformats.org/officeDocument/2006/relationships/tags" Target="../tags/tag9.xml"/><Relationship Id="rId5" Type="http://schemas.openxmlformats.org/officeDocument/2006/relationships/image" Target="../media/image10.jpeg"/><Relationship Id="rId4" Type="http://schemas.openxmlformats.org/officeDocument/2006/relationships/image" Target="../media/image9.png"/></Relationships>
</file>

<file path=ppt/slides/_rels/slide1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129.xml"/><Relationship Id="rId1" Type="http://schemas.openxmlformats.org/officeDocument/2006/relationships/slideLayout" Target="../slideLayouts/slideLayout2.xml"/><Relationship Id="rId5" Type="http://schemas.openxmlformats.org/officeDocument/2006/relationships/image" Target="../media/image92.svg"/><Relationship Id="rId4" Type="http://schemas.openxmlformats.org/officeDocument/2006/relationships/image" Target="../media/image91.png"/></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32.xml"/><Relationship Id="rId1" Type="http://schemas.openxmlformats.org/officeDocument/2006/relationships/slideLayout" Target="../slideLayouts/slideLayout2.xml"/><Relationship Id="rId4" Type="http://schemas.openxmlformats.org/officeDocument/2006/relationships/image" Target="../media/image95.svg"/></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134.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35.xml"/><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36.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137.xml"/><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138.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2.xml"/><Relationship Id="rId1" Type="http://schemas.openxmlformats.org/officeDocument/2006/relationships/tags" Target="../tags/tag10.xml"/><Relationship Id="rId6" Type="http://schemas.openxmlformats.org/officeDocument/2006/relationships/image" Target="../media/image13.jpeg"/><Relationship Id="rId5" Type="http://schemas.openxmlformats.org/officeDocument/2006/relationships/image" Target="../media/image12.png"/><Relationship Id="rId4" Type="http://schemas.openxmlformats.org/officeDocument/2006/relationships/image" Target="../media/image11.png"/></Relationships>
</file>

<file path=ppt/slides/_rels/slide140.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9.xml"/><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40.xml"/><Relationship Id="rId1" Type="http://schemas.openxmlformats.org/officeDocument/2006/relationships/slideLayout" Target="../slideLayouts/slideLayout2.xml"/><Relationship Id="rId6" Type="http://schemas.openxmlformats.org/officeDocument/2006/relationships/hyperlink" Target="http://creativity103.com/collections/Water/slides/water_surface.html" TargetMode="External"/><Relationship Id="rId5" Type="http://schemas.openxmlformats.org/officeDocument/2006/relationships/image" Target="../media/image102.jpeg"/><Relationship Id="rId4" Type="http://schemas.openxmlformats.org/officeDocument/2006/relationships/hyperlink" Target="https://en.wikipedia.org/wiki/Achlorhydria" TargetMode="External"/></Relationships>
</file>

<file path=ppt/slides/_rels/slide142.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3.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44.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143.xml"/><Relationship Id="rId1" Type="http://schemas.openxmlformats.org/officeDocument/2006/relationships/slideLayout" Target="../slideLayouts/slideLayout2.xml"/><Relationship Id="rId6" Type="http://schemas.openxmlformats.org/officeDocument/2006/relationships/image" Target="../media/image92.svg"/><Relationship Id="rId5" Type="http://schemas.openxmlformats.org/officeDocument/2006/relationships/image" Target="../media/image91.png"/><Relationship Id="rId4" Type="http://schemas.openxmlformats.org/officeDocument/2006/relationships/image" Target="../media/image106.png"/></Relationships>
</file>

<file path=ppt/slides/_rels/slide145.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44.xml"/><Relationship Id="rId1" Type="http://schemas.openxmlformats.org/officeDocument/2006/relationships/slideLayout" Target="../slideLayouts/slideLayout2.xml"/><Relationship Id="rId4" Type="http://schemas.openxmlformats.org/officeDocument/2006/relationships/image" Target="../media/image108.png"/></Relationships>
</file>

<file path=ppt/slides/_rels/slide146.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3" Type="http://schemas.openxmlformats.org/officeDocument/2006/relationships/image" Target="../media/image110.gif&amp;ehk=VlseMrXV8CLYHEH"/><Relationship Id="rId2" Type="http://schemas.openxmlformats.org/officeDocument/2006/relationships/notesSlide" Target="../notesSlides/notesSlide146.xml"/><Relationship Id="rId1" Type="http://schemas.openxmlformats.org/officeDocument/2006/relationships/slideLayout" Target="../slideLayouts/slideLayout2.xml"/><Relationship Id="rId5" Type="http://schemas.openxmlformats.org/officeDocument/2006/relationships/image" Target="../media/image111.jpeg"/><Relationship Id="rId4" Type="http://schemas.openxmlformats.org/officeDocument/2006/relationships/hyperlink" Target="http://samogaathome.blogspot.com/2009_05_01_archive.html" TargetMode="External"/></Relationships>
</file>

<file path=ppt/slides/_rels/slide148.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147.xml"/><Relationship Id="rId1" Type="http://schemas.openxmlformats.org/officeDocument/2006/relationships/slideLayout" Target="../slideLayouts/slideLayout2.xml"/><Relationship Id="rId4" Type="http://schemas.openxmlformats.org/officeDocument/2006/relationships/image" Target="../media/image113.png"/></Relationships>
</file>

<file path=ppt/slides/_rels/slide149.xml.rels><?xml version="1.0" encoding="UTF-8" standalone="yes"?>
<Relationships xmlns="http://schemas.openxmlformats.org/package/2006/relationships"><Relationship Id="rId8" Type="http://schemas.openxmlformats.org/officeDocument/2006/relationships/image" Target="../media/image118.jpeg"/><Relationship Id="rId3" Type="http://schemas.openxmlformats.org/officeDocument/2006/relationships/image" Target="../media/image114.png"/><Relationship Id="rId7" Type="http://schemas.openxmlformats.org/officeDocument/2006/relationships/hyperlink" Target="http://thetechyteacher.com/blogging-best-practices-for-teachers-and-students/" TargetMode="External"/><Relationship Id="rId2" Type="http://schemas.openxmlformats.org/officeDocument/2006/relationships/notesSlide" Target="../notesSlides/notesSlide148.xml"/><Relationship Id="rId1" Type="http://schemas.openxmlformats.org/officeDocument/2006/relationships/slideLayout" Target="../slideLayouts/slideLayout2.xml"/><Relationship Id="rId6" Type="http://schemas.openxmlformats.org/officeDocument/2006/relationships/image" Target="../media/image117.png&amp;ehk=lkzswwYZgvGEaPvdUCo"/><Relationship Id="rId5" Type="http://schemas.openxmlformats.org/officeDocument/2006/relationships/image" Target="../media/image116.jpeg"/><Relationship Id="rId4" Type="http://schemas.openxmlformats.org/officeDocument/2006/relationships/image" Target="../media/image115.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2.xml"/><Relationship Id="rId1" Type="http://schemas.openxmlformats.org/officeDocument/2006/relationships/tags" Target="../tags/tag11.xml"/><Relationship Id="rId5" Type="http://schemas.openxmlformats.org/officeDocument/2006/relationships/image" Target="../media/image15.jpeg"/><Relationship Id="rId4" Type="http://schemas.openxmlformats.org/officeDocument/2006/relationships/image" Target="../media/image14.png"/></Relationships>
</file>

<file path=ppt/slides/_rels/slide150.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149.xml"/><Relationship Id="rId1" Type="http://schemas.openxmlformats.org/officeDocument/2006/relationships/slideLayout" Target="../slideLayouts/slideLayout2.xml"/><Relationship Id="rId4" Type="http://schemas.openxmlformats.org/officeDocument/2006/relationships/image" Target="../media/image120.png"/></Relationships>
</file>

<file path=ppt/slides/_rels/slide151.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50.xml"/><Relationship Id="rId1" Type="http://schemas.openxmlformats.org/officeDocument/2006/relationships/slideLayout" Target="../slideLayouts/slideLayout2.xml"/><Relationship Id="rId4" Type="http://schemas.openxmlformats.org/officeDocument/2006/relationships/image" Target="../media/image122.png"/></Relationships>
</file>

<file path=ppt/slides/_rels/slide152.xml.rels><?xml version="1.0" encoding="UTF-8" standalone="yes"?>
<Relationships xmlns="http://schemas.openxmlformats.org/package/2006/relationships"><Relationship Id="rId8" Type="http://schemas.openxmlformats.org/officeDocument/2006/relationships/hyperlink" Target="https://commons.wikimedia.org/wiki/File:Compressor3.jpg" TargetMode="External"/><Relationship Id="rId3" Type="http://schemas.openxmlformats.org/officeDocument/2006/relationships/image" Target="../media/image123.jpeg"/><Relationship Id="rId7" Type="http://schemas.openxmlformats.org/officeDocument/2006/relationships/image" Target="../media/image126.jpeg"/><Relationship Id="rId2" Type="http://schemas.openxmlformats.org/officeDocument/2006/relationships/notesSlide" Target="../notesSlides/notesSlide151.xml"/><Relationship Id="rId1" Type="http://schemas.openxmlformats.org/officeDocument/2006/relationships/slideLayout" Target="../slideLayouts/slideLayout6.xml"/><Relationship Id="rId6" Type="http://schemas.openxmlformats.org/officeDocument/2006/relationships/hyperlink" Target="http://en.wikipedia.org/wiki/file:no_sign.svg" TargetMode="External"/><Relationship Id="rId5" Type="http://schemas.openxmlformats.org/officeDocument/2006/relationships/image" Target="../media/image125.png"/><Relationship Id="rId4" Type="http://schemas.openxmlformats.org/officeDocument/2006/relationships/image" Target="../media/image124.jpeg"/></Relationships>
</file>

<file path=ppt/slides/_rels/slide153.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52.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53.xml"/><Relationship Id="rId1" Type="http://schemas.openxmlformats.org/officeDocument/2006/relationships/slideLayout" Target="../slideLayouts/slideLayout2.xml"/></Relationships>
</file>

<file path=ppt/slides/_rels/slide155.xml.rels><?xml version="1.0" encoding="UTF-8" standalone="yes"?>
<Relationships xmlns="http://schemas.openxmlformats.org/package/2006/relationships"><Relationship Id="rId3" Type="http://schemas.openxmlformats.org/officeDocument/2006/relationships/image" Target="../media/image129.png&amp;ehk=M9UvhRAitQOnkKsIFfgFxA&amp;r=0&amp;pid=OfficeInsert"/><Relationship Id="rId2" Type="http://schemas.openxmlformats.org/officeDocument/2006/relationships/notesSlide" Target="../notesSlides/notesSlide154.xml"/><Relationship Id="rId1" Type="http://schemas.openxmlformats.org/officeDocument/2006/relationships/slideLayout" Target="../slideLayouts/slideLayout2.xml"/><Relationship Id="rId4" Type="http://schemas.openxmlformats.org/officeDocument/2006/relationships/hyperlink" Target="https://en.wikipedia.org/wiki/Achlorhydria" TargetMode="External"/></Relationships>
</file>

<file path=ppt/slides/_rels/slide15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xml"/></Relationships>
</file>

<file path=ppt/slides/_rels/slide158.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5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0.xml"/><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4.png"/><Relationship Id="rId2" Type="http://schemas.openxmlformats.org/officeDocument/2006/relationships/notesSlide" Target="../notesSlides/notesSlide161.xml"/><Relationship Id="rId1" Type="http://schemas.openxmlformats.org/officeDocument/2006/relationships/slideLayout" Target="../slideLayouts/slideLayout2.xml"/></Relationships>
</file>

<file path=ppt/slides/_rels/slide163.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162.xml"/><Relationship Id="rId1" Type="http://schemas.openxmlformats.org/officeDocument/2006/relationships/slideLayout" Target="../slideLayouts/slideLayout2.xml"/></Relationships>
</file>

<file path=ppt/slides/_rels/slide164.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3.xml"/><Relationship Id="rId1" Type="http://schemas.openxmlformats.org/officeDocument/2006/relationships/slideLayout" Target="../slideLayouts/slideLayout2.xml"/><Relationship Id="rId4" Type="http://schemas.openxmlformats.org/officeDocument/2006/relationships/image" Target="../media/image137.png"/></Relationships>
</file>

<file path=ppt/slides/_rels/slide165.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64.xml"/><Relationship Id="rId1" Type="http://schemas.openxmlformats.org/officeDocument/2006/relationships/slideLayout" Target="../slideLayouts/slideLayout4.xml"/></Relationships>
</file>

<file path=ppt/slides/_rels/slide166.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65.xml"/><Relationship Id="rId1" Type="http://schemas.openxmlformats.org/officeDocument/2006/relationships/slideLayout" Target="../slideLayouts/slideLayout2.xml"/><Relationship Id="rId4" Type="http://schemas.openxmlformats.org/officeDocument/2006/relationships/image" Target="../media/image131.png"/></Relationships>
</file>

<file path=ppt/slides/_rels/slide167.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6.xml"/><Relationship Id="rId1" Type="http://schemas.openxmlformats.org/officeDocument/2006/relationships/slideLayout" Target="../slideLayouts/slideLayout2.xml"/></Relationships>
</file>

<file path=ppt/slides/_rels/slide16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7.xml"/><Relationship Id="rId1" Type="http://schemas.openxmlformats.org/officeDocument/2006/relationships/slideLayout" Target="../slideLayouts/slideLayout2.xml"/></Relationships>
</file>

<file path=ppt/slides/_rels/slide169.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168.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2.xml"/><Relationship Id="rId1" Type="http://schemas.openxmlformats.org/officeDocument/2006/relationships/tags" Target="../tags/tag12.xml"/></Relationships>
</file>

<file path=ppt/slides/_rels/slide170.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69.xml"/><Relationship Id="rId1" Type="http://schemas.openxmlformats.org/officeDocument/2006/relationships/slideLayout" Target="../slideLayouts/slideLayout2.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0.xml"/><Relationship Id="rId1" Type="http://schemas.openxmlformats.org/officeDocument/2006/relationships/slideLayout" Target="../slideLayouts/slideLayout2.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2" Type="http://schemas.openxmlformats.org/officeDocument/2006/relationships/notesSlide" Target="../notesSlides/notesSlide172.xml"/><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notesSlide" Target="../notesSlides/notesSlide173.xml"/><Relationship Id="rId2" Type="http://schemas.openxmlformats.org/officeDocument/2006/relationships/slideLayout" Target="../slideLayouts/slideLayout7.xml"/><Relationship Id="rId1" Type="http://schemas.openxmlformats.org/officeDocument/2006/relationships/tags" Target="../tags/tag25.xml"/><Relationship Id="rId4" Type="http://schemas.openxmlformats.org/officeDocument/2006/relationships/image" Target="../media/image140.png"/></Relationships>
</file>

<file path=ppt/slides/_rels/slide17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4.xml"/><Relationship Id="rId1" Type="http://schemas.openxmlformats.org/officeDocument/2006/relationships/slideLayout" Target="../slideLayouts/slideLayout1.xml"/><Relationship Id="rId4" Type="http://schemas.openxmlformats.org/officeDocument/2006/relationships/image" Target="../media/image141.png"/></Relationships>
</file>

<file path=ppt/slides/_rels/slide176.xml.rels><?xml version="1.0" encoding="UTF-8" standalone="yes"?>
<Relationships xmlns="http://schemas.openxmlformats.org/package/2006/relationships"><Relationship Id="rId3" Type="http://schemas.openxmlformats.org/officeDocument/2006/relationships/notesSlide" Target="../notesSlides/notesSlide175.xml"/><Relationship Id="rId2" Type="http://schemas.openxmlformats.org/officeDocument/2006/relationships/slideLayout" Target="../slideLayouts/slideLayout2.xml"/><Relationship Id="rId1" Type="http://schemas.openxmlformats.org/officeDocument/2006/relationships/tags" Target="../tags/tag26.xml"/></Relationships>
</file>

<file path=ppt/slides/_rels/slide177.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76.xml"/><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7.xml"/><Relationship Id="rId1" Type="http://schemas.openxmlformats.org/officeDocument/2006/relationships/slideLayout" Target="../slideLayouts/slideLayout2.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179.xml"/><Relationship Id="rId1" Type="http://schemas.openxmlformats.org/officeDocument/2006/relationships/slideLayout" Target="../slideLayouts/slideLayout2.xml"/><Relationship Id="rId4" Type="http://schemas.openxmlformats.org/officeDocument/2006/relationships/image" Target="../media/image145.svg"/></Relationships>
</file>

<file path=ppt/slides/_rels/slide18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180.xml"/><Relationship Id="rId1" Type="http://schemas.openxmlformats.org/officeDocument/2006/relationships/slideLayout" Target="../slideLayouts/slideLayout2.xml"/><Relationship Id="rId4" Type="http://schemas.openxmlformats.org/officeDocument/2006/relationships/image" Target="../media/image147.svg"/></Relationships>
</file>

<file path=ppt/slides/_rels/slide182.xml.rels><?xml version="1.0" encoding="UTF-8" standalone="yes"?>
<Relationships xmlns="http://schemas.openxmlformats.org/package/2006/relationships"><Relationship Id="rId3" Type="http://schemas.openxmlformats.org/officeDocument/2006/relationships/image" Target="../media/image148.png"/><Relationship Id="rId7" Type="http://schemas.openxmlformats.org/officeDocument/2006/relationships/image" Target="../media/image151.png"/><Relationship Id="rId2" Type="http://schemas.openxmlformats.org/officeDocument/2006/relationships/notesSlide" Target="../notesSlides/notesSlide181.xml"/><Relationship Id="rId1" Type="http://schemas.openxmlformats.org/officeDocument/2006/relationships/slideLayout" Target="../slideLayouts/slideLayout6.xml"/><Relationship Id="rId6" Type="http://schemas.openxmlformats.org/officeDocument/2006/relationships/image" Target="../media/image136.jpeg"/><Relationship Id="rId5" Type="http://schemas.openxmlformats.org/officeDocument/2006/relationships/image" Target="../media/image150.jpeg"/><Relationship Id="rId4" Type="http://schemas.openxmlformats.org/officeDocument/2006/relationships/image" Target="../media/image149.jpeg"/></Relationships>
</file>

<file path=ppt/slides/_rels/slide183.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82.xml"/><Relationship Id="rId1" Type="http://schemas.openxmlformats.org/officeDocument/2006/relationships/slideLayout" Target="../slideLayouts/slideLayout2.xml"/><Relationship Id="rId4" Type="http://schemas.openxmlformats.org/officeDocument/2006/relationships/image" Target="../media/image152.png"/></Relationships>
</file>

<file path=ppt/slides/_rels/slide184.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183.xml"/><Relationship Id="rId1" Type="http://schemas.openxmlformats.org/officeDocument/2006/relationships/slideLayout" Target="../slideLayouts/slideLayout2.xml"/><Relationship Id="rId4" Type="http://schemas.openxmlformats.org/officeDocument/2006/relationships/image" Target="../media/image153.png"/></Relationships>
</file>

<file path=ppt/slides/_rels/slide185.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notesSlide" Target="../notesSlides/notesSlide184.xml"/><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notesSlide" Target="../notesSlides/notesSlide185.xml"/><Relationship Id="rId1" Type="http://schemas.openxmlformats.org/officeDocument/2006/relationships/slideLayout" Target="../slideLayouts/slideLayout2.xml"/></Relationships>
</file>

<file path=ppt/slides/_rels/slide187.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86.xml"/><Relationship Id="rId1" Type="http://schemas.openxmlformats.org/officeDocument/2006/relationships/slideLayout" Target="../slideLayouts/slideLayout2.xml"/></Relationships>
</file>

<file path=ppt/slides/_rels/slide18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7.xml"/><Relationship Id="rId1" Type="http://schemas.openxmlformats.org/officeDocument/2006/relationships/slideLayout" Target="../slideLayouts/slideLayout2.xml"/></Relationships>
</file>

<file path=ppt/slides/_rels/slide18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18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7.jpg&amp;ehk=DqOT0"/><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hyperlink" Target="http://www.spring.org.uk/2012/02/multiple-choice-tests-why-sticking-with-your-first-answer-is-probably-wrong.php" TargetMode="External"/></Relationships>
</file>

<file path=ppt/slides/_rels/slide190.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189.xml"/><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0.xml"/><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191.xml"/><Relationship Id="rId1" Type="http://schemas.openxmlformats.org/officeDocument/2006/relationships/slideLayout" Target="../slideLayouts/slideLayout2.xml"/><Relationship Id="rId4" Type="http://schemas.openxmlformats.org/officeDocument/2006/relationships/image" Target="../media/image159.pn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92.xml"/><Relationship Id="rId1" Type="http://schemas.openxmlformats.org/officeDocument/2006/relationships/slideLayout" Target="../slideLayouts/slideLayout2.xml"/></Relationships>
</file>

<file path=ppt/slides/_rels/slide194.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3.xml"/><Relationship Id="rId1" Type="http://schemas.openxmlformats.org/officeDocument/2006/relationships/slideLayout" Target="../slideLayouts/slideLayout2.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195.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notesSlide" Target="../notesSlides/notesSlide194.xml"/><Relationship Id="rId1" Type="http://schemas.openxmlformats.org/officeDocument/2006/relationships/slideLayout" Target="../slideLayouts/slideLayout2.xml"/><Relationship Id="rId6" Type="http://schemas.openxmlformats.org/officeDocument/2006/relationships/image" Target="../media/image164.png"/><Relationship Id="rId5" Type="http://schemas.openxmlformats.org/officeDocument/2006/relationships/image" Target="../media/image141.png"/><Relationship Id="rId4" Type="http://schemas.openxmlformats.org/officeDocument/2006/relationships/image" Target="../media/image9.png"/></Relationships>
</file>

<file path=ppt/slides/_rels/slide196.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96.xml"/><Relationship Id="rId1" Type="http://schemas.openxmlformats.org/officeDocument/2006/relationships/slideLayout" Target="../slideLayouts/slideLayout2.xml"/><Relationship Id="rId4" Type="http://schemas.openxmlformats.org/officeDocument/2006/relationships/image" Target="../media/image166.png"/></Relationships>
</file>

<file path=ppt/slides/_rels/slide198.xml.rels><?xml version="1.0" encoding="UTF-8" standalone="yes"?>
<Relationships xmlns="http://schemas.openxmlformats.org/package/2006/relationships"><Relationship Id="rId2" Type="http://schemas.openxmlformats.org/officeDocument/2006/relationships/notesSlide" Target="../notesSlides/notesSlide197.xml"/><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1.xml"/><Relationship Id="rId7" Type="http://schemas.openxmlformats.org/officeDocument/2006/relationships/image" Target="../media/image5.png"/><Relationship Id="rId2" Type="http://schemas.openxmlformats.org/officeDocument/2006/relationships/slideLayout" Target="../slideLayouts/slideLayout7.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19.svg"/></Relationships>
</file>

<file path=ppt/slides/_rels/slide200.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99.xml"/><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0.xml"/><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3" Type="http://schemas.openxmlformats.org/officeDocument/2006/relationships/image" Target="../media/image168.png"/><Relationship Id="rId2" Type="http://schemas.openxmlformats.org/officeDocument/2006/relationships/notesSlide" Target="../notesSlides/notesSlide201.xml"/><Relationship Id="rId1" Type="http://schemas.openxmlformats.org/officeDocument/2006/relationships/slideLayout" Target="../slideLayouts/slideLayout2.xml"/><Relationship Id="rId5" Type="http://schemas.openxmlformats.org/officeDocument/2006/relationships/image" Target="../media/image170.png"/><Relationship Id="rId4" Type="http://schemas.openxmlformats.org/officeDocument/2006/relationships/image" Target="../media/image169.png"/></Relationships>
</file>

<file path=ppt/slides/_rels/slide203.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02.xml"/><Relationship Id="rId1" Type="http://schemas.openxmlformats.org/officeDocument/2006/relationships/slideLayout" Target="../slideLayouts/slideLayout2.xml"/><Relationship Id="rId4" Type="http://schemas.openxmlformats.org/officeDocument/2006/relationships/image" Target="../media/image172.jpeg"/></Relationships>
</file>

<file path=ppt/slides/_rels/slide204.xml.rels><?xml version="1.0" encoding="UTF-8" standalone="yes"?>
<Relationships xmlns="http://schemas.openxmlformats.org/package/2006/relationships"><Relationship Id="rId2" Type="http://schemas.openxmlformats.org/officeDocument/2006/relationships/notesSlide" Target="../notesSlides/notesSlide203.xml"/><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04.xml"/><Relationship Id="rId1" Type="http://schemas.openxmlformats.org/officeDocument/2006/relationships/slideLayout" Target="../slideLayouts/slideLayout2.xml"/><Relationship Id="rId4" Type="http://schemas.openxmlformats.org/officeDocument/2006/relationships/image" Target="../media/image173.jpeg"/></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205.xml"/><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06.xml"/><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207.xml"/><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0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09.xml"/><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2.xml"/></Relationships>
</file>

<file path=ppt/slides/_rels/slide2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11.xml"/><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12.xml"/><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213.xml"/><Relationship Id="rId1" Type="http://schemas.openxmlformats.org/officeDocument/2006/relationships/slideLayout" Target="../slideLayouts/slideLayout2.xml"/><Relationship Id="rId5" Type="http://schemas.openxmlformats.org/officeDocument/2006/relationships/image" Target="../media/image78.png"/><Relationship Id="rId4" Type="http://schemas.openxmlformats.org/officeDocument/2006/relationships/image" Target="../media/image100.jpeg"/></Relationships>
</file>

<file path=ppt/slides/_rels/slide215.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14.xml"/><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15.xml"/><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216.xml"/><Relationship Id="rId1" Type="http://schemas.openxmlformats.org/officeDocument/2006/relationships/slideLayout" Target="../slideLayouts/slideLayout2.xml"/><Relationship Id="rId4" Type="http://schemas.openxmlformats.org/officeDocument/2006/relationships/image" Target="../media/image115.png"/></Relationships>
</file>

<file path=ppt/slides/_rels/slide218.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17.xml"/><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0.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219.xml"/><Relationship Id="rId1" Type="http://schemas.openxmlformats.org/officeDocument/2006/relationships/slideLayout" Target="../slideLayouts/slideLayout2.xml"/><Relationship Id="rId4" Type="http://schemas.openxmlformats.org/officeDocument/2006/relationships/image" Target="../media/image176.jpeg"/></Relationships>
</file>

<file path=ppt/slides/_rels/slide221.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220.xml"/><Relationship Id="rId1" Type="http://schemas.openxmlformats.org/officeDocument/2006/relationships/slideLayout" Target="../slideLayouts/slideLayout1.xml"/></Relationships>
</file>

<file path=ppt/slides/_rels/slide222.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21.xml"/><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2" Type="http://schemas.openxmlformats.org/officeDocument/2006/relationships/notesSlide" Target="../notesSlides/notesSlide222.xml"/><Relationship Id="rId1" Type="http://schemas.openxmlformats.org/officeDocument/2006/relationships/slideLayout" Target="../slideLayouts/slideLayout2.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23.xml"/><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24.xml"/><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3" Type="http://schemas.openxmlformats.org/officeDocument/2006/relationships/image" Target="../media/image181.png"/><Relationship Id="rId2" Type="http://schemas.openxmlformats.org/officeDocument/2006/relationships/notesSlide" Target="../notesSlides/notesSlide225.xml"/><Relationship Id="rId1" Type="http://schemas.openxmlformats.org/officeDocument/2006/relationships/slideLayout" Target="../slideLayouts/slideLayout2.xml"/></Relationships>
</file>

<file path=ppt/slides/_rels/slide227.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7.xml"/><Relationship Id="rId1" Type="http://schemas.openxmlformats.org/officeDocument/2006/relationships/slideLayout" Target="../slideLayouts/slideLayout2.xml"/></Relationships>
</file>

<file path=ppt/slides/_rels/slide229.xml.rels><?xml version="1.0" encoding="UTF-8" standalone="yes"?>
<Relationships xmlns="http://schemas.openxmlformats.org/package/2006/relationships"><Relationship Id="rId2" Type="http://schemas.openxmlformats.org/officeDocument/2006/relationships/notesSlide" Target="../notesSlides/notesSlide228.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0.xml.rels><?xml version="1.0" encoding="UTF-8" standalone="yes"?>
<Relationships xmlns="http://schemas.openxmlformats.org/package/2006/relationships"><Relationship Id="rId2" Type="http://schemas.openxmlformats.org/officeDocument/2006/relationships/notesSlide" Target="../notesSlides/notesSlide229.xml"/><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30.xml"/><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2" Type="http://schemas.openxmlformats.org/officeDocument/2006/relationships/notesSlide" Target="../notesSlides/notesSlide231.xml"/><Relationship Id="rId1" Type="http://schemas.openxmlformats.org/officeDocument/2006/relationships/slideLayout" Target="../slideLayouts/slideLayout2.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32.xml"/><Relationship Id="rId1" Type="http://schemas.openxmlformats.org/officeDocument/2006/relationships/slideLayout" Target="../slideLayouts/slideLayout2.xml"/></Relationships>
</file>

<file path=ppt/slides/_rels/slide234.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33.xml"/><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notesSlide" Target="../notesSlides/notesSlide234.xml"/><Relationship Id="rId1" Type="http://schemas.openxmlformats.org/officeDocument/2006/relationships/slideLayout" Target="../slideLayouts/slideLayout2.xml"/></Relationships>
</file>

<file path=ppt/slides/_rels/slide236.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35.xml"/><Relationship Id="rId1" Type="http://schemas.openxmlformats.org/officeDocument/2006/relationships/slideLayout" Target="../slideLayouts/slideLayout2.xml"/></Relationships>
</file>

<file path=ppt/slides/_rels/slide237.xml.rels><?xml version="1.0" encoding="UTF-8" standalone="yes"?>
<Relationships xmlns="http://schemas.openxmlformats.org/package/2006/relationships"><Relationship Id="rId2" Type="http://schemas.openxmlformats.org/officeDocument/2006/relationships/notesSlide" Target="../notesSlides/notesSlide236.xml"/><Relationship Id="rId1" Type="http://schemas.openxmlformats.org/officeDocument/2006/relationships/slideLayout" Target="../slideLayouts/slideLayout2.xml"/></Relationships>
</file>

<file path=ppt/slides/_rels/slide238.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237.xml"/><Relationship Id="rId1" Type="http://schemas.openxmlformats.org/officeDocument/2006/relationships/slideLayout" Target="../slideLayouts/slideLayout2.xml"/></Relationships>
</file>

<file path=ppt/slides/_rels/slide239.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38.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0.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239.xml"/><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40.xml"/><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notesSlide" Target="../notesSlides/notesSlide241.xml"/><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notesSlide" Target="../notesSlides/notesSlide242.xml"/><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43.xml"/><Relationship Id="rId1" Type="http://schemas.openxmlformats.org/officeDocument/2006/relationships/slideLayout" Target="../slideLayouts/slideLayout2.xml"/></Relationships>
</file>

<file path=ppt/slides/_rels/slide245.xml.rels><?xml version="1.0" encoding="UTF-8" standalone="yes"?>
<Relationships xmlns="http://schemas.openxmlformats.org/package/2006/relationships"><Relationship Id="rId3" Type="http://schemas.openxmlformats.org/officeDocument/2006/relationships/image" Target="../media/image190.jpeg"/><Relationship Id="rId2" Type="http://schemas.openxmlformats.org/officeDocument/2006/relationships/notesSlide" Target="../notesSlides/notesSlide244.xml"/><Relationship Id="rId1" Type="http://schemas.openxmlformats.org/officeDocument/2006/relationships/slideLayout" Target="../slideLayouts/slideLayout2.xml"/></Relationships>
</file>

<file path=ppt/slides/_rels/slide246.xml.rels><?xml version="1.0" encoding="UTF-8" standalone="yes"?>
<Relationships xmlns="http://schemas.openxmlformats.org/package/2006/relationships"><Relationship Id="rId3" Type="http://schemas.openxmlformats.org/officeDocument/2006/relationships/image" Target="../media/image191.jpeg"/><Relationship Id="rId2" Type="http://schemas.openxmlformats.org/officeDocument/2006/relationships/notesSlide" Target="../notesSlides/notesSlide245.xml"/><Relationship Id="rId1" Type="http://schemas.openxmlformats.org/officeDocument/2006/relationships/slideLayout" Target="../slideLayouts/slideLayout2.xml"/></Relationships>
</file>

<file path=ppt/slides/_rels/slide247.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notesSlide" Target="../notesSlides/notesSlide246.xml"/><Relationship Id="rId1" Type="http://schemas.openxmlformats.org/officeDocument/2006/relationships/slideLayout" Target="../slideLayouts/slideLayout2.xml"/><Relationship Id="rId5" Type="http://schemas.openxmlformats.org/officeDocument/2006/relationships/image" Target="../media/image188.jpeg"/><Relationship Id="rId4" Type="http://schemas.openxmlformats.org/officeDocument/2006/relationships/image" Target="../media/image192.png"/></Relationships>
</file>

<file path=ppt/slides/_rels/slide248.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47.xml"/><Relationship Id="rId1" Type="http://schemas.openxmlformats.org/officeDocument/2006/relationships/slideLayout" Target="../slideLayouts/slideLayout2.xml"/><Relationship Id="rId5" Type="http://schemas.openxmlformats.org/officeDocument/2006/relationships/image" Target="../media/image195.jpeg"/><Relationship Id="rId4" Type="http://schemas.openxmlformats.org/officeDocument/2006/relationships/image" Target="../media/image194.png"/></Relationships>
</file>

<file path=ppt/slides/_rels/slide24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48.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0.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49.xml"/><Relationship Id="rId1" Type="http://schemas.openxmlformats.org/officeDocument/2006/relationships/slideLayout" Target="../slideLayouts/slideLayout2.xml"/></Relationships>
</file>

<file path=ppt/slides/_rels/slide251.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250.xml"/><Relationship Id="rId1" Type="http://schemas.openxmlformats.org/officeDocument/2006/relationships/slideLayout" Target="../slideLayouts/slideLayout2.xml"/></Relationships>
</file>

<file path=ppt/slides/_rels/slide252.xml.rels><?xml version="1.0" encoding="UTF-8" standalone="yes"?>
<Relationships xmlns="http://schemas.openxmlformats.org/package/2006/relationships"><Relationship Id="rId3" Type="http://schemas.openxmlformats.org/officeDocument/2006/relationships/image" Target="../media/image198.jpeg"/><Relationship Id="rId2" Type="http://schemas.openxmlformats.org/officeDocument/2006/relationships/notesSlide" Target="../notesSlides/notesSlide251.xml"/><Relationship Id="rId1" Type="http://schemas.openxmlformats.org/officeDocument/2006/relationships/slideLayout" Target="../slideLayouts/slideLayout2.xml"/></Relationships>
</file>

<file path=ppt/slides/_rels/slide253.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notesSlide" Target="../notesSlides/notesSlide252.xml"/><Relationship Id="rId1" Type="http://schemas.openxmlformats.org/officeDocument/2006/relationships/slideLayout" Target="../slideLayouts/slideLayout2.xml"/><Relationship Id="rId5" Type="http://schemas.openxmlformats.org/officeDocument/2006/relationships/image" Target="../media/image201.png"/><Relationship Id="rId4" Type="http://schemas.openxmlformats.org/officeDocument/2006/relationships/image" Target="../media/image200.png"/></Relationships>
</file>

<file path=ppt/slides/_rels/slide254.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notesSlide" Target="../notesSlides/notesSlide253.xml"/><Relationship Id="rId1" Type="http://schemas.openxmlformats.org/officeDocument/2006/relationships/slideLayout" Target="../slideLayouts/slideLayout2.xml"/></Relationships>
</file>

<file path=ppt/slides/_rels/slide255.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54.xml"/><Relationship Id="rId1" Type="http://schemas.openxmlformats.org/officeDocument/2006/relationships/slideLayout" Target="../slideLayouts/slideLayout2.xml"/></Relationships>
</file>

<file path=ppt/slides/_rels/slide256.xml.rels><?xml version="1.0" encoding="UTF-8" standalone="yes"?>
<Relationships xmlns="http://schemas.openxmlformats.org/package/2006/relationships"><Relationship Id="rId3" Type="http://schemas.openxmlformats.org/officeDocument/2006/relationships/image" Target="../media/image203.png"/><Relationship Id="rId2" Type="http://schemas.openxmlformats.org/officeDocument/2006/relationships/notesSlide" Target="../notesSlides/notesSlide255.xml"/><Relationship Id="rId1" Type="http://schemas.openxmlformats.org/officeDocument/2006/relationships/slideLayout" Target="../slideLayouts/slideLayout2.xml"/><Relationship Id="rId4" Type="http://schemas.openxmlformats.org/officeDocument/2006/relationships/image" Target="../media/image204.png"/></Relationships>
</file>

<file path=ppt/slides/_rels/slide257.xml.rels><?xml version="1.0" encoding="UTF-8" standalone="yes"?>
<Relationships xmlns="http://schemas.openxmlformats.org/package/2006/relationships"><Relationship Id="rId3" Type="http://schemas.openxmlformats.org/officeDocument/2006/relationships/image" Target="../media/image205.png"/><Relationship Id="rId2" Type="http://schemas.openxmlformats.org/officeDocument/2006/relationships/notesSlide" Target="../notesSlides/notesSlide256.xml"/><Relationship Id="rId1" Type="http://schemas.openxmlformats.org/officeDocument/2006/relationships/slideLayout" Target="../slideLayouts/slideLayout2.xml"/></Relationships>
</file>

<file path=ppt/slides/_rels/slide258.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57.xml"/><Relationship Id="rId1" Type="http://schemas.openxmlformats.org/officeDocument/2006/relationships/slideLayout" Target="../slideLayouts/slideLayout2.xml"/></Relationships>
</file>

<file path=ppt/slides/_rels/slide259.xml.rels><?xml version="1.0" encoding="UTF-8" standalone="yes"?>
<Relationships xmlns="http://schemas.openxmlformats.org/package/2006/relationships"><Relationship Id="rId3" Type="http://schemas.openxmlformats.org/officeDocument/2006/relationships/image" Target="../media/image196.png"/><Relationship Id="rId2" Type="http://schemas.openxmlformats.org/officeDocument/2006/relationships/notesSlide" Target="../notesSlides/notesSlide258.xml"/><Relationship Id="rId1" Type="http://schemas.openxmlformats.org/officeDocument/2006/relationships/slideLayout" Target="../slideLayouts/slideLayout2.xml"/><Relationship Id="rId5" Type="http://schemas.openxmlformats.org/officeDocument/2006/relationships/image" Target="../media/image206.jpeg"/><Relationship Id="rId4" Type="http://schemas.openxmlformats.org/officeDocument/2006/relationships/image" Target="../media/image136.jpe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0.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259.xml"/><Relationship Id="rId1" Type="http://schemas.openxmlformats.org/officeDocument/2006/relationships/slideLayout" Target="../slideLayouts/slideLayout2.xml"/></Relationships>
</file>

<file path=ppt/slides/_rels/slide261.xml.rels><?xml version="1.0" encoding="UTF-8" standalone="yes"?>
<Relationships xmlns="http://schemas.openxmlformats.org/package/2006/relationships"><Relationship Id="rId3" Type="http://schemas.openxmlformats.org/officeDocument/2006/relationships/image" Target="../media/image207.png"/><Relationship Id="rId2" Type="http://schemas.openxmlformats.org/officeDocument/2006/relationships/notesSlide" Target="../notesSlides/notesSlide260.xml"/><Relationship Id="rId1" Type="http://schemas.openxmlformats.org/officeDocument/2006/relationships/slideLayout" Target="../slideLayouts/slideLayout2.xml"/></Relationships>
</file>

<file path=ppt/slides/_rels/slide262.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261.xml"/><Relationship Id="rId1" Type="http://schemas.openxmlformats.org/officeDocument/2006/relationships/slideLayout" Target="../slideLayouts/slideLayout2.xml"/></Relationships>
</file>

<file path=ppt/slides/_rels/slide26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notesSlide" Target="../notesSlides/notesSlide262.xml"/><Relationship Id="rId1" Type="http://schemas.openxmlformats.org/officeDocument/2006/relationships/slideLayout" Target="../slideLayouts/slideLayout2.xml"/><Relationship Id="rId4" Type="http://schemas.openxmlformats.org/officeDocument/2006/relationships/image" Target="../media/image210.png"/></Relationships>
</file>

<file path=ppt/slides/_rels/slide264.xml.rels><?xml version="1.0" encoding="UTF-8" standalone="yes"?>
<Relationships xmlns="http://schemas.openxmlformats.org/package/2006/relationships"><Relationship Id="rId2" Type="http://schemas.openxmlformats.org/officeDocument/2006/relationships/notesSlide" Target="../notesSlides/notesSlide263.xml"/><Relationship Id="rId1" Type="http://schemas.openxmlformats.org/officeDocument/2006/relationships/slideLayout" Target="../slideLayouts/slideLayout2.xml"/></Relationships>
</file>

<file path=ppt/slides/_rels/slide265.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64.xml"/><Relationship Id="rId1" Type="http://schemas.openxmlformats.org/officeDocument/2006/relationships/slideLayout" Target="../slideLayouts/slideLayout2.xml"/></Relationships>
</file>

<file path=ppt/slides/_rels/slide266.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notesSlide" Target="../notesSlides/notesSlide265.xml"/><Relationship Id="rId1" Type="http://schemas.openxmlformats.org/officeDocument/2006/relationships/slideLayout" Target="../slideLayouts/slideLayout2.xml"/></Relationships>
</file>

<file path=ppt/slides/_rels/slide267.xml.rels><?xml version="1.0" encoding="UTF-8" standalone="yes"?>
<Relationships xmlns="http://schemas.openxmlformats.org/package/2006/relationships"><Relationship Id="rId2" Type="http://schemas.openxmlformats.org/officeDocument/2006/relationships/notesSlide" Target="../notesSlides/notesSlide266.xml"/><Relationship Id="rId1" Type="http://schemas.openxmlformats.org/officeDocument/2006/relationships/slideLayout" Target="../slideLayouts/slideLayout2.xml"/></Relationships>
</file>

<file path=ppt/slides/_rels/slide268.xml.rels><?xml version="1.0" encoding="UTF-8" standalone="yes"?>
<Relationships xmlns="http://schemas.openxmlformats.org/package/2006/relationships"><Relationship Id="rId3" Type="http://schemas.openxmlformats.org/officeDocument/2006/relationships/image" Target="../media/image212.png"/><Relationship Id="rId2" Type="http://schemas.openxmlformats.org/officeDocument/2006/relationships/notesSlide" Target="../notesSlides/notesSlide267.xml"/><Relationship Id="rId1" Type="http://schemas.openxmlformats.org/officeDocument/2006/relationships/slideLayout" Target="../slideLayouts/slideLayout7.xml"/></Relationships>
</file>

<file path=ppt/slides/_rels/slide269.xml.rels><?xml version="1.0" encoding="UTF-8" standalone="yes"?>
<Relationships xmlns="http://schemas.openxmlformats.org/package/2006/relationships"><Relationship Id="rId2" Type="http://schemas.openxmlformats.org/officeDocument/2006/relationships/notesSlide" Target="../notesSlides/notesSlide268.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270.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notesSlide" Target="../notesSlides/notesSlide269.xml"/><Relationship Id="rId1" Type="http://schemas.openxmlformats.org/officeDocument/2006/relationships/slideLayout" Target="../slideLayouts/slideLayout2.xml"/><Relationship Id="rId4" Type="http://schemas.openxmlformats.org/officeDocument/2006/relationships/image" Target="../media/image214.svg"/></Relationships>
</file>

<file path=ppt/slides/_rels/slide271.xml.rels><?xml version="1.0" encoding="UTF-8" standalone="yes"?>
<Relationships xmlns="http://schemas.openxmlformats.org/package/2006/relationships"><Relationship Id="rId3" Type="http://schemas.openxmlformats.org/officeDocument/2006/relationships/image" Target="../media/image215.png"/><Relationship Id="rId2" Type="http://schemas.openxmlformats.org/officeDocument/2006/relationships/notesSlide" Target="../notesSlides/notesSlide270.xml"/><Relationship Id="rId1" Type="http://schemas.openxmlformats.org/officeDocument/2006/relationships/slideLayout" Target="../slideLayouts/slideLayout2.xml"/></Relationships>
</file>

<file path=ppt/slides/_rels/slide272.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notesSlide" Target="../notesSlides/notesSlide271.xml"/><Relationship Id="rId1" Type="http://schemas.openxmlformats.org/officeDocument/2006/relationships/slideLayout" Target="../slideLayouts/slideLayout2.xml"/><Relationship Id="rId4" Type="http://schemas.openxmlformats.org/officeDocument/2006/relationships/image" Target="../media/image217.png"/></Relationships>
</file>

<file path=ppt/slides/_rels/slide27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72.xml"/><Relationship Id="rId1" Type="http://schemas.openxmlformats.org/officeDocument/2006/relationships/slideLayout" Target="../slideLayouts/slideLayout2.xml"/></Relationships>
</file>

<file path=ppt/slides/_rels/slide274.xml.rels><?xml version="1.0" encoding="UTF-8" standalone="yes"?>
<Relationships xmlns="http://schemas.openxmlformats.org/package/2006/relationships"><Relationship Id="rId3" Type="http://schemas.openxmlformats.org/officeDocument/2006/relationships/image" Target="../media/image218.png"/><Relationship Id="rId2" Type="http://schemas.openxmlformats.org/officeDocument/2006/relationships/notesSlide" Target="../notesSlides/notesSlide273.xml"/><Relationship Id="rId1" Type="http://schemas.openxmlformats.org/officeDocument/2006/relationships/slideLayout" Target="../slideLayouts/slideLayout2.xml"/></Relationships>
</file>

<file path=ppt/slides/_rels/slide275.xml.rels><?xml version="1.0" encoding="UTF-8" standalone="yes"?>
<Relationships xmlns="http://schemas.openxmlformats.org/package/2006/relationships"><Relationship Id="rId3" Type="http://schemas.openxmlformats.org/officeDocument/2006/relationships/image" Target="../media/image219.png"/><Relationship Id="rId2" Type="http://schemas.openxmlformats.org/officeDocument/2006/relationships/notesSlide" Target="../notesSlides/notesSlide274.xml"/><Relationship Id="rId1" Type="http://schemas.openxmlformats.org/officeDocument/2006/relationships/slideLayout" Target="../slideLayouts/slideLayout4.xml"/><Relationship Id="rId4" Type="http://schemas.openxmlformats.org/officeDocument/2006/relationships/image" Target="../media/image220.png"/></Relationships>
</file>

<file path=ppt/slides/_rels/slide276.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75.xml"/><Relationship Id="rId1" Type="http://schemas.openxmlformats.org/officeDocument/2006/relationships/slideLayout" Target="../slideLayouts/slideLayout4.xml"/><Relationship Id="rId4" Type="http://schemas.openxmlformats.org/officeDocument/2006/relationships/image" Target="../media/image221.png"/></Relationships>
</file>

<file path=ppt/slides/_rels/slide27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notesSlide" Target="../notesSlides/notesSlide276.xml"/><Relationship Id="rId1" Type="http://schemas.openxmlformats.org/officeDocument/2006/relationships/slideLayout" Target="../slideLayouts/slideLayout2.xml"/></Relationships>
</file>

<file path=ppt/slides/_rels/slide278.xml.rels><?xml version="1.0" encoding="UTF-8" standalone="yes"?>
<Relationships xmlns="http://schemas.openxmlformats.org/package/2006/relationships"><Relationship Id="rId3" Type="http://schemas.openxmlformats.org/officeDocument/2006/relationships/image" Target="../media/image222.png"/><Relationship Id="rId2" Type="http://schemas.openxmlformats.org/officeDocument/2006/relationships/notesSlide" Target="../notesSlides/notesSlide277.xml"/><Relationship Id="rId1" Type="http://schemas.openxmlformats.org/officeDocument/2006/relationships/slideLayout" Target="../slideLayouts/slideLayout2.xml"/></Relationships>
</file>

<file path=ppt/slides/_rels/slide27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78.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0.xml.rels><?xml version="1.0" encoding="UTF-8" standalone="yes"?>
<Relationships xmlns="http://schemas.openxmlformats.org/package/2006/relationships"><Relationship Id="rId3" Type="http://schemas.openxmlformats.org/officeDocument/2006/relationships/image" Target="../media/image223.png"/><Relationship Id="rId2" Type="http://schemas.openxmlformats.org/officeDocument/2006/relationships/notesSlide" Target="../notesSlides/notesSlide279.xml"/><Relationship Id="rId1" Type="http://schemas.openxmlformats.org/officeDocument/2006/relationships/slideLayout" Target="../slideLayouts/slideLayout2.xml"/><Relationship Id="rId5" Type="http://schemas.openxmlformats.org/officeDocument/2006/relationships/image" Target="../media/image30.png"/><Relationship Id="rId4" Type="http://schemas.openxmlformats.org/officeDocument/2006/relationships/image" Target="../media/image224.png"/></Relationships>
</file>

<file path=ppt/slides/_rels/slide28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0.xml"/><Relationship Id="rId1" Type="http://schemas.openxmlformats.org/officeDocument/2006/relationships/slideLayout" Target="../slideLayouts/slideLayout2.xml"/></Relationships>
</file>

<file path=ppt/slides/_rels/slide282.xml.rels><?xml version="1.0" encoding="UTF-8" standalone="yes"?>
<Relationships xmlns="http://schemas.openxmlformats.org/package/2006/relationships"><Relationship Id="rId3" Type="http://schemas.openxmlformats.org/officeDocument/2006/relationships/image" Target="../media/image225.jpeg"/><Relationship Id="rId2" Type="http://schemas.openxmlformats.org/officeDocument/2006/relationships/notesSlide" Target="../notesSlides/notesSlide281.xml"/><Relationship Id="rId1" Type="http://schemas.openxmlformats.org/officeDocument/2006/relationships/slideLayout" Target="../slideLayouts/slideLayout2.xml"/></Relationships>
</file>

<file path=ppt/slides/_rels/slide283.xml.rels><?xml version="1.0" encoding="UTF-8" standalone="yes"?>
<Relationships xmlns="http://schemas.openxmlformats.org/package/2006/relationships"><Relationship Id="rId3" Type="http://schemas.openxmlformats.org/officeDocument/2006/relationships/image" Target="../media/image226.jpeg"/><Relationship Id="rId2" Type="http://schemas.openxmlformats.org/officeDocument/2006/relationships/notesSlide" Target="../notesSlides/notesSlide282.xml"/><Relationship Id="rId1" Type="http://schemas.openxmlformats.org/officeDocument/2006/relationships/slideLayout" Target="../slideLayouts/slideLayout6.xml"/><Relationship Id="rId4" Type="http://schemas.openxmlformats.org/officeDocument/2006/relationships/image" Target="../media/image227.jpeg"/></Relationships>
</file>

<file path=ppt/slides/_rels/slide284.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83.xml"/><Relationship Id="rId1" Type="http://schemas.openxmlformats.org/officeDocument/2006/relationships/slideLayout" Target="../slideLayouts/slideLayout2.xml"/></Relationships>
</file>

<file path=ppt/slides/_rels/slide285.xml.rels><?xml version="1.0" encoding="UTF-8" standalone="yes"?>
<Relationships xmlns="http://schemas.openxmlformats.org/package/2006/relationships"><Relationship Id="rId2" Type="http://schemas.openxmlformats.org/officeDocument/2006/relationships/notesSlide" Target="../notesSlides/notesSlide284.xml"/><Relationship Id="rId1" Type="http://schemas.openxmlformats.org/officeDocument/2006/relationships/slideLayout" Target="../slideLayouts/slideLayout2.xml"/></Relationships>
</file>

<file path=ppt/slides/_rels/slide286.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85.xml"/><Relationship Id="rId1" Type="http://schemas.openxmlformats.org/officeDocument/2006/relationships/slideLayout" Target="../slideLayouts/slideLayout2.xml"/></Relationships>
</file>

<file path=ppt/slides/_rels/slide287.xml.rels><?xml version="1.0" encoding="UTF-8" standalone="yes"?>
<Relationships xmlns="http://schemas.openxmlformats.org/package/2006/relationships"><Relationship Id="rId3" Type="http://schemas.openxmlformats.org/officeDocument/2006/relationships/image" Target="../media/image228.png"/><Relationship Id="rId2" Type="http://schemas.openxmlformats.org/officeDocument/2006/relationships/notesSlide" Target="../notesSlides/notesSlide286.xml"/><Relationship Id="rId1" Type="http://schemas.openxmlformats.org/officeDocument/2006/relationships/slideLayout" Target="../slideLayouts/slideLayout2.xml"/></Relationships>
</file>

<file path=ppt/slides/_rels/slide288.xml.rels><?xml version="1.0" encoding="UTF-8" standalone="yes"?>
<Relationships xmlns="http://schemas.openxmlformats.org/package/2006/relationships"><Relationship Id="rId3" Type="http://schemas.openxmlformats.org/officeDocument/2006/relationships/image" Target="../media/image229.jpeg"/><Relationship Id="rId2" Type="http://schemas.openxmlformats.org/officeDocument/2006/relationships/notesSlide" Target="../notesSlides/notesSlide287.xml"/><Relationship Id="rId1" Type="http://schemas.openxmlformats.org/officeDocument/2006/relationships/slideLayout" Target="../slideLayouts/slideLayout2.xml"/></Relationships>
</file>

<file path=ppt/slides/_rels/slide289.xml.rels><?xml version="1.0" encoding="UTF-8" standalone="yes"?>
<Relationships xmlns="http://schemas.openxmlformats.org/package/2006/relationships"><Relationship Id="rId3" Type="http://schemas.openxmlformats.org/officeDocument/2006/relationships/image" Target="../media/image230.png"/><Relationship Id="rId2" Type="http://schemas.openxmlformats.org/officeDocument/2006/relationships/notesSlide" Target="../notesSlides/notesSlide28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xml"/><Relationship Id="rId1" Type="http://schemas.openxmlformats.org/officeDocument/2006/relationships/tags" Target="../tags/tag13.xml"/><Relationship Id="rId4" Type="http://schemas.openxmlformats.org/officeDocument/2006/relationships/image" Target="../media/image27.png"/></Relationships>
</file>

<file path=ppt/slides/_rels/slide290.xml.rels><?xml version="1.0" encoding="UTF-8" standalone="yes"?>
<Relationships xmlns="http://schemas.openxmlformats.org/package/2006/relationships"><Relationship Id="rId3" Type="http://schemas.openxmlformats.org/officeDocument/2006/relationships/image" Target="../media/image231.png"/><Relationship Id="rId2" Type="http://schemas.openxmlformats.org/officeDocument/2006/relationships/notesSlide" Target="../notesSlides/notesSlide289.xml"/><Relationship Id="rId1" Type="http://schemas.openxmlformats.org/officeDocument/2006/relationships/slideLayout" Target="../slideLayouts/slideLayout2.xml"/><Relationship Id="rId5" Type="http://schemas.openxmlformats.org/officeDocument/2006/relationships/image" Target="../media/image233.png"/><Relationship Id="rId4" Type="http://schemas.openxmlformats.org/officeDocument/2006/relationships/image" Target="../media/image232.png"/></Relationships>
</file>

<file path=ppt/slides/_rels/slide291.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290.xml"/><Relationship Id="rId1" Type="http://schemas.openxmlformats.org/officeDocument/2006/relationships/slideLayout" Target="../slideLayouts/slideLayout2.xml"/></Relationships>
</file>

<file path=ppt/slides/_rels/slide292.xml.rels><?xml version="1.0" encoding="UTF-8" standalone="yes"?>
<Relationships xmlns="http://schemas.openxmlformats.org/package/2006/relationships"><Relationship Id="rId2" Type="http://schemas.openxmlformats.org/officeDocument/2006/relationships/notesSlide" Target="../notesSlides/notesSlide291.xml"/><Relationship Id="rId1" Type="http://schemas.openxmlformats.org/officeDocument/2006/relationships/slideLayout" Target="../slideLayouts/slideLayout2.xml"/></Relationships>
</file>

<file path=ppt/slides/_rels/slide293.xml.rels><?xml version="1.0" encoding="UTF-8" standalone="yes"?>
<Relationships xmlns="http://schemas.openxmlformats.org/package/2006/relationships"><Relationship Id="rId2" Type="http://schemas.openxmlformats.org/officeDocument/2006/relationships/notesSlide" Target="../notesSlides/notesSlide292.xml"/><Relationship Id="rId1" Type="http://schemas.openxmlformats.org/officeDocument/2006/relationships/slideLayout" Target="../slideLayouts/slideLayout2.xml"/></Relationships>
</file>

<file path=ppt/slides/_rels/slide294.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293.xml"/><Relationship Id="rId1" Type="http://schemas.openxmlformats.org/officeDocument/2006/relationships/slideLayout" Target="../slideLayouts/slideLayout6.xml"/><Relationship Id="rId5" Type="http://schemas.openxmlformats.org/officeDocument/2006/relationships/image" Target="../media/image237.png"/><Relationship Id="rId4" Type="http://schemas.openxmlformats.org/officeDocument/2006/relationships/image" Target="../media/image236.jpeg"/></Relationships>
</file>

<file path=ppt/slides/_rels/slide295.xml.rels><?xml version="1.0" encoding="UTF-8" standalone="yes"?>
<Relationships xmlns="http://schemas.openxmlformats.org/package/2006/relationships"><Relationship Id="rId2" Type="http://schemas.openxmlformats.org/officeDocument/2006/relationships/notesSlide" Target="../notesSlides/notesSlide294.xml"/><Relationship Id="rId1" Type="http://schemas.openxmlformats.org/officeDocument/2006/relationships/slideLayout" Target="../slideLayouts/slideLayout2.xml"/></Relationships>
</file>

<file path=ppt/slides/_rels/slide296.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notesSlide" Target="../notesSlides/notesSlide295.xml"/><Relationship Id="rId1" Type="http://schemas.openxmlformats.org/officeDocument/2006/relationships/slideLayout" Target="../slideLayouts/slideLayout2.xml"/><Relationship Id="rId4" Type="http://schemas.openxmlformats.org/officeDocument/2006/relationships/image" Target="../media/image239.png"/></Relationships>
</file>

<file path=ppt/slides/_rels/slide297.xml.rels><?xml version="1.0" encoding="UTF-8" standalone="yes"?>
<Relationships xmlns="http://schemas.openxmlformats.org/package/2006/relationships"><Relationship Id="rId2" Type="http://schemas.openxmlformats.org/officeDocument/2006/relationships/notesSlide" Target="../notesSlides/notesSlide296.xml"/><Relationship Id="rId1" Type="http://schemas.openxmlformats.org/officeDocument/2006/relationships/slideLayout" Target="../slideLayouts/slideLayout2.xml"/></Relationships>
</file>

<file path=ppt/slides/_rels/slide298.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97.xml"/><Relationship Id="rId1" Type="http://schemas.openxmlformats.org/officeDocument/2006/relationships/slideLayout" Target="../slideLayouts/slideLayout2.xml"/></Relationships>
</file>

<file path=ppt/slides/_rels/slide299.xml.rels><?xml version="1.0" encoding="UTF-8" standalone="yes"?>
<Relationships xmlns="http://schemas.openxmlformats.org/package/2006/relationships"><Relationship Id="rId3" Type="http://schemas.openxmlformats.org/officeDocument/2006/relationships/image" Target="../media/image240.png"/><Relationship Id="rId2" Type="http://schemas.openxmlformats.org/officeDocument/2006/relationships/notesSlide" Target="../notesSlides/notesSlide29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00.xml.rels><?xml version="1.0" encoding="UTF-8" standalone="yes"?>
<Relationships xmlns="http://schemas.openxmlformats.org/package/2006/relationships"><Relationship Id="rId2" Type="http://schemas.openxmlformats.org/officeDocument/2006/relationships/notesSlide" Target="../notesSlides/notesSlide299.xml"/><Relationship Id="rId1" Type="http://schemas.openxmlformats.org/officeDocument/2006/relationships/slideLayout" Target="../slideLayouts/slideLayout2.xml"/></Relationships>
</file>

<file path=ppt/slides/_rels/slide301.xml.rels><?xml version="1.0" encoding="UTF-8" standalone="yes"?>
<Relationships xmlns="http://schemas.openxmlformats.org/package/2006/relationships"><Relationship Id="rId3" Type="http://schemas.openxmlformats.org/officeDocument/2006/relationships/image" Target="../media/image241.png"/><Relationship Id="rId2" Type="http://schemas.openxmlformats.org/officeDocument/2006/relationships/notesSlide" Target="../notesSlides/notesSlide300.xml"/><Relationship Id="rId1" Type="http://schemas.openxmlformats.org/officeDocument/2006/relationships/slideLayout" Target="../slideLayouts/slideLayout2.xml"/></Relationships>
</file>

<file path=ppt/slides/_rels/slide302.xml.rels><?xml version="1.0" encoding="UTF-8" standalone="yes"?>
<Relationships xmlns="http://schemas.openxmlformats.org/package/2006/relationships"><Relationship Id="rId2" Type="http://schemas.openxmlformats.org/officeDocument/2006/relationships/notesSlide" Target="../notesSlides/notesSlide301.xml"/><Relationship Id="rId1" Type="http://schemas.openxmlformats.org/officeDocument/2006/relationships/slideLayout" Target="../slideLayouts/slideLayout2.xml"/></Relationships>
</file>

<file path=ppt/slides/_rels/slide303.xml.rels><?xml version="1.0" encoding="UTF-8" standalone="yes"?>
<Relationships xmlns="http://schemas.openxmlformats.org/package/2006/relationships"><Relationship Id="rId2" Type="http://schemas.openxmlformats.org/officeDocument/2006/relationships/notesSlide" Target="../notesSlides/notesSlide302.xml"/><Relationship Id="rId1" Type="http://schemas.openxmlformats.org/officeDocument/2006/relationships/slideLayout" Target="../slideLayouts/slideLayout2.xml"/></Relationships>
</file>

<file path=ppt/slides/_rels/slide304.xml.rels><?xml version="1.0" encoding="UTF-8" standalone="yes"?>
<Relationships xmlns="http://schemas.openxmlformats.org/package/2006/relationships"><Relationship Id="rId2" Type="http://schemas.openxmlformats.org/officeDocument/2006/relationships/notesSlide" Target="../notesSlides/notesSlide303.xml"/><Relationship Id="rId1" Type="http://schemas.openxmlformats.org/officeDocument/2006/relationships/slideLayout" Target="../slideLayouts/slideLayout2.xml"/></Relationships>
</file>

<file path=ppt/slides/_rels/slide305.xml.rels><?xml version="1.0" encoding="UTF-8" standalone="yes"?>
<Relationships xmlns="http://schemas.openxmlformats.org/package/2006/relationships"><Relationship Id="rId2" Type="http://schemas.openxmlformats.org/officeDocument/2006/relationships/notesSlide" Target="../notesSlides/notesSlide304.xml"/><Relationship Id="rId1" Type="http://schemas.openxmlformats.org/officeDocument/2006/relationships/slideLayout" Target="../slideLayouts/slideLayout2.xml"/></Relationships>
</file>

<file path=ppt/slides/_rels/slide306.xml.rels><?xml version="1.0" encoding="UTF-8" standalone="yes"?>
<Relationships xmlns="http://schemas.openxmlformats.org/package/2006/relationships"><Relationship Id="rId3" Type="http://schemas.openxmlformats.org/officeDocument/2006/relationships/image" Target="../media/image242.png"/><Relationship Id="rId2" Type="http://schemas.openxmlformats.org/officeDocument/2006/relationships/notesSlide" Target="../notesSlides/notesSlide305.xml"/><Relationship Id="rId1" Type="http://schemas.openxmlformats.org/officeDocument/2006/relationships/slideLayout" Target="../slideLayouts/slideLayout2.xml"/></Relationships>
</file>

<file path=ppt/slides/_rels/slide307.xml.rels><?xml version="1.0" encoding="UTF-8" standalone="yes"?>
<Relationships xmlns="http://schemas.openxmlformats.org/package/2006/relationships"><Relationship Id="rId3" Type="http://schemas.openxmlformats.org/officeDocument/2006/relationships/image" Target="../media/image243.png"/><Relationship Id="rId2" Type="http://schemas.openxmlformats.org/officeDocument/2006/relationships/notesSlide" Target="../notesSlides/notesSlide306.xml"/><Relationship Id="rId1" Type="http://schemas.openxmlformats.org/officeDocument/2006/relationships/slideLayout" Target="../slideLayouts/slideLayout2.xml"/></Relationships>
</file>

<file path=ppt/slides/_rels/slide308.xml.rels><?xml version="1.0" encoding="UTF-8" standalone="yes"?>
<Relationships xmlns="http://schemas.openxmlformats.org/package/2006/relationships"><Relationship Id="rId2" Type="http://schemas.openxmlformats.org/officeDocument/2006/relationships/notesSlide" Target="../notesSlides/notesSlide307.xml"/><Relationship Id="rId1" Type="http://schemas.openxmlformats.org/officeDocument/2006/relationships/slideLayout" Target="../slideLayouts/slideLayout2.xml"/></Relationships>
</file>

<file path=ppt/slides/_rels/slide309.xml.rels><?xml version="1.0" encoding="UTF-8" standalone="yes"?>
<Relationships xmlns="http://schemas.openxmlformats.org/package/2006/relationships"><Relationship Id="rId2" Type="http://schemas.openxmlformats.org/officeDocument/2006/relationships/notesSlide" Target="../notesSlides/notesSlide30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0.xml.rels><?xml version="1.0" encoding="UTF-8" standalone="yes"?>
<Relationships xmlns="http://schemas.openxmlformats.org/package/2006/relationships"><Relationship Id="rId2" Type="http://schemas.openxmlformats.org/officeDocument/2006/relationships/notesSlide" Target="../notesSlides/notesSlide309.xml"/><Relationship Id="rId1" Type="http://schemas.openxmlformats.org/officeDocument/2006/relationships/slideLayout" Target="../slideLayouts/slideLayout2.xml"/></Relationships>
</file>

<file path=ppt/slides/_rels/slide311.xml.rels><?xml version="1.0" encoding="UTF-8" standalone="yes"?>
<Relationships xmlns="http://schemas.openxmlformats.org/package/2006/relationships"><Relationship Id="rId2" Type="http://schemas.openxmlformats.org/officeDocument/2006/relationships/notesSlide" Target="../notesSlides/notesSlide310.xml"/><Relationship Id="rId1" Type="http://schemas.openxmlformats.org/officeDocument/2006/relationships/slideLayout" Target="../slideLayouts/slideLayout2.xml"/></Relationships>
</file>

<file path=ppt/slides/_rels/slide312.xml.rels><?xml version="1.0" encoding="UTF-8" standalone="yes"?>
<Relationships xmlns="http://schemas.openxmlformats.org/package/2006/relationships"><Relationship Id="rId2" Type="http://schemas.openxmlformats.org/officeDocument/2006/relationships/notesSlide" Target="../notesSlides/notesSlide311.xml"/><Relationship Id="rId1" Type="http://schemas.openxmlformats.org/officeDocument/2006/relationships/slideLayout" Target="../slideLayouts/slideLayout2.xml"/></Relationships>
</file>

<file path=ppt/slides/_rels/slide313.xml.rels><?xml version="1.0" encoding="UTF-8" standalone="yes"?>
<Relationships xmlns="http://schemas.openxmlformats.org/package/2006/relationships"><Relationship Id="rId2" Type="http://schemas.openxmlformats.org/officeDocument/2006/relationships/notesSlide" Target="../notesSlides/notesSlide312.xml"/><Relationship Id="rId1" Type="http://schemas.openxmlformats.org/officeDocument/2006/relationships/slideLayout" Target="../slideLayouts/slideLayout2.xml"/></Relationships>
</file>

<file path=ppt/slides/_rels/slide314.xml.rels><?xml version="1.0" encoding="UTF-8" standalone="yes"?>
<Relationships xmlns="http://schemas.openxmlformats.org/package/2006/relationships"><Relationship Id="rId2" Type="http://schemas.openxmlformats.org/officeDocument/2006/relationships/notesSlide" Target="../notesSlides/notesSlide313.xml"/><Relationship Id="rId1" Type="http://schemas.openxmlformats.org/officeDocument/2006/relationships/slideLayout" Target="../slideLayouts/slideLayout2.xml"/></Relationships>
</file>

<file path=ppt/slides/_rels/slide315.xml.rels><?xml version="1.0" encoding="UTF-8" standalone="yes"?>
<Relationships xmlns="http://schemas.openxmlformats.org/package/2006/relationships"><Relationship Id="rId2" Type="http://schemas.openxmlformats.org/officeDocument/2006/relationships/notesSlide" Target="../notesSlides/notesSlide314.xml"/><Relationship Id="rId1" Type="http://schemas.openxmlformats.org/officeDocument/2006/relationships/slideLayout" Target="../slideLayouts/slideLayout2.xml"/></Relationships>
</file>

<file path=ppt/slides/_rels/slide316.xml.rels><?xml version="1.0" encoding="UTF-8" standalone="yes"?>
<Relationships xmlns="http://schemas.openxmlformats.org/package/2006/relationships"><Relationship Id="rId3" Type="http://schemas.openxmlformats.org/officeDocument/2006/relationships/image" Target="../media/image208.png"/><Relationship Id="rId2" Type="http://schemas.openxmlformats.org/officeDocument/2006/relationships/notesSlide" Target="../notesSlides/notesSlide315.xml"/><Relationship Id="rId1" Type="http://schemas.openxmlformats.org/officeDocument/2006/relationships/slideLayout" Target="../slideLayouts/slideLayout2.xml"/></Relationships>
</file>

<file path=ppt/slides/_rels/slide317.xml.rels><?xml version="1.0" encoding="UTF-8" standalone="yes"?>
<Relationships xmlns="http://schemas.openxmlformats.org/package/2006/relationships"><Relationship Id="rId3" Type="http://schemas.openxmlformats.org/officeDocument/2006/relationships/image" Target="../media/image244.jpeg"/><Relationship Id="rId2" Type="http://schemas.openxmlformats.org/officeDocument/2006/relationships/notesSlide" Target="../notesSlides/notesSlide316.xml"/><Relationship Id="rId1" Type="http://schemas.openxmlformats.org/officeDocument/2006/relationships/slideLayout" Target="../slideLayouts/slideLayout6.xml"/></Relationships>
</file>

<file path=ppt/slides/_rels/slide318.xml.rels><?xml version="1.0" encoding="UTF-8" standalone="yes"?>
<Relationships xmlns="http://schemas.openxmlformats.org/package/2006/relationships"><Relationship Id="rId2" Type="http://schemas.openxmlformats.org/officeDocument/2006/relationships/notesSlide" Target="../notesSlides/notesSlide317.xml"/><Relationship Id="rId1" Type="http://schemas.openxmlformats.org/officeDocument/2006/relationships/slideLayout" Target="../slideLayouts/slideLayout2.xml"/></Relationships>
</file>

<file path=ppt/slides/_rels/slide319.xml.rels><?xml version="1.0" encoding="UTF-8" standalone="yes"?>
<Relationships xmlns="http://schemas.openxmlformats.org/package/2006/relationships"><Relationship Id="rId2" Type="http://schemas.openxmlformats.org/officeDocument/2006/relationships/notesSlide" Target="../notesSlides/notesSlide318.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0.xml.rels><?xml version="1.0" encoding="UTF-8" standalone="yes"?>
<Relationships xmlns="http://schemas.openxmlformats.org/package/2006/relationships"><Relationship Id="rId2" Type="http://schemas.openxmlformats.org/officeDocument/2006/relationships/notesSlide" Target="../notesSlides/notesSlide319.xml"/><Relationship Id="rId1" Type="http://schemas.openxmlformats.org/officeDocument/2006/relationships/slideLayout" Target="../slideLayouts/slideLayout2.xml"/></Relationships>
</file>

<file path=ppt/slides/_rels/slide321.xml.rels><?xml version="1.0" encoding="UTF-8" standalone="yes"?>
<Relationships xmlns="http://schemas.openxmlformats.org/package/2006/relationships"><Relationship Id="rId2" Type="http://schemas.openxmlformats.org/officeDocument/2006/relationships/notesSlide" Target="../notesSlides/notesSlide320.xml"/><Relationship Id="rId1" Type="http://schemas.openxmlformats.org/officeDocument/2006/relationships/slideLayout" Target="../slideLayouts/slideLayout2.xml"/></Relationships>
</file>

<file path=ppt/slides/_rels/slide322.xml.rels><?xml version="1.0" encoding="UTF-8" standalone="yes"?>
<Relationships xmlns="http://schemas.openxmlformats.org/package/2006/relationships"><Relationship Id="rId2" Type="http://schemas.openxmlformats.org/officeDocument/2006/relationships/notesSlide" Target="../notesSlides/notesSlide321.xml"/><Relationship Id="rId1" Type="http://schemas.openxmlformats.org/officeDocument/2006/relationships/slideLayout" Target="../slideLayouts/slideLayout2.xml"/></Relationships>
</file>

<file path=ppt/slides/_rels/slide323.xml.rels><?xml version="1.0" encoding="UTF-8" standalone="yes"?>
<Relationships xmlns="http://schemas.openxmlformats.org/package/2006/relationships"><Relationship Id="rId3" Type="http://schemas.openxmlformats.org/officeDocument/2006/relationships/image" Target="../media/image245.png"/><Relationship Id="rId2" Type="http://schemas.openxmlformats.org/officeDocument/2006/relationships/notesSlide" Target="../notesSlides/notesSlide322.xml"/><Relationship Id="rId1" Type="http://schemas.openxmlformats.org/officeDocument/2006/relationships/slideLayout" Target="../slideLayouts/slideLayout2.xml"/><Relationship Id="rId4" Type="http://schemas.openxmlformats.org/officeDocument/2006/relationships/image" Target="../media/image246.png"/></Relationships>
</file>

<file path=ppt/slides/_rels/slide324.xml.rels><?xml version="1.0" encoding="UTF-8" standalone="yes"?>
<Relationships xmlns="http://schemas.openxmlformats.org/package/2006/relationships"><Relationship Id="rId2" Type="http://schemas.openxmlformats.org/officeDocument/2006/relationships/notesSlide" Target="../notesSlides/notesSlide323.xml"/><Relationship Id="rId1" Type="http://schemas.openxmlformats.org/officeDocument/2006/relationships/slideLayout" Target="../slideLayouts/slideLayout2.xml"/></Relationships>
</file>

<file path=ppt/slides/_rels/slide325.xml.rels><?xml version="1.0" encoding="UTF-8" standalone="yes"?>
<Relationships xmlns="http://schemas.openxmlformats.org/package/2006/relationships"><Relationship Id="rId2" Type="http://schemas.openxmlformats.org/officeDocument/2006/relationships/notesSlide" Target="../notesSlides/notesSlide324.xml"/><Relationship Id="rId1" Type="http://schemas.openxmlformats.org/officeDocument/2006/relationships/slideLayout" Target="../slideLayouts/slideLayout2.xml"/></Relationships>
</file>

<file path=ppt/slides/_rels/slide326.xml.rels><?xml version="1.0" encoding="UTF-8" standalone="yes"?>
<Relationships xmlns="http://schemas.openxmlformats.org/package/2006/relationships"><Relationship Id="rId2" Type="http://schemas.openxmlformats.org/officeDocument/2006/relationships/notesSlide" Target="../notesSlides/notesSlide325.xml"/><Relationship Id="rId1" Type="http://schemas.openxmlformats.org/officeDocument/2006/relationships/slideLayout" Target="../slideLayouts/slideLayout2.xml"/></Relationships>
</file>

<file path=ppt/slides/_rels/slide327.xml.rels><?xml version="1.0" encoding="UTF-8" standalone="yes"?>
<Relationships xmlns="http://schemas.openxmlformats.org/package/2006/relationships"><Relationship Id="rId3" Type="http://schemas.openxmlformats.org/officeDocument/2006/relationships/image" Target="../media/image247.png"/><Relationship Id="rId2" Type="http://schemas.openxmlformats.org/officeDocument/2006/relationships/notesSlide" Target="../notesSlides/notesSlide326.xml"/><Relationship Id="rId1" Type="http://schemas.openxmlformats.org/officeDocument/2006/relationships/slideLayout" Target="../slideLayouts/slideLayout2.xml"/></Relationships>
</file>

<file path=ppt/slides/_rels/slide328.xml.rels><?xml version="1.0" encoding="UTF-8" standalone="yes"?>
<Relationships xmlns="http://schemas.openxmlformats.org/package/2006/relationships"><Relationship Id="rId2" Type="http://schemas.openxmlformats.org/officeDocument/2006/relationships/notesSlide" Target="../notesSlides/notesSlide327.xml"/><Relationship Id="rId1" Type="http://schemas.openxmlformats.org/officeDocument/2006/relationships/slideLayout" Target="../slideLayouts/slideLayout2.xml"/></Relationships>
</file>

<file path=ppt/slides/_rels/slide329.xml.rels><?xml version="1.0" encoding="UTF-8" standalone="yes"?>
<Relationships xmlns="http://schemas.openxmlformats.org/package/2006/relationships"><Relationship Id="rId2" Type="http://schemas.openxmlformats.org/officeDocument/2006/relationships/notesSlide" Target="../notesSlides/notesSlide3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0.xml.rels><?xml version="1.0" encoding="UTF-8" standalone="yes"?>
<Relationships xmlns="http://schemas.openxmlformats.org/package/2006/relationships"><Relationship Id="rId3" Type="http://schemas.openxmlformats.org/officeDocument/2006/relationships/image" Target="../media/image248.jpeg"/><Relationship Id="rId2" Type="http://schemas.openxmlformats.org/officeDocument/2006/relationships/notesSlide" Target="../notesSlides/notesSlide329.xml"/><Relationship Id="rId1" Type="http://schemas.openxmlformats.org/officeDocument/2006/relationships/slideLayout" Target="../slideLayouts/slideLayout2.xml"/></Relationships>
</file>

<file path=ppt/slides/_rels/slide331.xml.rels><?xml version="1.0" encoding="UTF-8" standalone="yes"?>
<Relationships xmlns="http://schemas.openxmlformats.org/package/2006/relationships"><Relationship Id="rId2" Type="http://schemas.openxmlformats.org/officeDocument/2006/relationships/notesSlide" Target="../notesSlides/notesSlide330.xml"/><Relationship Id="rId1" Type="http://schemas.openxmlformats.org/officeDocument/2006/relationships/slideLayout" Target="../slideLayouts/slideLayout2.xml"/></Relationships>
</file>

<file path=ppt/slides/_rels/slide332.xml.rels><?xml version="1.0" encoding="UTF-8" standalone="yes"?>
<Relationships xmlns="http://schemas.openxmlformats.org/package/2006/relationships"><Relationship Id="rId3" Type="http://schemas.openxmlformats.org/officeDocument/2006/relationships/image" Target="../media/image249.jpeg"/><Relationship Id="rId2" Type="http://schemas.openxmlformats.org/officeDocument/2006/relationships/notesSlide" Target="../notesSlides/notesSlide331.xml"/><Relationship Id="rId1" Type="http://schemas.openxmlformats.org/officeDocument/2006/relationships/slideLayout" Target="../slideLayouts/slideLayout2.xml"/></Relationships>
</file>

<file path=ppt/slides/_rels/slide333.xml.rels><?xml version="1.0" encoding="UTF-8" standalone="yes"?>
<Relationships xmlns="http://schemas.openxmlformats.org/package/2006/relationships"><Relationship Id="rId2" Type="http://schemas.openxmlformats.org/officeDocument/2006/relationships/notesSlide" Target="../notesSlides/notesSlide332.xml"/><Relationship Id="rId1" Type="http://schemas.openxmlformats.org/officeDocument/2006/relationships/slideLayout" Target="../slideLayouts/slideLayout2.xml"/></Relationships>
</file>

<file path=ppt/slides/_rels/slide334.xml.rels><?xml version="1.0" encoding="UTF-8" standalone="yes"?>
<Relationships xmlns="http://schemas.openxmlformats.org/package/2006/relationships"><Relationship Id="rId2" Type="http://schemas.openxmlformats.org/officeDocument/2006/relationships/notesSlide" Target="../notesSlides/notesSlide333.xml"/><Relationship Id="rId1" Type="http://schemas.openxmlformats.org/officeDocument/2006/relationships/slideLayout" Target="../slideLayouts/slideLayout2.xml"/></Relationships>
</file>

<file path=ppt/slides/_rels/slide335.xml.rels><?xml version="1.0" encoding="UTF-8" standalone="yes"?>
<Relationships xmlns="http://schemas.openxmlformats.org/package/2006/relationships"><Relationship Id="rId3" Type="http://schemas.openxmlformats.org/officeDocument/2006/relationships/image" Target="../media/image250.png"/><Relationship Id="rId2" Type="http://schemas.openxmlformats.org/officeDocument/2006/relationships/notesSlide" Target="../notesSlides/notesSlide334.xml"/><Relationship Id="rId1" Type="http://schemas.openxmlformats.org/officeDocument/2006/relationships/slideLayout" Target="../slideLayouts/slideLayout2.xml"/></Relationships>
</file>

<file path=ppt/slides/_rels/slide336.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335.xml"/><Relationship Id="rId1" Type="http://schemas.openxmlformats.org/officeDocument/2006/relationships/slideLayout" Target="../slideLayouts/slideLayout2.xml"/></Relationships>
</file>

<file path=ppt/slides/_rels/slide337.xml.rels><?xml version="1.0" encoding="UTF-8" standalone="yes"?>
<Relationships xmlns="http://schemas.openxmlformats.org/package/2006/relationships"><Relationship Id="rId3" Type="http://schemas.openxmlformats.org/officeDocument/2006/relationships/image" Target="../media/image251.png"/><Relationship Id="rId2" Type="http://schemas.openxmlformats.org/officeDocument/2006/relationships/notesSlide" Target="../notesSlides/notesSlide336.xml"/><Relationship Id="rId1" Type="http://schemas.openxmlformats.org/officeDocument/2006/relationships/slideLayout" Target="../slideLayouts/slideLayout2.xml"/><Relationship Id="rId5" Type="http://schemas.openxmlformats.org/officeDocument/2006/relationships/image" Target="../media/image253.png"/><Relationship Id="rId4" Type="http://schemas.openxmlformats.org/officeDocument/2006/relationships/image" Target="../media/image252.png"/></Relationships>
</file>

<file path=ppt/slides/_rels/slide338.xml.rels><?xml version="1.0" encoding="UTF-8" standalone="yes"?>
<Relationships xmlns="http://schemas.openxmlformats.org/package/2006/relationships"><Relationship Id="rId3" Type="http://schemas.openxmlformats.org/officeDocument/2006/relationships/image" Target="../media/image254.png"/><Relationship Id="rId2" Type="http://schemas.openxmlformats.org/officeDocument/2006/relationships/notesSlide" Target="../notesSlides/notesSlide337.xml"/><Relationship Id="rId1" Type="http://schemas.openxmlformats.org/officeDocument/2006/relationships/slideLayout" Target="../slideLayouts/slideLayout2.xml"/></Relationships>
</file>

<file path=ppt/slides/_rels/slide339.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338.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0.xml.rels><?xml version="1.0" encoding="UTF-8" standalone="yes"?>
<Relationships xmlns="http://schemas.openxmlformats.org/package/2006/relationships"><Relationship Id="rId3" Type="http://schemas.openxmlformats.org/officeDocument/2006/relationships/image" Target="../media/image256.jpg"/><Relationship Id="rId2" Type="http://schemas.openxmlformats.org/officeDocument/2006/relationships/notesSlide" Target="../notesSlides/notesSlide339.xml"/><Relationship Id="rId1" Type="http://schemas.openxmlformats.org/officeDocument/2006/relationships/slideLayout" Target="../slideLayouts/slideLayout2.xml"/><Relationship Id="rId4" Type="http://schemas.openxmlformats.org/officeDocument/2006/relationships/image" Target="../media/image257.wmf"/></Relationships>
</file>

<file path=ppt/slides/_rels/slide3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xml"/><Relationship Id="rId1" Type="http://schemas.openxmlformats.org/officeDocument/2006/relationships/tags" Target="../tags/tag4.xml"/></Relationships>
</file>

<file path=ppt/slides/_rels/slide4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42.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2.jpg&amp;ehk=FGai"/><Relationship Id="rId2" Type="http://schemas.openxmlformats.org/officeDocument/2006/relationships/notesSlide" Target="../notesSlides/notesSlide46.xml"/><Relationship Id="rId1" Type="http://schemas.openxmlformats.org/officeDocument/2006/relationships/slideLayout" Target="../slideLayouts/slideLayout1.xml"/><Relationship Id="rId5" Type="http://schemas.openxmlformats.org/officeDocument/2006/relationships/hyperlink" Target="https://creativecommons.org/licenses/by-sa/3.0/" TargetMode="External"/><Relationship Id="rId4" Type="http://schemas.openxmlformats.org/officeDocument/2006/relationships/hyperlink" Target="http://commons.wikimedia.org/wiki/File:Ozone_Hole.jpg" TargetMode="Externa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5.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49.xml"/><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tags" Target="../tags/tag6.xml"/></Relationships>
</file>

<file path=ppt/slides/_rels/slide6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hyperlink" Target="https://openclipart.org/detail/167316/sun"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53.svg"/></Relationships>
</file>

<file path=ppt/slides/_rels/slide6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tags" Target="../tags/tag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0.xml"/><Relationship Id="rId1" Type="http://schemas.openxmlformats.org/officeDocument/2006/relationships/slideLayout" Target="../slideLayouts/slideLayout2.xml"/><Relationship Id="rId5" Type="http://schemas.openxmlformats.org/officeDocument/2006/relationships/image" Target="../media/image57.png"/><Relationship Id="rId4" Type="http://schemas.openxmlformats.org/officeDocument/2006/relationships/image" Target="../media/image56.png"/></Relationships>
</file>

<file path=ppt/slides/_rels/slide7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notesSlide" Target="../notesSlides/notesSlide73.xml"/><Relationship Id="rId2" Type="http://schemas.openxmlformats.org/officeDocument/2006/relationships/slideLayout" Target="../slideLayouts/slideLayout2.xml"/><Relationship Id="rId1" Type="http://schemas.openxmlformats.org/officeDocument/2006/relationships/tags" Target="../tags/tag14.xml"/></Relationships>
</file>

<file path=ppt/slides/_rels/slide75.xml.rels><?xml version="1.0" encoding="UTF-8" standalone="yes"?>
<Relationships xmlns="http://schemas.openxmlformats.org/package/2006/relationships"><Relationship Id="rId3" Type="http://schemas.openxmlformats.org/officeDocument/2006/relationships/notesSlide" Target="../notesSlides/notesSlide74.xml"/><Relationship Id="rId2" Type="http://schemas.openxmlformats.org/officeDocument/2006/relationships/slideLayout" Target="../slideLayouts/slideLayout2.xml"/><Relationship Id="rId1" Type="http://schemas.openxmlformats.org/officeDocument/2006/relationships/tags" Target="../tags/tag15.xml"/><Relationship Id="rId4" Type="http://schemas.openxmlformats.org/officeDocument/2006/relationships/image" Target="../media/image59.png"/></Relationships>
</file>

<file path=ppt/slides/_rels/slide76.xml.rels><?xml version="1.0" encoding="UTF-8" standalone="yes"?>
<Relationships xmlns="http://schemas.openxmlformats.org/package/2006/relationships"><Relationship Id="rId3" Type="http://schemas.openxmlformats.org/officeDocument/2006/relationships/notesSlide" Target="../notesSlides/notesSlide75.xml"/><Relationship Id="rId2" Type="http://schemas.openxmlformats.org/officeDocument/2006/relationships/slideLayout" Target="../slideLayouts/slideLayout2.xml"/><Relationship Id="rId1" Type="http://schemas.openxmlformats.org/officeDocument/2006/relationships/tags" Target="../tags/tag16.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0.xml"/><Relationship Id="rId1" Type="http://schemas.openxmlformats.org/officeDocument/2006/relationships/slideLayout" Target="../slideLayouts/slideLayout2.xml"/><Relationship Id="rId5" Type="http://schemas.openxmlformats.org/officeDocument/2006/relationships/image" Target="../media/image64.png"/><Relationship Id="rId4" Type="http://schemas.openxmlformats.org/officeDocument/2006/relationships/image" Target="../media/image63.png"/></Relationships>
</file>

<file path=ppt/slides/_rels/slide8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81.xml"/><Relationship Id="rId1" Type="http://schemas.openxmlformats.org/officeDocument/2006/relationships/slideLayout" Target="../slideLayouts/slideLayout2.xml"/><Relationship Id="rId4" Type="http://schemas.openxmlformats.org/officeDocument/2006/relationships/image" Target="../media/image64.png"/></Relationships>
</file>

<file path=ppt/slides/_rels/slide83.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2.xml"/><Relationship Id="rId1" Type="http://schemas.openxmlformats.org/officeDocument/2006/relationships/tags" Target="../tags/tag17.xml"/></Relationships>
</file>

<file path=ppt/slides/_rels/slide84.xml.rels><?xml version="1.0" encoding="UTF-8" standalone="yes"?>
<Relationships xmlns="http://schemas.openxmlformats.org/package/2006/relationships"><Relationship Id="rId3" Type="http://schemas.openxmlformats.org/officeDocument/2006/relationships/notesSlide" Target="../notesSlides/notesSlide83.xml"/><Relationship Id="rId2" Type="http://schemas.openxmlformats.org/officeDocument/2006/relationships/slideLayout" Target="../slideLayouts/slideLayout2.xml"/><Relationship Id="rId1" Type="http://schemas.openxmlformats.org/officeDocument/2006/relationships/tags" Target="../tags/tag18.xml"/></Relationships>
</file>

<file path=ppt/slides/_rels/slide85.xml.rels><?xml version="1.0" encoding="UTF-8" standalone="yes"?>
<Relationships xmlns="http://schemas.openxmlformats.org/package/2006/relationships"><Relationship Id="rId3" Type="http://schemas.openxmlformats.org/officeDocument/2006/relationships/notesSlide" Target="../notesSlides/notesSlide84.xml"/><Relationship Id="rId2" Type="http://schemas.openxmlformats.org/officeDocument/2006/relationships/slideLayout" Target="../slideLayouts/slideLayout2.xml"/><Relationship Id="rId1" Type="http://schemas.openxmlformats.org/officeDocument/2006/relationships/tags" Target="../tags/tag19.xml"/><Relationship Id="rId4" Type="http://schemas.openxmlformats.org/officeDocument/2006/relationships/image" Target="../media/image65.png"/></Relationships>
</file>

<file path=ppt/slides/_rels/slide86.xml.rels><?xml version="1.0" encoding="UTF-8" standalone="yes"?>
<Relationships xmlns="http://schemas.openxmlformats.org/package/2006/relationships"><Relationship Id="rId3" Type="http://schemas.openxmlformats.org/officeDocument/2006/relationships/notesSlide" Target="../notesSlides/notesSlide85.xml"/><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86.xml"/><Relationship Id="rId2" Type="http://schemas.openxmlformats.org/officeDocument/2006/relationships/slideLayout" Target="../slideLayouts/slideLayout2.xml"/><Relationship Id="rId1" Type="http://schemas.openxmlformats.org/officeDocument/2006/relationships/tags" Target="../tags/tag21.xml"/><Relationship Id="rId5" Type="http://schemas.openxmlformats.org/officeDocument/2006/relationships/image" Target="../media/image67.svg"/><Relationship Id="rId4" Type="http://schemas.openxmlformats.org/officeDocument/2006/relationships/image" Target="../media/image66.png"/></Relationships>
</file>

<file path=ppt/slides/_rels/slide88.xml.rels><?xml version="1.0" encoding="UTF-8" standalone="yes"?>
<Relationships xmlns="http://schemas.openxmlformats.org/package/2006/relationships"><Relationship Id="rId3" Type="http://schemas.openxmlformats.org/officeDocument/2006/relationships/notesSlide" Target="../notesSlides/notesSlide87.xml"/><Relationship Id="rId2" Type="http://schemas.openxmlformats.org/officeDocument/2006/relationships/slideLayout" Target="../slideLayouts/slideLayout2.xml"/><Relationship Id="rId1" Type="http://schemas.openxmlformats.org/officeDocument/2006/relationships/tags" Target="../tags/tag2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2.xml"/><Relationship Id="rId1" Type="http://schemas.openxmlformats.org/officeDocument/2006/relationships/tags" Target="../tags/tag2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90.xml"/><Relationship Id="rId2" Type="http://schemas.openxmlformats.org/officeDocument/2006/relationships/slideLayout" Target="../slideLayouts/slideLayout2.xml"/><Relationship Id="rId1" Type="http://schemas.openxmlformats.org/officeDocument/2006/relationships/tags" Target="../tags/tag24.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93.xml"/><Relationship Id="rId1" Type="http://schemas.openxmlformats.org/officeDocument/2006/relationships/slideLayout" Target="../slideLayouts/slideLayout2.xml"/><Relationship Id="rId6" Type="http://schemas.openxmlformats.org/officeDocument/2006/relationships/image" Target="../media/image660.png"/><Relationship Id="rId5" Type="http://schemas.openxmlformats.org/officeDocument/2006/relationships/slide" Target="slide95.xml"/><Relationship Id="rId4" Type="http://schemas.openxmlformats.org/officeDocument/2006/relationships/image" Target="../media/image69.png"/></Relationships>
</file>

<file path=ppt/slides/_rels/slide95.xml.rels><?xml version="1.0" encoding="UTF-8" standalone="yes"?>
<Relationships xmlns="http://schemas.openxmlformats.org/package/2006/relationships"><Relationship Id="rId3" Type="http://schemas.openxmlformats.org/officeDocument/2006/relationships/image" Target="../media/image68.gif"/><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D36687-1011-4052-8102-7BED659D36F2}"/>
              </a:ext>
            </a:extLst>
          </p:cNvPr>
          <p:cNvSpPr>
            <a:spLocks noGrp="1"/>
          </p:cNvSpPr>
          <p:nvPr>
            <p:ph type="title"/>
          </p:nvPr>
        </p:nvSpPr>
        <p:spPr/>
        <p:txBody>
          <a:bodyPr/>
          <a:lstStyle/>
          <a:p>
            <a:r>
              <a:rPr lang="en-US" dirty="0"/>
              <a:t>Using this PowerPoint</a:t>
            </a:r>
          </a:p>
        </p:txBody>
      </p:sp>
      <p:sp>
        <p:nvSpPr>
          <p:cNvPr id="3" name="Content Placeholder 2">
            <a:extLst>
              <a:ext uri="{FF2B5EF4-FFF2-40B4-BE49-F238E27FC236}">
                <a16:creationId xmlns:a16="http://schemas.microsoft.com/office/drawing/2014/main" id="{238DD24E-40AC-40B9-B525-B09CA2FD6E25}"/>
              </a:ext>
            </a:extLst>
          </p:cNvPr>
          <p:cNvSpPr>
            <a:spLocks noGrp="1"/>
          </p:cNvSpPr>
          <p:nvPr>
            <p:ph idx="1"/>
          </p:nvPr>
        </p:nvSpPr>
        <p:spPr/>
        <p:txBody>
          <a:bodyPr/>
          <a:lstStyle/>
          <a:p>
            <a:r>
              <a:rPr lang="en-US" dirty="0"/>
              <a:t>Welcome to the ESCO 608 PowerPoint!</a:t>
            </a:r>
          </a:p>
          <a:p>
            <a:r>
              <a:rPr lang="en-US" dirty="0"/>
              <a:t>Items listed in RED are important items that may appear on the exam – pay close attention to these areas.</a:t>
            </a:r>
          </a:p>
          <a:p>
            <a:r>
              <a:rPr lang="en-US" dirty="0"/>
              <a:t>There are instructor notes written for each slide as well as the reference to the page in the ESCO preparatory manual the information can be found on.</a:t>
            </a:r>
          </a:p>
        </p:txBody>
      </p:sp>
    </p:spTree>
    <p:custDataLst>
      <p:tags r:id="rId1"/>
    </p:custDataLst>
    <p:extLst>
      <p:ext uri="{BB962C8B-B14F-4D97-AF65-F5344CB8AC3E}">
        <p14:creationId xmlns:p14="http://schemas.microsoft.com/office/powerpoint/2010/main" val="39584038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7BBC0-9007-480F-97D3-5853A67ECEE5}"/>
              </a:ext>
            </a:extLst>
          </p:cNvPr>
          <p:cNvSpPr>
            <a:spLocks noGrp="1"/>
          </p:cNvSpPr>
          <p:nvPr>
            <p:ph type="title"/>
          </p:nvPr>
        </p:nvSpPr>
        <p:spPr>
          <a:xfrm>
            <a:off x="609600" y="685800"/>
            <a:ext cx="10086808" cy="1013800"/>
          </a:xfrm>
        </p:spPr>
        <p:txBody>
          <a:bodyPr/>
          <a:lstStyle/>
          <a:p>
            <a:r>
              <a:rPr lang="en-US" dirty="0"/>
              <a:t>BEFORE YOU BEGIN</a:t>
            </a:r>
          </a:p>
        </p:txBody>
      </p:sp>
      <p:sp>
        <p:nvSpPr>
          <p:cNvPr id="3" name="Content Placeholder 2">
            <a:extLst>
              <a:ext uri="{FF2B5EF4-FFF2-40B4-BE49-F238E27FC236}">
                <a16:creationId xmlns:a16="http://schemas.microsoft.com/office/drawing/2014/main" id="{1E3D62DE-EEC6-4A3D-AE5D-C3B6C1D8BD40}"/>
              </a:ext>
            </a:extLst>
          </p:cNvPr>
          <p:cNvSpPr>
            <a:spLocks noGrp="1"/>
          </p:cNvSpPr>
          <p:nvPr>
            <p:ph idx="1"/>
          </p:nvPr>
        </p:nvSpPr>
        <p:spPr>
          <a:xfrm>
            <a:off x="441331" y="2294600"/>
            <a:ext cx="11064869" cy="3877600"/>
          </a:xfrm>
        </p:spPr>
        <p:txBody>
          <a:bodyPr>
            <a:normAutofit lnSpcReduction="10000"/>
          </a:bodyPr>
          <a:lstStyle/>
          <a:p>
            <a:pPr>
              <a:buFont typeface="Wingdings" panose="05000000000000000000" pitchFamily="2" charset="2"/>
              <a:buChar char="§"/>
            </a:pPr>
            <a:r>
              <a:rPr lang="en-US" dirty="0"/>
              <a:t>You may also contact ESCO’s customer service team, Monday-Friday, 8:00 AM 5:00 PM, Central Time at 1-800-726-9696 if you have any questions related to your certification.  </a:t>
            </a:r>
          </a:p>
          <a:p>
            <a:pPr>
              <a:buFont typeface="Wingdings" panose="05000000000000000000" pitchFamily="2" charset="2"/>
              <a:buChar char="§"/>
            </a:pPr>
            <a:r>
              <a:rPr lang="en-US" dirty="0"/>
              <a:t>Please note: if you participate in an examination that is administered in paper format (i.e., Scantron answer sheet), please allow 5-7 business days for your examination to be received at the ESCO grading center for processing.</a:t>
            </a:r>
          </a:p>
          <a:p>
            <a:endParaRPr lang="en-US" dirty="0"/>
          </a:p>
        </p:txBody>
      </p:sp>
    </p:spTree>
    <p:extLst>
      <p:ext uri="{BB962C8B-B14F-4D97-AF65-F5344CB8AC3E}">
        <p14:creationId xmlns:p14="http://schemas.microsoft.com/office/powerpoint/2010/main" val="20938785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p:txBody>
          <a:bodyPr anchor="t">
            <a:normAutofit/>
          </a:bodyPr>
          <a:lstStyle/>
          <a:p>
            <a:pPr marL="0" indent="0">
              <a:buNone/>
            </a:pPr>
            <a:r>
              <a:rPr lang="en-US" dirty="0">
                <a:solidFill>
                  <a:srgbClr val="FF0000"/>
                </a:solidFill>
              </a:rPr>
              <a:t>Anyone performing any activity that violates the refrigerant circuit</a:t>
            </a:r>
            <a:r>
              <a:rPr lang="en-US" dirty="0"/>
              <a:t>, including removal of refrigerant or replacing a component containing a regulated refrigerant must be certified at the proper level and have the type of recovery equipment required. </a:t>
            </a:r>
          </a:p>
        </p:txBody>
      </p:sp>
    </p:spTree>
    <p:extLst>
      <p:ext uri="{BB962C8B-B14F-4D97-AF65-F5344CB8AC3E}">
        <p14:creationId xmlns:p14="http://schemas.microsoft.com/office/powerpoint/2010/main" val="220786169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37154" y="1981200"/>
            <a:ext cx="8325846" cy="4724400"/>
          </a:xfrm>
        </p:spPr>
        <p:txBody>
          <a:bodyPr anchor="t">
            <a:normAutofit fontScale="92500" lnSpcReduction="20000"/>
          </a:bodyPr>
          <a:lstStyle/>
          <a:p>
            <a:r>
              <a:rPr lang="en-US" dirty="0"/>
              <a:t>It is illegal to knowingly release CFC, HCFC, or HFC refrigerants during the service, maintenance, repair, or disposal of appliances.  </a:t>
            </a:r>
          </a:p>
          <a:p>
            <a:r>
              <a:rPr lang="en-US" dirty="0"/>
              <a:t>A technician must have their Section 608 certification card in their possession when preforming an activity regulated by Section 608.</a:t>
            </a:r>
          </a:p>
          <a:p>
            <a:r>
              <a:rPr lang="en-US" dirty="0"/>
              <a:t>If your Section 608 certification card is lost, request a replacement from your certifying organization not the EPA. </a:t>
            </a:r>
          </a:p>
        </p:txBody>
      </p:sp>
      <p:grpSp>
        <p:nvGrpSpPr>
          <p:cNvPr id="6" name="Group 5">
            <a:extLst>
              <a:ext uri="{FF2B5EF4-FFF2-40B4-BE49-F238E27FC236}">
                <a16:creationId xmlns:a16="http://schemas.microsoft.com/office/drawing/2014/main" id="{9EB0A26C-72C0-4D28-80C9-822B2BE3327E}"/>
              </a:ext>
            </a:extLst>
          </p:cNvPr>
          <p:cNvGrpSpPr/>
          <p:nvPr/>
        </p:nvGrpSpPr>
        <p:grpSpPr>
          <a:xfrm>
            <a:off x="8686800" y="3124200"/>
            <a:ext cx="3505200" cy="1676400"/>
            <a:chOff x="4419600" y="3429000"/>
            <a:chExt cx="5466782" cy="1775971"/>
          </a:xfrm>
        </p:grpSpPr>
        <p:pic>
          <p:nvPicPr>
            <p:cNvPr id="4" name="Picture 2" descr="http://www.centurytool.net/v/vspfiles/photos/MAN10285.30SW-2.jpg">
              <a:extLst>
                <a:ext uri="{FF2B5EF4-FFF2-40B4-BE49-F238E27FC236}">
                  <a16:creationId xmlns:a16="http://schemas.microsoft.com/office/drawing/2014/main" id="{6D977881-BFEA-4F39-971F-C74575BFA86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19600" y="3429000"/>
              <a:ext cx="1427206" cy="1775971"/>
            </a:xfrm>
            <a:prstGeom prst="rect">
              <a:avLst/>
            </a:prstGeom>
            <a:noFill/>
            <a:extLst>
              <a:ext uri="{909E8E84-426E-40DD-AFC4-6F175D3DCCD1}">
                <a14:hiddenFill xmlns:a14="http://schemas.microsoft.com/office/drawing/2010/main">
                  <a:solidFill>
                    <a:srgbClr val="FFFFFF"/>
                  </a:solidFill>
                </a14:hiddenFill>
              </a:ext>
            </a:extLst>
          </p:spPr>
        </p:pic>
        <p:sp>
          <p:nvSpPr>
            <p:cNvPr id="5" name="Thought Bubble: Cloud 4">
              <a:extLst>
                <a:ext uri="{FF2B5EF4-FFF2-40B4-BE49-F238E27FC236}">
                  <a16:creationId xmlns:a16="http://schemas.microsoft.com/office/drawing/2014/main" id="{FAECADE1-4927-41D0-8BC9-9486CC9133AE}"/>
                </a:ext>
              </a:extLst>
            </p:cNvPr>
            <p:cNvSpPr/>
            <p:nvPr/>
          </p:nvSpPr>
          <p:spPr>
            <a:xfrm>
              <a:off x="6457382" y="3581400"/>
              <a:ext cx="3429000" cy="1143000"/>
            </a:xfrm>
            <a:prstGeom prst="cloudCallout">
              <a:avLst>
                <a:gd name="adj1" fmla="val -86221"/>
                <a:gd name="adj2" fmla="val -31747"/>
              </a:avLst>
            </a:prstGeom>
            <a:solidFill>
              <a:schemeClr val="bg1">
                <a:lumMod val="9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6264539"/>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2438400"/>
            <a:ext cx="11309338" cy="3420400"/>
          </a:xfrm>
        </p:spPr>
        <p:txBody>
          <a:bodyPr anchor="t">
            <a:normAutofit/>
          </a:bodyPr>
          <a:lstStyle/>
          <a:p>
            <a:pPr marL="0" indent="0">
              <a:buNone/>
            </a:pPr>
            <a:r>
              <a:rPr lang="en-US" dirty="0"/>
              <a:t>A person is </a:t>
            </a:r>
            <a:r>
              <a:rPr lang="en-US" dirty="0">
                <a:solidFill>
                  <a:srgbClr val="FF0000"/>
                </a:solidFill>
              </a:rPr>
              <a:t>not required </a:t>
            </a:r>
            <a:r>
              <a:rPr lang="en-US" dirty="0"/>
              <a:t>to be a Section 608 certified technician when </a:t>
            </a:r>
            <a:r>
              <a:rPr lang="en-US" dirty="0">
                <a:solidFill>
                  <a:srgbClr val="FF0000"/>
                </a:solidFill>
              </a:rPr>
              <a:t>servicing an external electric circuit or sections of the system that do not involve the refrigerant components</a:t>
            </a:r>
            <a:r>
              <a:rPr lang="en-US" dirty="0"/>
              <a:t> of an HVACR appliance.</a:t>
            </a:r>
          </a:p>
          <a:p>
            <a:endParaRPr lang="en-US" dirty="0"/>
          </a:p>
        </p:txBody>
      </p:sp>
    </p:spTree>
    <p:extLst>
      <p:ext uri="{BB962C8B-B14F-4D97-AF65-F5344CB8AC3E}">
        <p14:creationId xmlns:p14="http://schemas.microsoft.com/office/powerpoint/2010/main" val="318123863"/>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2438400"/>
            <a:ext cx="11309338" cy="3420400"/>
          </a:xfrm>
        </p:spPr>
        <p:txBody>
          <a:bodyPr anchor="t">
            <a:normAutofit/>
          </a:bodyPr>
          <a:lstStyle/>
          <a:p>
            <a:pPr marL="0" indent="0">
              <a:buNone/>
            </a:pPr>
            <a:r>
              <a:rPr lang="en-US" dirty="0"/>
              <a:t>The Clean Air Act (EPA’s regulations) allows for releasing an exempt refrigerant (</a:t>
            </a:r>
            <a:r>
              <a:rPr lang="en-US" dirty="0">
                <a:solidFill>
                  <a:srgbClr val="FF0000"/>
                </a:solidFill>
              </a:rPr>
              <a:t>e.g., ammonia and CO</a:t>
            </a:r>
            <a:r>
              <a:rPr lang="en-US" dirty="0">
                <a:solidFill>
                  <a:srgbClr val="FF0000"/>
                </a:solidFill>
                <a:latin typeface="Calibri" panose="020F0502020204030204" pitchFamily="34" charset="0"/>
                <a:cs typeface="Calibri" panose="020F0502020204030204" pitchFamily="34" charset="0"/>
              </a:rPr>
              <a:t>₂</a:t>
            </a:r>
            <a:r>
              <a:rPr lang="en-US" dirty="0"/>
              <a:t>) or a small amount of refrigerant, mixed with nitrogen (</a:t>
            </a:r>
            <a:r>
              <a:rPr lang="en-US" dirty="0">
                <a:solidFill>
                  <a:srgbClr val="FF0000"/>
                </a:solidFill>
              </a:rPr>
              <a:t>a leak trace gas</a:t>
            </a:r>
            <a:r>
              <a:rPr lang="en-US" dirty="0"/>
              <a:t>) for leak detection.  </a:t>
            </a:r>
          </a:p>
        </p:txBody>
      </p:sp>
    </p:spTree>
    <p:extLst>
      <p:ext uri="{BB962C8B-B14F-4D97-AF65-F5344CB8AC3E}">
        <p14:creationId xmlns:p14="http://schemas.microsoft.com/office/powerpoint/2010/main" val="208958846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1981200"/>
            <a:ext cx="11309338" cy="1672100"/>
          </a:xfrm>
        </p:spPr>
        <p:txBody>
          <a:bodyPr anchor="t">
            <a:normAutofit/>
          </a:bodyPr>
          <a:lstStyle/>
          <a:p>
            <a:pPr marL="0" indent="0">
              <a:buNone/>
            </a:pPr>
            <a:r>
              <a:rPr lang="en-US" dirty="0"/>
              <a:t>As of 2017, a technician can be </a:t>
            </a:r>
            <a:r>
              <a:rPr lang="en-US" dirty="0">
                <a:solidFill>
                  <a:srgbClr val="FF0000"/>
                </a:solidFill>
              </a:rPr>
              <a:t>fined $44,539 </a:t>
            </a:r>
            <a:r>
              <a:rPr lang="en-US" dirty="0"/>
              <a:t>per day, per violation, for violating the Clean Air Act, including knowingly releasing non-exempt refrigerant from appliances.  </a:t>
            </a:r>
          </a:p>
        </p:txBody>
      </p:sp>
      <p:sp>
        <p:nvSpPr>
          <p:cNvPr id="6" name="Flowchart: Connector 5">
            <a:extLst>
              <a:ext uri="{FF2B5EF4-FFF2-40B4-BE49-F238E27FC236}">
                <a16:creationId xmlns:a16="http://schemas.microsoft.com/office/drawing/2014/main" id="{3F93650D-5669-4423-97C2-4D8594F1001F}"/>
              </a:ext>
            </a:extLst>
          </p:cNvPr>
          <p:cNvSpPr/>
          <p:nvPr/>
        </p:nvSpPr>
        <p:spPr>
          <a:xfrm>
            <a:off x="4343400" y="3653300"/>
            <a:ext cx="3017520" cy="3017520"/>
          </a:xfrm>
          <a:prstGeom prst="flowChartConnector">
            <a:avLst/>
          </a:prstGeom>
          <a:solidFill>
            <a:schemeClr val="bg1"/>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endParaRPr lang="en-US" sz="2400" dirty="0">
              <a:solidFill>
                <a:schemeClr val="tx1"/>
              </a:solidFill>
            </a:endParaRPr>
          </a:p>
          <a:p>
            <a:r>
              <a:rPr lang="en-US" sz="2400" dirty="0">
                <a:solidFill>
                  <a:schemeClr val="tx1"/>
                </a:solidFill>
              </a:rPr>
              <a:t>VIOLATORS will be FINED</a:t>
            </a:r>
          </a:p>
        </p:txBody>
      </p:sp>
      <p:cxnSp>
        <p:nvCxnSpPr>
          <p:cNvPr id="8" name="Straight Connector 7">
            <a:extLst>
              <a:ext uri="{FF2B5EF4-FFF2-40B4-BE49-F238E27FC236}">
                <a16:creationId xmlns:a16="http://schemas.microsoft.com/office/drawing/2014/main" id="{0918D6E1-797A-433B-A3CF-0126634B0CB1}"/>
              </a:ext>
            </a:extLst>
          </p:cNvPr>
          <p:cNvCxnSpPr>
            <a:cxnSpLocks/>
            <a:stCxn id="6" idx="5"/>
            <a:endCxn id="6" idx="1"/>
          </p:cNvCxnSpPr>
          <p:nvPr/>
        </p:nvCxnSpPr>
        <p:spPr>
          <a:xfrm flipH="1" flipV="1">
            <a:off x="4785306" y="4095206"/>
            <a:ext cx="2133708" cy="2133708"/>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3541056"/>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p:txBody>
          <a:bodyPr anchor="t">
            <a:normAutofit/>
          </a:bodyPr>
          <a:lstStyle/>
          <a:p>
            <a:pPr marL="0" indent="0">
              <a:buNone/>
            </a:pPr>
            <a:r>
              <a:rPr lang="en-US" dirty="0"/>
              <a:t>Service technicians who violate the Clean Air Act provisions may lose their certification in addition to paying fines and being required to appear in court.</a:t>
            </a:r>
          </a:p>
        </p:txBody>
      </p:sp>
      <p:grpSp>
        <p:nvGrpSpPr>
          <p:cNvPr id="5" name="Group 4">
            <a:extLst>
              <a:ext uri="{FF2B5EF4-FFF2-40B4-BE49-F238E27FC236}">
                <a16:creationId xmlns:a16="http://schemas.microsoft.com/office/drawing/2014/main" id="{41C03447-6337-44A7-8C96-C70292AE5EA8}"/>
              </a:ext>
            </a:extLst>
          </p:cNvPr>
          <p:cNvGrpSpPr/>
          <p:nvPr/>
        </p:nvGrpSpPr>
        <p:grpSpPr>
          <a:xfrm>
            <a:off x="1676400" y="3733800"/>
            <a:ext cx="8628062" cy="2743200"/>
            <a:chOff x="1676400" y="3733800"/>
            <a:chExt cx="8628062" cy="2743200"/>
          </a:xfrm>
        </p:grpSpPr>
        <p:pic>
          <p:nvPicPr>
            <p:cNvPr id="6" name="Picture 4" descr="C:\Users\Earl\AppData\Local\Microsoft\Windows\INetCache\IE\QTM2XS73\jcartier-administration-1[1].png">
              <a:extLst>
                <a:ext uri="{FF2B5EF4-FFF2-40B4-BE49-F238E27FC236}">
                  <a16:creationId xmlns:a16="http://schemas.microsoft.com/office/drawing/2014/main" id="{94AF4C66-021F-4472-AB74-B0C43C954CE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32762" y="4149271"/>
              <a:ext cx="2171700" cy="20769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descr="How to Get Up to $1,000 as soon as tomorrow*?">
              <a:extLst>
                <a:ext uri="{FF2B5EF4-FFF2-40B4-BE49-F238E27FC236}">
                  <a16:creationId xmlns:a16="http://schemas.microsoft.com/office/drawing/2014/main" id="{2CB39410-B693-4B04-8267-69DFCA30BE6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400" y="4038600"/>
              <a:ext cx="2590800" cy="2152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AF854D44-B632-48C9-982B-9309EC961585}"/>
                </a:ext>
              </a:extLst>
            </p:cNvPr>
            <p:cNvPicPr>
              <a:picLocks noChangeAspect="1"/>
            </p:cNvPicPr>
            <p:nvPr/>
          </p:nvPicPr>
          <p:blipFill>
            <a:blip r:embed="rId5"/>
            <a:stretch>
              <a:fillRect/>
            </a:stretch>
          </p:blipFill>
          <p:spPr>
            <a:xfrm>
              <a:off x="5022599" y="4142302"/>
              <a:ext cx="2423344" cy="2008412"/>
            </a:xfrm>
            <a:prstGeom prst="rect">
              <a:avLst/>
            </a:prstGeom>
          </p:spPr>
        </p:pic>
        <p:sp>
          <p:nvSpPr>
            <p:cNvPr id="9" name="Flowchart: Summing Junction 8">
              <a:extLst>
                <a:ext uri="{FF2B5EF4-FFF2-40B4-BE49-F238E27FC236}">
                  <a16:creationId xmlns:a16="http://schemas.microsoft.com/office/drawing/2014/main" id="{78AE87B6-3182-4B8C-8957-63BA0ABDA3B7}"/>
                </a:ext>
              </a:extLst>
            </p:cNvPr>
            <p:cNvSpPr/>
            <p:nvPr/>
          </p:nvSpPr>
          <p:spPr>
            <a:xfrm>
              <a:off x="4820853" y="3733800"/>
              <a:ext cx="2758256" cy="2743200"/>
            </a:xfrm>
            <a:prstGeom prst="flowChartSummingJunction">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09324434"/>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p:txBody>
          <a:bodyPr anchor="t">
            <a:normAutofit/>
          </a:bodyPr>
          <a:lstStyle/>
          <a:p>
            <a:pPr marL="0" indent="0">
              <a:buNone/>
            </a:pPr>
            <a:r>
              <a:rPr lang="en-US" dirty="0"/>
              <a:t>It is the </a:t>
            </a:r>
            <a:r>
              <a:rPr lang="en-US" dirty="0">
                <a:solidFill>
                  <a:srgbClr val="FF0000"/>
                </a:solidFill>
              </a:rPr>
              <a:t>technician's responsibility </a:t>
            </a:r>
            <a:r>
              <a:rPr lang="en-US" dirty="0"/>
              <a:t>to comply with any future changes in the law or EPA regulations after a technician becomes certified.</a:t>
            </a:r>
          </a:p>
        </p:txBody>
      </p:sp>
      <p:grpSp>
        <p:nvGrpSpPr>
          <p:cNvPr id="5" name="Group 4">
            <a:extLst>
              <a:ext uri="{FF2B5EF4-FFF2-40B4-BE49-F238E27FC236}">
                <a16:creationId xmlns:a16="http://schemas.microsoft.com/office/drawing/2014/main" id="{C0FD2C39-8B64-450C-9C24-6B790C8D2B09}"/>
              </a:ext>
            </a:extLst>
          </p:cNvPr>
          <p:cNvGrpSpPr/>
          <p:nvPr/>
        </p:nvGrpSpPr>
        <p:grpSpPr>
          <a:xfrm>
            <a:off x="4114800" y="3573710"/>
            <a:ext cx="3975100" cy="3055690"/>
            <a:chOff x="3733800" y="3453063"/>
            <a:chExt cx="3975100" cy="3055690"/>
          </a:xfrm>
        </p:grpSpPr>
        <p:pic>
          <p:nvPicPr>
            <p:cNvPr id="2050" name="Picture 2" descr="http://www.calendarzoom.com/media/printable-calendar/july-2050-online-calendar-template-monday-start.png">
              <a:extLst>
                <a:ext uri="{FF2B5EF4-FFF2-40B4-BE49-F238E27FC236}">
                  <a16:creationId xmlns:a16="http://schemas.microsoft.com/office/drawing/2014/main" id="{A6E18904-6B6B-4D7D-88B9-2FDBF142A088}"/>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145"/>
            <a:stretch/>
          </p:blipFill>
          <p:spPr bwMode="auto">
            <a:xfrm>
              <a:off x="3733800" y="3733800"/>
              <a:ext cx="3975100" cy="2774953"/>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a:extLst>
                <a:ext uri="{FF2B5EF4-FFF2-40B4-BE49-F238E27FC236}">
                  <a16:creationId xmlns:a16="http://schemas.microsoft.com/office/drawing/2014/main" id="{ED002B34-0672-44C4-97D8-C7B824038374}"/>
                </a:ext>
              </a:extLst>
            </p:cNvPr>
            <p:cNvSpPr/>
            <p:nvPr/>
          </p:nvSpPr>
          <p:spPr>
            <a:xfrm>
              <a:off x="3740216" y="3453063"/>
              <a:ext cx="3952641" cy="304800"/>
            </a:xfrm>
            <a:prstGeom prst="rect">
              <a:avLst/>
            </a:prstGeom>
            <a:solidFill>
              <a:schemeClr val="bg1"/>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dirty="0">
                  <a:solidFill>
                    <a:schemeClr val="tx1"/>
                  </a:solidFill>
                </a:rPr>
                <a:t>2025</a:t>
              </a:r>
            </a:p>
          </p:txBody>
        </p:sp>
      </p:grpSp>
    </p:spTree>
    <p:extLst>
      <p:ext uri="{BB962C8B-B14F-4D97-AF65-F5344CB8AC3E}">
        <p14:creationId xmlns:p14="http://schemas.microsoft.com/office/powerpoint/2010/main" val="204924726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2514600"/>
            <a:ext cx="11309338" cy="3344200"/>
          </a:xfrm>
        </p:spPr>
        <p:txBody>
          <a:bodyPr anchor="t">
            <a:normAutofit/>
          </a:bodyPr>
          <a:lstStyle/>
          <a:p>
            <a:pPr marL="0" indent="0">
              <a:buNone/>
            </a:pPr>
            <a:r>
              <a:rPr lang="en-US" dirty="0"/>
              <a:t>State and local governments may establish laws that contain </a:t>
            </a:r>
            <a:r>
              <a:rPr lang="en-US" dirty="0">
                <a:solidFill>
                  <a:srgbClr val="FF0000"/>
                </a:solidFill>
              </a:rPr>
              <a:t>stricter requirements </a:t>
            </a:r>
            <a:r>
              <a:rPr lang="en-US" dirty="0"/>
              <a:t>than the Clean Air Act/EPA regulations.</a:t>
            </a:r>
          </a:p>
        </p:txBody>
      </p:sp>
    </p:spTree>
    <p:extLst>
      <p:ext uri="{BB962C8B-B14F-4D97-AF65-F5344CB8AC3E}">
        <p14:creationId xmlns:p14="http://schemas.microsoft.com/office/powerpoint/2010/main" val="118338374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2438400"/>
            <a:ext cx="11309338" cy="3420400"/>
          </a:xfrm>
        </p:spPr>
        <p:txBody>
          <a:bodyPr anchor="t">
            <a:normAutofit/>
          </a:bodyPr>
          <a:lstStyle/>
          <a:p>
            <a:pPr marL="0" indent="0">
              <a:buNone/>
            </a:pPr>
            <a:r>
              <a:rPr lang="en-US" dirty="0"/>
              <a:t>The EPA’s Significant New Alternatives Policy </a:t>
            </a:r>
            <a:r>
              <a:rPr lang="en-US" dirty="0">
                <a:solidFill>
                  <a:srgbClr val="FF0000"/>
                </a:solidFill>
              </a:rPr>
              <a:t>(SNAP) </a:t>
            </a:r>
            <a:r>
              <a:rPr lang="en-US" dirty="0"/>
              <a:t>Program identifies refrigerants with lower overall risks to </a:t>
            </a:r>
            <a:r>
              <a:rPr lang="en-US" dirty="0">
                <a:solidFill>
                  <a:srgbClr val="FF0000"/>
                </a:solidFill>
              </a:rPr>
              <a:t>human health and the environment.</a:t>
            </a:r>
          </a:p>
        </p:txBody>
      </p:sp>
    </p:spTree>
    <p:extLst>
      <p:ext uri="{BB962C8B-B14F-4D97-AF65-F5344CB8AC3E}">
        <p14:creationId xmlns:p14="http://schemas.microsoft.com/office/powerpoint/2010/main" val="2083886202"/>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1981200"/>
            <a:ext cx="9160914" cy="3877600"/>
          </a:xfrm>
        </p:spPr>
        <p:txBody>
          <a:bodyPr anchor="t">
            <a:normAutofit/>
          </a:bodyPr>
          <a:lstStyle/>
          <a:p>
            <a:r>
              <a:rPr lang="en-US" dirty="0"/>
              <a:t>The phase-out for the production and imports of newly manufactured </a:t>
            </a:r>
            <a:r>
              <a:rPr lang="en-US" dirty="0">
                <a:solidFill>
                  <a:srgbClr val="FF0000"/>
                </a:solidFill>
              </a:rPr>
              <a:t>R-22 and HCFC-142b in the U.S. will be in the year 2020.  </a:t>
            </a:r>
          </a:p>
          <a:p>
            <a:r>
              <a:rPr lang="en-US" dirty="0"/>
              <a:t>After the phase-out of all HCFC refrigerants in 2030, supplies of those refrigerants for equipment servicing will come from </a:t>
            </a:r>
            <a:r>
              <a:rPr lang="en-US" dirty="0">
                <a:solidFill>
                  <a:srgbClr val="FF0000"/>
                </a:solidFill>
              </a:rPr>
              <a:t>recovered and reclaimed gas. </a:t>
            </a:r>
          </a:p>
        </p:txBody>
      </p:sp>
      <p:pic>
        <p:nvPicPr>
          <p:cNvPr id="4" name="Picture 4" descr="GAS R-22">
            <a:extLst>
              <a:ext uri="{FF2B5EF4-FFF2-40B4-BE49-F238E27FC236}">
                <a16:creationId xmlns:a16="http://schemas.microsoft.com/office/drawing/2014/main" id="{82464ABA-438F-443F-908F-21C7CDA365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829800" y="1969477"/>
            <a:ext cx="1486458" cy="21768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764709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BAECE-8579-4396-A29D-4F67419D8C62}"/>
              </a:ext>
            </a:extLst>
          </p:cNvPr>
          <p:cNvSpPr>
            <a:spLocks noGrp="1"/>
          </p:cNvSpPr>
          <p:nvPr>
            <p:ph type="title"/>
          </p:nvPr>
        </p:nvSpPr>
        <p:spPr/>
        <p:txBody>
          <a:bodyPr/>
          <a:lstStyle/>
          <a:p>
            <a:r>
              <a:rPr lang="en-US" dirty="0"/>
              <a:t>OVERVIEW OF THE EXAMINATION (Core)</a:t>
            </a:r>
          </a:p>
        </p:txBody>
      </p:sp>
      <p:sp>
        <p:nvSpPr>
          <p:cNvPr id="3" name="Content Placeholder 2">
            <a:extLst>
              <a:ext uri="{FF2B5EF4-FFF2-40B4-BE49-F238E27FC236}">
                <a16:creationId xmlns:a16="http://schemas.microsoft.com/office/drawing/2014/main" id="{591AA90A-D1B5-4A78-9967-D9BFE5B06C6B}"/>
              </a:ext>
            </a:extLst>
          </p:cNvPr>
          <p:cNvSpPr>
            <a:spLocks noGrp="1"/>
          </p:cNvSpPr>
          <p:nvPr>
            <p:ph idx="1"/>
          </p:nvPr>
        </p:nvSpPr>
        <p:spPr/>
        <p:txBody>
          <a:bodyPr>
            <a:normAutofit/>
          </a:bodyPr>
          <a:lstStyle/>
          <a:p>
            <a:pPr marL="1377950" indent="-1377950">
              <a:buNone/>
            </a:pPr>
            <a:r>
              <a:rPr lang="en-US" b="1" dirty="0"/>
              <a:t>Core:</a:t>
            </a:r>
            <a:r>
              <a:rPr lang="en-US" dirty="0"/>
              <a:t>	The core covers fundamental information of the clean air act and is required for any one of the four levels of certifications. Failure to pass the core means no level of certification will be issued no matter the score on Type I, II, III.</a:t>
            </a:r>
          </a:p>
          <a:p>
            <a:pPr marL="1377950" indent="-1377950">
              <a:buNone/>
            </a:pPr>
            <a:endParaRPr lang="en-US" dirty="0"/>
          </a:p>
        </p:txBody>
      </p:sp>
    </p:spTree>
    <p:extLst>
      <p:ext uri="{BB962C8B-B14F-4D97-AF65-F5344CB8AC3E}">
        <p14:creationId xmlns:p14="http://schemas.microsoft.com/office/powerpoint/2010/main" val="2675090615"/>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2438400"/>
            <a:ext cx="11309338" cy="3420400"/>
          </a:xfrm>
        </p:spPr>
        <p:txBody>
          <a:bodyPr anchor="t">
            <a:normAutofit/>
          </a:bodyPr>
          <a:lstStyle/>
          <a:p>
            <a:pPr marL="0" indent="0">
              <a:buNone/>
            </a:pPr>
            <a:r>
              <a:rPr lang="en-US" dirty="0"/>
              <a:t>It is </a:t>
            </a:r>
            <a:r>
              <a:rPr lang="en-US" dirty="0">
                <a:solidFill>
                  <a:srgbClr val="FF0000"/>
                </a:solidFill>
              </a:rPr>
              <a:t>not a violation </a:t>
            </a:r>
            <a:r>
              <a:rPr lang="en-US" dirty="0"/>
              <a:t>of the refrigerant management regulations under the Clean Air Act to service a system that uses CFCs or HCFCs after the phase-out of those refrigerants.</a:t>
            </a:r>
            <a:endParaRPr lang="en-US" dirty="0">
              <a:solidFill>
                <a:srgbClr val="FF0000"/>
              </a:solidFill>
            </a:endParaRPr>
          </a:p>
        </p:txBody>
      </p:sp>
    </p:spTree>
    <p:extLst>
      <p:ext uri="{BB962C8B-B14F-4D97-AF65-F5344CB8AC3E}">
        <p14:creationId xmlns:p14="http://schemas.microsoft.com/office/powerpoint/2010/main" val="1561857862"/>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1981200"/>
            <a:ext cx="11309338" cy="4495800"/>
          </a:xfrm>
        </p:spPr>
        <p:txBody>
          <a:bodyPr anchor="t">
            <a:normAutofit/>
          </a:bodyPr>
          <a:lstStyle/>
          <a:p>
            <a:r>
              <a:rPr lang="en-US" dirty="0"/>
              <a:t>Reclaimed refrigerant must meet </a:t>
            </a:r>
            <a:r>
              <a:rPr lang="en-US" dirty="0">
                <a:solidFill>
                  <a:srgbClr val="FF0000"/>
                </a:solidFill>
              </a:rPr>
              <a:t>AHRI Standard 700 </a:t>
            </a:r>
            <a:r>
              <a:rPr lang="en-US" dirty="0"/>
              <a:t>before it can be resold under EPA’s regulations.  </a:t>
            </a:r>
          </a:p>
          <a:p>
            <a:r>
              <a:rPr lang="en-US" dirty="0"/>
              <a:t>Technicians can only </a:t>
            </a:r>
            <a:r>
              <a:rPr lang="en-US" dirty="0">
                <a:solidFill>
                  <a:srgbClr val="FF0000"/>
                </a:solidFill>
              </a:rPr>
              <a:t>charge</a:t>
            </a:r>
            <a:r>
              <a:rPr lang="en-US" dirty="0"/>
              <a:t> used CFC, HCFC, or HFC refrigerants </a:t>
            </a:r>
            <a:r>
              <a:rPr lang="en-US" dirty="0">
                <a:solidFill>
                  <a:srgbClr val="FF0000"/>
                </a:solidFill>
              </a:rPr>
              <a:t>back into the same appliance or into another appliance owned by the same owner.  </a:t>
            </a:r>
          </a:p>
          <a:p>
            <a:r>
              <a:rPr lang="en-US" dirty="0"/>
              <a:t>Used refrigerant may no longer meet the AHRI Standard for virgin refrigerant so it </a:t>
            </a:r>
            <a:r>
              <a:rPr lang="en-US" dirty="0">
                <a:solidFill>
                  <a:srgbClr val="FF0000"/>
                </a:solidFill>
              </a:rPr>
              <a:t>cannot change ownership without being reclaimed.</a:t>
            </a:r>
          </a:p>
        </p:txBody>
      </p:sp>
    </p:spTree>
    <p:extLst>
      <p:ext uri="{BB962C8B-B14F-4D97-AF65-F5344CB8AC3E}">
        <p14:creationId xmlns:p14="http://schemas.microsoft.com/office/powerpoint/2010/main" val="186512471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p:txBody>
          <a:bodyPr anchor="ctr">
            <a:normAutofit/>
          </a:bodyPr>
          <a:lstStyle/>
          <a:p>
            <a:r>
              <a:rPr lang="en-US" dirty="0"/>
              <a:t>All CFC, HCFC, HFC, and HFO refrigerant recovery equipment must meet </a:t>
            </a:r>
            <a:r>
              <a:rPr lang="en-US" dirty="0">
                <a:solidFill>
                  <a:srgbClr val="FF0000"/>
                </a:solidFill>
              </a:rPr>
              <a:t>EPA standards</a:t>
            </a:r>
            <a:r>
              <a:rPr lang="en-US" dirty="0"/>
              <a:t>.  </a:t>
            </a:r>
          </a:p>
          <a:p>
            <a:r>
              <a:rPr lang="en-US" dirty="0"/>
              <a:t>Recovery equipment must be tested according to </a:t>
            </a:r>
            <a:r>
              <a:rPr lang="en-US" dirty="0">
                <a:solidFill>
                  <a:srgbClr val="FF0000"/>
                </a:solidFill>
              </a:rPr>
              <a:t>AHRI Standard 740.  </a:t>
            </a:r>
          </a:p>
          <a:p>
            <a:r>
              <a:rPr lang="en-US" dirty="0"/>
              <a:t>Recovery machines may be able to recover </a:t>
            </a:r>
            <a:r>
              <a:rPr lang="en-US" dirty="0">
                <a:solidFill>
                  <a:srgbClr val="FF0000"/>
                </a:solidFill>
              </a:rPr>
              <a:t>one or multiple types of refrigerants.</a:t>
            </a:r>
          </a:p>
        </p:txBody>
      </p:sp>
    </p:spTree>
    <p:extLst>
      <p:ext uri="{BB962C8B-B14F-4D97-AF65-F5344CB8AC3E}">
        <p14:creationId xmlns:p14="http://schemas.microsoft.com/office/powerpoint/2010/main" val="728279296"/>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1981200"/>
            <a:ext cx="11309338" cy="3160845"/>
          </a:xfrm>
        </p:spPr>
        <p:txBody>
          <a:bodyPr anchor="ctr">
            <a:normAutofit/>
          </a:bodyPr>
          <a:lstStyle/>
          <a:p>
            <a:pPr marL="0" indent="0">
              <a:buNone/>
            </a:pPr>
            <a:r>
              <a:rPr lang="en-US" dirty="0"/>
              <a:t>Desiccant dehumidifiers are </a:t>
            </a:r>
            <a:r>
              <a:rPr lang="en-US" dirty="0">
                <a:solidFill>
                  <a:srgbClr val="FF0000"/>
                </a:solidFill>
              </a:rPr>
              <a:t>NOT </a:t>
            </a:r>
            <a:r>
              <a:rPr lang="en-US" dirty="0"/>
              <a:t>covered by EPA Section 608 regulations as they do not contain a refrigerant.</a:t>
            </a:r>
            <a:endParaRPr lang="en-US" dirty="0">
              <a:solidFill>
                <a:srgbClr val="FF0000"/>
              </a:solidFill>
            </a:endParaRPr>
          </a:p>
        </p:txBody>
      </p:sp>
    </p:spTree>
    <p:extLst>
      <p:ext uri="{BB962C8B-B14F-4D97-AF65-F5344CB8AC3E}">
        <p14:creationId xmlns:p14="http://schemas.microsoft.com/office/powerpoint/2010/main" val="409148763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1981200"/>
            <a:ext cx="8246514" cy="4495800"/>
          </a:xfrm>
        </p:spPr>
        <p:txBody>
          <a:bodyPr anchor="t">
            <a:normAutofit lnSpcReduction="10000"/>
          </a:bodyPr>
          <a:lstStyle/>
          <a:p>
            <a:r>
              <a:rPr lang="en-US" dirty="0"/>
              <a:t>Self-contained recovery devices remove refrigerant from an appliance </a:t>
            </a:r>
            <a:r>
              <a:rPr lang="en-US" dirty="0">
                <a:solidFill>
                  <a:srgbClr val="FF0000"/>
                </a:solidFill>
              </a:rPr>
              <a:t>without the assistance of components in the appliance</a:t>
            </a:r>
            <a:r>
              <a:rPr lang="en-US" dirty="0"/>
              <a:t>.  </a:t>
            </a:r>
          </a:p>
          <a:p>
            <a:endParaRPr lang="en-US" dirty="0"/>
          </a:p>
          <a:p>
            <a:r>
              <a:rPr lang="en-US" dirty="0"/>
              <a:t>Recovery equipment that </a:t>
            </a:r>
            <a:r>
              <a:rPr lang="en-US" dirty="0">
                <a:solidFill>
                  <a:srgbClr val="FF0000"/>
                </a:solidFill>
              </a:rPr>
              <a:t>relies on the compressor</a:t>
            </a:r>
            <a:r>
              <a:rPr lang="en-US" dirty="0"/>
              <a:t> in the appliance and/or the pressure of the refrigerant in the appliance is considered to be </a:t>
            </a:r>
            <a:r>
              <a:rPr lang="en-US" dirty="0">
                <a:solidFill>
                  <a:srgbClr val="FF0000"/>
                </a:solidFill>
              </a:rPr>
              <a:t>system-dependent</a:t>
            </a:r>
            <a:r>
              <a:rPr lang="en-US" dirty="0">
                <a:solidFill>
                  <a:schemeClr val="tx1"/>
                </a:solidFill>
              </a:rPr>
              <a:t>.</a:t>
            </a:r>
          </a:p>
          <a:p>
            <a:endParaRPr lang="en-US" dirty="0"/>
          </a:p>
        </p:txBody>
      </p:sp>
      <p:pic>
        <p:nvPicPr>
          <p:cNvPr id="4" name="Picture 3">
            <a:extLst>
              <a:ext uri="{FF2B5EF4-FFF2-40B4-BE49-F238E27FC236}">
                <a16:creationId xmlns:a16="http://schemas.microsoft.com/office/drawing/2014/main" id="{ABCAB496-30E5-418C-8113-4104EB4CB282}"/>
              </a:ext>
            </a:extLst>
          </p:cNvPr>
          <p:cNvPicPr>
            <a:picLocks noChangeAspect="1"/>
          </p:cNvPicPr>
          <p:nvPr/>
        </p:nvPicPr>
        <p:blipFill>
          <a:blip r:embed="rId3"/>
          <a:stretch>
            <a:fillRect/>
          </a:stretch>
        </p:blipFill>
        <p:spPr>
          <a:xfrm>
            <a:off x="9220200" y="1981200"/>
            <a:ext cx="2310077" cy="2158405"/>
          </a:xfrm>
          <a:prstGeom prst="rect">
            <a:avLst/>
          </a:prstGeom>
        </p:spPr>
      </p:pic>
      <p:pic>
        <p:nvPicPr>
          <p:cNvPr id="5" name="Picture 5">
            <a:extLst>
              <a:ext uri="{FF2B5EF4-FFF2-40B4-BE49-F238E27FC236}">
                <a16:creationId xmlns:a16="http://schemas.microsoft.com/office/drawing/2014/main" id="{60AD0615-EBD9-4BDE-BDA2-EFD4FB2F2E9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24318"/>
          <a:stretch/>
        </p:blipFill>
        <p:spPr bwMode="auto">
          <a:xfrm>
            <a:off x="8881357" y="4310011"/>
            <a:ext cx="2987761" cy="1541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4202246"/>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1981200"/>
            <a:ext cx="8017914" cy="3877600"/>
          </a:xfrm>
        </p:spPr>
        <p:txBody>
          <a:bodyPr anchor="ctr">
            <a:normAutofit/>
          </a:bodyPr>
          <a:lstStyle/>
          <a:p>
            <a:pPr marL="0" indent="0">
              <a:buNone/>
            </a:pPr>
            <a:r>
              <a:rPr lang="en-US" dirty="0"/>
              <a:t>To make it easier to recover refrigerant, EPA regulations require appliances that </a:t>
            </a:r>
            <a:r>
              <a:rPr lang="en-US" dirty="0">
                <a:solidFill>
                  <a:srgbClr val="FF0000"/>
                </a:solidFill>
              </a:rPr>
              <a:t>do not have service valves to have a service aperture or process stub</a:t>
            </a:r>
            <a:r>
              <a:rPr lang="en-US" dirty="0"/>
              <a:t>.</a:t>
            </a:r>
          </a:p>
          <a:p>
            <a:endParaRPr lang="en-US" dirty="0"/>
          </a:p>
        </p:txBody>
      </p:sp>
      <p:grpSp>
        <p:nvGrpSpPr>
          <p:cNvPr id="4" name="Group 3">
            <a:extLst>
              <a:ext uri="{FF2B5EF4-FFF2-40B4-BE49-F238E27FC236}">
                <a16:creationId xmlns:a16="http://schemas.microsoft.com/office/drawing/2014/main" id="{237C5FE1-26BE-43E4-BC87-A971F7FB5FAB}"/>
              </a:ext>
            </a:extLst>
          </p:cNvPr>
          <p:cNvGrpSpPr/>
          <p:nvPr/>
        </p:nvGrpSpPr>
        <p:grpSpPr>
          <a:xfrm>
            <a:off x="8686800" y="3810000"/>
            <a:ext cx="3276600" cy="1981199"/>
            <a:chOff x="7086600" y="4099209"/>
            <a:chExt cx="4191000" cy="2758790"/>
          </a:xfrm>
        </p:grpSpPr>
        <p:pic>
          <p:nvPicPr>
            <p:cNvPr id="13" name="Picture 12">
              <a:extLst>
                <a:ext uri="{FF2B5EF4-FFF2-40B4-BE49-F238E27FC236}">
                  <a16:creationId xmlns:a16="http://schemas.microsoft.com/office/drawing/2014/main" id="{F0D9CD7E-8FFD-41F9-A4BB-62E8701BF663}"/>
                </a:ext>
              </a:extLst>
            </p:cNvPr>
            <p:cNvPicPr>
              <a:picLocks noChangeAspect="1"/>
            </p:cNvPicPr>
            <p:nvPr/>
          </p:nvPicPr>
          <p:blipFill rotWithShape="1">
            <a:blip r:embed="rId3">
              <a:extLst>
                <a:ext uri="{28A0092B-C50C-407E-A947-70E740481C1C}">
                  <a14:useLocalDpi xmlns:a14="http://schemas.microsoft.com/office/drawing/2010/main" val="0"/>
                </a:ext>
              </a:extLst>
            </a:blip>
            <a:srcRect l="33750" t="25855" r="34375" b="25580"/>
            <a:stretch/>
          </p:blipFill>
          <p:spPr>
            <a:xfrm>
              <a:off x="7391400" y="4099209"/>
              <a:ext cx="3886200" cy="2758790"/>
            </a:xfrm>
            <a:prstGeom prst="rect">
              <a:avLst/>
            </a:prstGeom>
          </p:spPr>
        </p:pic>
        <p:cxnSp>
          <p:nvCxnSpPr>
            <p:cNvPr id="17" name="Connector: Elbow 16">
              <a:extLst>
                <a:ext uri="{FF2B5EF4-FFF2-40B4-BE49-F238E27FC236}">
                  <a16:creationId xmlns:a16="http://schemas.microsoft.com/office/drawing/2014/main" id="{68E7AF93-8B4C-4468-B8DC-2C8C447AF5A1}"/>
                </a:ext>
              </a:extLst>
            </p:cNvPr>
            <p:cNvCxnSpPr>
              <a:cxnSpLocks/>
            </p:cNvCxnSpPr>
            <p:nvPr/>
          </p:nvCxnSpPr>
          <p:spPr>
            <a:xfrm rot="16200000" flipH="1">
              <a:off x="6888305" y="4297504"/>
              <a:ext cx="1234790" cy="838200"/>
            </a:xfrm>
            <a:prstGeom prst="bentConnector3">
              <a:avLst>
                <a:gd name="adj1" fmla="val -84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4290991065"/>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1981200"/>
            <a:ext cx="11309338" cy="4343400"/>
          </a:xfrm>
        </p:spPr>
        <p:txBody>
          <a:bodyPr anchor="ctr">
            <a:normAutofit fontScale="85000" lnSpcReduction="20000"/>
          </a:bodyPr>
          <a:lstStyle/>
          <a:p>
            <a:pPr marL="0" indent="0">
              <a:buNone/>
            </a:pPr>
            <a:r>
              <a:rPr lang="en-US" dirty="0"/>
              <a:t>When disposing of appliances with </a:t>
            </a:r>
            <a:r>
              <a:rPr lang="en-US" dirty="0">
                <a:solidFill>
                  <a:srgbClr val="FF0000"/>
                </a:solidFill>
              </a:rPr>
              <a:t>5-50 pounds</a:t>
            </a:r>
            <a:r>
              <a:rPr lang="en-US" dirty="0"/>
              <a:t> of refrigerant, EPA does not require technicians (or the company employing the technician) to </a:t>
            </a:r>
            <a:r>
              <a:rPr lang="en-US" dirty="0">
                <a:solidFill>
                  <a:srgbClr val="FF0000"/>
                </a:solidFill>
              </a:rPr>
              <a:t>record the model and serial number</a:t>
            </a:r>
            <a:r>
              <a:rPr lang="en-US" dirty="0"/>
              <a:t> of the appliance.  However, records that must be kept include;</a:t>
            </a:r>
          </a:p>
          <a:p>
            <a:pPr marL="0" indent="969963">
              <a:buNone/>
            </a:pPr>
            <a:r>
              <a:rPr lang="en-US" dirty="0">
                <a:solidFill>
                  <a:srgbClr val="0000CC"/>
                </a:solidFill>
              </a:rPr>
              <a:t>•	type of refrigerant recovered</a:t>
            </a:r>
          </a:p>
          <a:p>
            <a:pPr marL="0" indent="969963">
              <a:buNone/>
            </a:pPr>
            <a:r>
              <a:rPr lang="en-US" dirty="0">
                <a:solidFill>
                  <a:srgbClr val="0000CC"/>
                </a:solidFill>
              </a:rPr>
              <a:t>•	quantity of refrigerant, by type</a:t>
            </a:r>
          </a:p>
          <a:p>
            <a:pPr marL="0" indent="969963">
              <a:buNone/>
            </a:pPr>
            <a:r>
              <a:rPr lang="en-US" dirty="0">
                <a:solidFill>
                  <a:srgbClr val="0000CC"/>
                </a:solidFill>
              </a:rPr>
              <a:t>•	quantity recovered from disposed appliances in each calendar 				month</a:t>
            </a:r>
          </a:p>
          <a:p>
            <a:pPr marL="0" indent="969963">
              <a:buNone/>
            </a:pPr>
            <a:r>
              <a:rPr lang="en-US" dirty="0">
                <a:solidFill>
                  <a:srgbClr val="0000CC"/>
                </a:solidFill>
              </a:rPr>
              <a:t>•	quantity of refrigerant, by type, sent for reclamation or 						destruction.</a:t>
            </a:r>
          </a:p>
        </p:txBody>
      </p:sp>
    </p:spTree>
    <p:extLst>
      <p:ext uri="{BB962C8B-B14F-4D97-AF65-F5344CB8AC3E}">
        <p14:creationId xmlns:p14="http://schemas.microsoft.com/office/powerpoint/2010/main" val="694417676"/>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p:txBody>
          <a:bodyPr anchor="ctr">
            <a:normAutofit fontScale="92500"/>
          </a:bodyPr>
          <a:lstStyle/>
          <a:p>
            <a:r>
              <a:rPr lang="en-US" dirty="0"/>
              <a:t>EPA’s refrigerant management regulations </a:t>
            </a:r>
            <a:r>
              <a:rPr lang="en-US" dirty="0">
                <a:solidFill>
                  <a:srgbClr val="FF0000"/>
                </a:solidFill>
              </a:rPr>
              <a:t>exempt certain refrigerants from the venting prohibition.  </a:t>
            </a:r>
          </a:p>
          <a:p>
            <a:r>
              <a:rPr lang="en-US" dirty="0"/>
              <a:t>This can occur when and if the </a:t>
            </a:r>
            <a:r>
              <a:rPr lang="en-US" dirty="0">
                <a:solidFill>
                  <a:srgbClr val="FF0000"/>
                </a:solidFill>
              </a:rPr>
              <a:t>EPA determines that a certain refrigerant does not pose a threat to the environment if released</a:t>
            </a:r>
            <a:r>
              <a:rPr lang="en-US" dirty="0"/>
              <a:t>.  </a:t>
            </a:r>
          </a:p>
          <a:p>
            <a:r>
              <a:rPr lang="en-US" dirty="0"/>
              <a:t>Some natural refrigerants, such as carbon dioxide (CO</a:t>
            </a:r>
            <a:r>
              <a:rPr lang="en-US" dirty="0">
                <a:latin typeface="Calibri" panose="020F0502020204030204" pitchFamily="34" charset="0"/>
                <a:cs typeface="Calibri" panose="020F0502020204030204" pitchFamily="34" charset="0"/>
              </a:rPr>
              <a:t>₂</a:t>
            </a:r>
            <a:r>
              <a:rPr lang="en-US" dirty="0"/>
              <a:t>), can be purchased by someone who is not Section 608 certified.</a:t>
            </a:r>
            <a:endParaRPr lang="en-US" dirty="0">
              <a:solidFill>
                <a:srgbClr val="0000CC"/>
              </a:solidFill>
            </a:endParaRPr>
          </a:p>
        </p:txBody>
      </p:sp>
    </p:spTree>
    <p:extLst>
      <p:ext uri="{BB962C8B-B14F-4D97-AF65-F5344CB8AC3E}">
        <p14:creationId xmlns:p14="http://schemas.microsoft.com/office/powerpoint/2010/main" val="878353702"/>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1981200"/>
            <a:ext cx="11309338" cy="4648200"/>
          </a:xfrm>
        </p:spPr>
        <p:txBody>
          <a:bodyPr anchor="ctr">
            <a:normAutofit/>
          </a:bodyPr>
          <a:lstStyle/>
          <a:p>
            <a:r>
              <a:rPr lang="en-US" dirty="0"/>
              <a:t>It </a:t>
            </a:r>
            <a:r>
              <a:rPr lang="en-US" dirty="0">
                <a:solidFill>
                  <a:srgbClr val="FF0000"/>
                </a:solidFill>
              </a:rPr>
              <a:t>is lawful </a:t>
            </a:r>
            <a:r>
              <a:rPr lang="en-US" dirty="0"/>
              <a:t>to service existing R-22 systems and use existing supplies of R-22.  </a:t>
            </a:r>
          </a:p>
          <a:p>
            <a:r>
              <a:rPr lang="en-US" dirty="0"/>
              <a:t>It is </a:t>
            </a:r>
            <a:r>
              <a:rPr lang="en-US" dirty="0">
                <a:solidFill>
                  <a:srgbClr val="FF0000"/>
                </a:solidFill>
              </a:rPr>
              <a:t>not legal to top off </a:t>
            </a:r>
            <a:r>
              <a:rPr lang="en-US" dirty="0"/>
              <a:t>an R-22 charge with another refrigerant such as R-410A.  </a:t>
            </a:r>
          </a:p>
          <a:p>
            <a:r>
              <a:rPr lang="en-US" dirty="0"/>
              <a:t>Topping off one type of refrigerant with another can void equipment warranty, ruin the refrigerant, damage the equipment, and cause severe personal injury, or death. </a:t>
            </a:r>
          </a:p>
          <a:p>
            <a:endParaRPr lang="en-US" dirty="0"/>
          </a:p>
        </p:txBody>
      </p:sp>
    </p:spTree>
    <p:extLst>
      <p:ext uri="{BB962C8B-B14F-4D97-AF65-F5344CB8AC3E}">
        <p14:creationId xmlns:p14="http://schemas.microsoft.com/office/powerpoint/2010/main" val="3889022417"/>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1981200"/>
            <a:ext cx="11309338" cy="3276600"/>
          </a:xfrm>
        </p:spPr>
        <p:txBody>
          <a:bodyPr anchor="ctr">
            <a:normAutofit/>
          </a:bodyPr>
          <a:lstStyle/>
          <a:p>
            <a:pPr marL="0" indent="0">
              <a:buNone/>
            </a:pPr>
            <a:r>
              <a:rPr lang="en-US" dirty="0"/>
              <a:t>When discarding any disposable cylinders of CFCs, HCFCs, HFCs or HFOs, </a:t>
            </a:r>
            <a:r>
              <a:rPr lang="en-US" dirty="0">
                <a:solidFill>
                  <a:srgbClr val="FF0000"/>
                </a:solidFill>
              </a:rPr>
              <a:t>recover all remaining refrigerant, render the cylinder useless, and recycle the metal.</a:t>
            </a:r>
          </a:p>
        </p:txBody>
      </p:sp>
    </p:spTree>
    <p:extLst>
      <p:ext uri="{BB962C8B-B14F-4D97-AF65-F5344CB8AC3E}">
        <p14:creationId xmlns:p14="http://schemas.microsoft.com/office/powerpoint/2010/main" val="282435869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BAECE-8579-4396-A29D-4F67419D8C62}"/>
              </a:ext>
            </a:extLst>
          </p:cNvPr>
          <p:cNvSpPr>
            <a:spLocks noGrp="1"/>
          </p:cNvSpPr>
          <p:nvPr>
            <p:ph type="title"/>
          </p:nvPr>
        </p:nvSpPr>
        <p:spPr/>
        <p:txBody>
          <a:bodyPr/>
          <a:lstStyle/>
          <a:p>
            <a:r>
              <a:rPr lang="en-US" dirty="0"/>
              <a:t>OVERVIEW OF THE EXAMINATION (Core)</a:t>
            </a:r>
          </a:p>
        </p:txBody>
      </p:sp>
      <p:sp>
        <p:nvSpPr>
          <p:cNvPr id="3" name="Content Placeholder 2">
            <a:extLst>
              <a:ext uri="{FF2B5EF4-FFF2-40B4-BE49-F238E27FC236}">
                <a16:creationId xmlns:a16="http://schemas.microsoft.com/office/drawing/2014/main" id="{591AA90A-D1B5-4A78-9967-D9BFE5B06C6B}"/>
              </a:ext>
            </a:extLst>
          </p:cNvPr>
          <p:cNvSpPr>
            <a:spLocks noGrp="1"/>
          </p:cNvSpPr>
          <p:nvPr>
            <p:ph idx="1"/>
          </p:nvPr>
        </p:nvSpPr>
        <p:spPr>
          <a:xfrm>
            <a:off x="581192" y="2565945"/>
            <a:ext cx="7547695" cy="4800600"/>
          </a:xfrm>
        </p:spPr>
        <p:txBody>
          <a:bodyPr anchor="t">
            <a:noAutofit/>
          </a:bodyPr>
          <a:lstStyle/>
          <a:p>
            <a:pPr>
              <a:spcAft>
                <a:spcPts val="0"/>
              </a:spcAft>
              <a:buClrTx/>
              <a:buFont typeface="Wingdings" panose="05000000000000000000" pitchFamily="2" charset="2"/>
              <a:buChar char="§"/>
            </a:pPr>
            <a:r>
              <a:rPr lang="en-US" sz="2800" dirty="0"/>
              <a:t>Stratospheric Ozone Depletion </a:t>
            </a:r>
          </a:p>
          <a:p>
            <a:pPr>
              <a:spcAft>
                <a:spcPts val="0"/>
              </a:spcAft>
              <a:buClrTx/>
              <a:buFont typeface="Wingdings" panose="05000000000000000000" pitchFamily="2" charset="2"/>
              <a:buChar char="§"/>
            </a:pPr>
            <a:r>
              <a:rPr lang="en-US" sz="2800" dirty="0"/>
              <a:t>Global Warming Potential</a:t>
            </a:r>
          </a:p>
          <a:p>
            <a:pPr marR="0">
              <a:spcAft>
                <a:spcPts val="0"/>
              </a:spcAft>
              <a:buClrTx/>
              <a:buFont typeface="Wingdings" panose="05000000000000000000" pitchFamily="2" charset="2"/>
              <a:buChar char="§"/>
            </a:pPr>
            <a:r>
              <a:rPr lang="en-US" sz="2800" dirty="0"/>
              <a:t>Refrigerant Characteristics &amp; Identification</a:t>
            </a:r>
          </a:p>
          <a:p>
            <a:pPr>
              <a:spcAft>
                <a:spcPts val="0"/>
              </a:spcAft>
              <a:buClrTx/>
              <a:buFont typeface="Wingdings" panose="05000000000000000000" pitchFamily="2" charset="2"/>
              <a:buChar char="§"/>
            </a:pPr>
            <a:r>
              <a:rPr lang="en-US" sz="2800" dirty="0"/>
              <a:t>Bubble And Dew Points</a:t>
            </a:r>
          </a:p>
          <a:p>
            <a:pPr>
              <a:spcAft>
                <a:spcPts val="0"/>
              </a:spcAft>
              <a:buClrTx/>
              <a:buFont typeface="Wingdings" panose="05000000000000000000" pitchFamily="2" charset="2"/>
              <a:buChar char="§"/>
            </a:pPr>
            <a:r>
              <a:rPr lang="en-US" sz="2800" dirty="0"/>
              <a:t>Low, Medium, High And Very High psi Refrigerants</a:t>
            </a:r>
          </a:p>
          <a:p>
            <a:pPr>
              <a:spcAft>
                <a:spcPts val="0"/>
              </a:spcAft>
              <a:buClrTx/>
              <a:buFont typeface="Wingdings" panose="05000000000000000000" pitchFamily="2" charset="2"/>
              <a:buChar char="§"/>
            </a:pPr>
            <a:r>
              <a:rPr lang="en-US" sz="2800" dirty="0"/>
              <a:t>Refrigerant Oils</a:t>
            </a:r>
          </a:p>
          <a:p>
            <a:pPr>
              <a:spcAft>
                <a:spcPts val="0"/>
              </a:spcAft>
              <a:buClrTx/>
              <a:buFont typeface="Wingdings" panose="05000000000000000000" pitchFamily="2" charset="2"/>
              <a:buChar char="§"/>
            </a:pPr>
            <a:r>
              <a:rPr lang="en-US" sz="2800" dirty="0"/>
              <a:t>Montreal Protocol / Clean Air Act </a:t>
            </a:r>
            <a:endParaRPr lang="en-US" sz="2800" dirty="0">
              <a:cs typeface="Arial" panose="020B0604020202020204" pitchFamily="34" charset="0"/>
            </a:endParaRPr>
          </a:p>
        </p:txBody>
      </p:sp>
      <p:sp>
        <p:nvSpPr>
          <p:cNvPr id="5" name="Rectangle 4">
            <a:extLst>
              <a:ext uri="{FF2B5EF4-FFF2-40B4-BE49-F238E27FC236}">
                <a16:creationId xmlns:a16="http://schemas.microsoft.com/office/drawing/2014/main" id="{845E3D08-9553-44B3-936B-78FDFF7B2182}"/>
              </a:ext>
            </a:extLst>
          </p:cNvPr>
          <p:cNvSpPr/>
          <p:nvPr/>
        </p:nvSpPr>
        <p:spPr>
          <a:xfrm>
            <a:off x="8128887" y="2482187"/>
            <a:ext cx="3356344" cy="3539430"/>
          </a:xfrm>
          <a:prstGeom prst="rect">
            <a:avLst/>
          </a:prstGeom>
        </p:spPr>
        <p:txBody>
          <a:bodyPr wrap="square">
            <a:spAutoFit/>
          </a:bodyPr>
          <a:lstStyle/>
          <a:p>
            <a:pPr marL="457200" indent="-457200" algn="l">
              <a:spcAft>
                <a:spcPts val="0"/>
              </a:spcAft>
              <a:buFont typeface="Wingdings" panose="05000000000000000000" pitchFamily="2" charset="2"/>
              <a:buChar char="§"/>
            </a:pPr>
            <a:r>
              <a:rPr lang="en-US" sz="2800" b="0" dirty="0">
                <a:solidFill>
                  <a:schemeClr val="tx2"/>
                </a:solidFill>
                <a:latin typeface="Arial" panose="020B0604020202020204" pitchFamily="34" charset="0"/>
                <a:cs typeface="Arial" panose="020B0604020202020204" pitchFamily="34" charset="0"/>
              </a:rPr>
              <a:t>Recovery </a:t>
            </a:r>
          </a:p>
          <a:p>
            <a:pPr marL="457200" indent="-457200" algn="l">
              <a:spcAft>
                <a:spcPts val="0"/>
              </a:spcAft>
              <a:buFont typeface="Wingdings" panose="05000000000000000000" pitchFamily="2" charset="2"/>
              <a:buChar char="§"/>
            </a:pPr>
            <a:r>
              <a:rPr lang="en-US" sz="2800" b="0" dirty="0">
                <a:solidFill>
                  <a:schemeClr val="tx2"/>
                </a:solidFill>
                <a:latin typeface="Arial" panose="020B0604020202020204" pitchFamily="34" charset="0"/>
                <a:cs typeface="Arial" panose="020B0604020202020204" pitchFamily="34" charset="0"/>
              </a:rPr>
              <a:t>Recovery Devices</a:t>
            </a:r>
          </a:p>
          <a:p>
            <a:pPr marL="457200" indent="-457200" algn="l">
              <a:spcAft>
                <a:spcPts val="0"/>
              </a:spcAft>
              <a:buFont typeface="Wingdings" panose="05000000000000000000" pitchFamily="2" charset="2"/>
              <a:buChar char="§"/>
            </a:pPr>
            <a:r>
              <a:rPr lang="en-US" sz="2800" b="0" dirty="0">
                <a:solidFill>
                  <a:schemeClr val="tx2"/>
                </a:solidFill>
                <a:latin typeface="Arial" panose="020B0604020202020204" pitchFamily="34" charset="0"/>
                <a:cs typeface="Arial" panose="020B0604020202020204" pitchFamily="34" charset="0"/>
              </a:rPr>
              <a:t>Leak Detection </a:t>
            </a:r>
          </a:p>
          <a:p>
            <a:pPr marL="457200" indent="-457200" algn="l">
              <a:spcAft>
                <a:spcPts val="0"/>
              </a:spcAft>
              <a:buFont typeface="Wingdings" panose="05000000000000000000" pitchFamily="2" charset="2"/>
              <a:buChar char="§"/>
            </a:pPr>
            <a:r>
              <a:rPr lang="en-US" sz="2800" b="0" dirty="0">
                <a:solidFill>
                  <a:schemeClr val="tx2"/>
                </a:solidFill>
                <a:latin typeface="Arial" panose="020B0604020202020204" pitchFamily="34" charset="0"/>
                <a:cs typeface="Arial" panose="020B0604020202020204" pitchFamily="34" charset="0"/>
              </a:rPr>
              <a:t>Dehydration Safety / General</a:t>
            </a:r>
          </a:p>
          <a:p>
            <a:pPr marL="457200" indent="-457200" algn="l">
              <a:spcAft>
                <a:spcPts val="0"/>
              </a:spcAft>
              <a:buFont typeface="Wingdings" panose="05000000000000000000" pitchFamily="2" charset="2"/>
              <a:buChar char="§"/>
            </a:pPr>
            <a:r>
              <a:rPr lang="en-US" sz="2800" b="0" dirty="0">
                <a:solidFill>
                  <a:schemeClr val="tx2"/>
                </a:solidFill>
                <a:latin typeface="Arial" panose="020B0604020202020204" pitchFamily="34" charset="0"/>
                <a:cs typeface="Arial" panose="020B0604020202020204" pitchFamily="34" charset="0"/>
              </a:rPr>
              <a:t>Safety / Cylinder</a:t>
            </a:r>
          </a:p>
          <a:p>
            <a:pPr marL="457200" indent="-457200" algn="l">
              <a:spcAft>
                <a:spcPts val="0"/>
              </a:spcAft>
              <a:buFont typeface="Wingdings" panose="05000000000000000000" pitchFamily="2" charset="2"/>
              <a:buChar char="§"/>
            </a:pPr>
            <a:r>
              <a:rPr lang="en-US" sz="2800" b="0" dirty="0">
                <a:solidFill>
                  <a:schemeClr val="tx2"/>
                </a:solidFill>
                <a:latin typeface="Arial" panose="020B0604020202020204" pitchFamily="34" charset="0"/>
                <a:cs typeface="Arial" panose="020B0604020202020204" pitchFamily="34" charset="0"/>
              </a:rPr>
              <a:t>Shipping</a:t>
            </a:r>
          </a:p>
        </p:txBody>
      </p:sp>
      <p:sp>
        <p:nvSpPr>
          <p:cNvPr id="6" name="Rectangle 5">
            <a:extLst>
              <a:ext uri="{FF2B5EF4-FFF2-40B4-BE49-F238E27FC236}">
                <a16:creationId xmlns:a16="http://schemas.microsoft.com/office/drawing/2014/main" id="{40F6C2E5-A1E7-4E14-ACEB-3440EE0FF4F4}"/>
              </a:ext>
            </a:extLst>
          </p:cNvPr>
          <p:cNvSpPr/>
          <p:nvPr/>
        </p:nvSpPr>
        <p:spPr>
          <a:xfrm>
            <a:off x="1110532" y="1871467"/>
            <a:ext cx="9970935" cy="584775"/>
          </a:xfrm>
          <a:prstGeom prst="rect">
            <a:avLst/>
          </a:prstGeom>
        </p:spPr>
        <p:txBody>
          <a:bodyPr wrap="none">
            <a:spAutoFit/>
          </a:bodyPr>
          <a:lstStyle/>
          <a:p>
            <a:r>
              <a:rPr lang="en-US" sz="3200" dirty="0">
                <a:solidFill>
                  <a:srgbClr val="FF0000"/>
                </a:solidFill>
              </a:rPr>
              <a:t>Core is required for any of the four levels of certifications. </a:t>
            </a:r>
          </a:p>
        </p:txBody>
      </p:sp>
    </p:spTree>
    <p:custDataLst>
      <p:tags r:id="rId1"/>
    </p:custDataLst>
    <p:extLst>
      <p:ext uri="{BB962C8B-B14F-4D97-AF65-F5344CB8AC3E}">
        <p14:creationId xmlns:p14="http://schemas.microsoft.com/office/powerpoint/2010/main" val="66458868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1981200"/>
            <a:ext cx="11309338" cy="4648200"/>
          </a:xfrm>
        </p:spPr>
        <p:txBody>
          <a:bodyPr anchor="ctr">
            <a:normAutofit/>
          </a:bodyPr>
          <a:lstStyle/>
          <a:p>
            <a:pPr marL="0" indent="0">
              <a:buNone/>
            </a:pPr>
            <a:r>
              <a:rPr lang="en-US" dirty="0"/>
              <a:t>Before opening or disposing of any appliance containing a chlorofluorocarbon (CFC), hydrochlorofluorocarbon (HCFC), or hydrofluorocarbon (HFC) refrigerant, </a:t>
            </a:r>
            <a:r>
              <a:rPr lang="en-US" dirty="0">
                <a:solidFill>
                  <a:srgbClr val="FF0000"/>
                </a:solidFill>
              </a:rPr>
              <a:t>recover the refrigerant </a:t>
            </a:r>
            <a:r>
              <a:rPr lang="en-US" dirty="0"/>
              <a:t>to the approved EPA recovery or evacuation levels.  </a:t>
            </a:r>
          </a:p>
          <a:p>
            <a:endParaRPr lang="en-US" dirty="0"/>
          </a:p>
        </p:txBody>
      </p:sp>
    </p:spTree>
    <p:extLst>
      <p:ext uri="{BB962C8B-B14F-4D97-AF65-F5344CB8AC3E}">
        <p14:creationId xmlns:p14="http://schemas.microsoft.com/office/powerpoint/2010/main" val="24167408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1981200"/>
            <a:ext cx="11309338" cy="4648200"/>
          </a:xfrm>
        </p:spPr>
        <p:txBody>
          <a:bodyPr anchor="ctr">
            <a:normAutofit/>
          </a:bodyPr>
          <a:lstStyle/>
          <a:p>
            <a:pPr marL="0" indent="0">
              <a:buNone/>
            </a:pPr>
            <a:r>
              <a:rPr lang="en-US" dirty="0"/>
              <a:t>Under the Section 608 “Safe Disposal Requirements”, it is the </a:t>
            </a:r>
            <a:r>
              <a:rPr lang="en-US" dirty="0">
                <a:solidFill>
                  <a:srgbClr val="FF0000"/>
                </a:solidFill>
              </a:rPr>
              <a:t>final person in the disposal chain that is responsible </a:t>
            </a:r>
            <a:r>
              <a:rPr lang="en-US" dirty="0"/>
              <a:t>for ensuring that any CFC, HCFC, or HFC refrigerant has been removed from household refrigerators or other appliances before they are disposed of.</a:t>
            </a:r>
          </a:p>
          <a:p>
            <a:endParaRPr lang="en-US" dirty="0"/>
          </a:p>
        </p:txBody>
      </p:sp>
    </p:spTree>
    <p:extLst>
      <p:ext uri="{BB962C8B-B14F-4D97-AF65-F5344CB8AC3E}">
        <p14:creationId xmlns:p14="http://schemas.microsoft.com/office/powerpoint/2010/main" val="218523463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1981200"/>
            <a:ext cx="9237114" cy="4648200"/>
          </a:xfrm>
        </p:spPr>
        <p:txBody>
          <a:bodyPr anchor="t">
            <a:normAutofit/>
          </a:bodyPr>
          <a:lstStyle/>
          <a:p>
            <a:r>
              <a:rPr lang="en-US" dirty="0"/>
              <a:t>The knowingly release of a CFC, HCFC, HFC or HFO refrigerant during the </a:t>
            </a:r>
            <a:r>
              <a:rPr lang="en-US" dirty="0">
                <a:solidFill>
                  <a:srgbClr val="FF0000"/>
                </a:solidFill>
              </a:rPr>
              <a:t>service, maintenance, repair, vandalism, theft</a:t>
            </a:r>
            <a:r>
              <a:rPr lang="en-US" dirty="0"/>
              <a:t>, or disposal of appliances is </a:t>
            </a:r>
            <a:r>
              <a:rPr lang="en-US" dirty="0">
                <a:solidFill>
                  <a:srgbClr val="FF0000"/>
                </a:solidFill>
              </a:rPr>
              <a:t>illegal.</a:t>
            </a:r>
            <a:r>
              <a:rPr lang="en-US" dirty="0"/>
              <a:t>  </a:t>
            </a:r>
          </a:p>
          <a:p>
            <a:endParaRPr lang="en-US" dirty="0"/>
          </a:p>
          <a:p>
            <a:r>
              <a:rPr lang="en-US" dirty="0"/>
              <a:t>Refrigerants emitted when </a:t>
            </a:r>
            <a:r>
              <a:rPr lang="en-US" dirty="0">
                <a:solidFill>
                  <a:srgbClr val="FF0000"/>
                </a:solidFill>
              </a:rPr>
              <a:t>cutting a line without properly evacuating</a:t>
            </a:r>
            <a:r>
              <a:rPr lang="en-US" dirty="0"/>
              <a:t> the appliance violates the venting prohibition.  </a:t>
            </a:r>
          </a:p>
        </p:txBody>
      </p:sp>
      <p:grpSp>
        <p:nvGrpSpPr>
          <p:cNvPr id="5" name="Group 4">
            <a:extLst>
              <a:ext uri="{FF2B5EF4-FFF2-40B4-BE49-F238E27FC236}">
                <a16:creationId xmlns:a16="http://schemas.microsoft.com/office/drawing/2014/main" id="{6053E8EA-717C-4CDC-9A76-96A1B3C61D25}"/>
              </a:ext>
            </a:extLst>
          </p:cNvPr>
          <p:cNvGrpSpPr/>
          <p:nvPr/>
        </p:nvGrpSpPr>
        <p:grpSpPr>
          <a:xfrm>
            <a:off x="9677400" y="2209800"/>
            <a:ext cx="2489200" cy="3293488"/>
            <a:chOff x="9677400" y="2209800"/>
            <a:chExt cx="2489200" cy="3293488"/>
          </a:xfrm>
        </p:grpSpPr>
        <p:pic>
          <p:nvPicPr>
            <p:cNvPr id="4" name="Picture 3">
              <a:extLst>
                <a:ext uri="{FF2B5EF4-FFF2-40B4-BE49-F238E27FC236}">
                  <a16:creationId xmlns:a16="http://schemas.microsoft.com/office/drawing/2014/main" id="{31497FA8-798A-4872-8D19-2273B826CD06}"/>
                </a:ext>
              </a:extLst>
            </p:cNvPr>
            <p:cNvPicPr>
              <a:picLocks noChangeAspect="1"/>
            </p:cNvPicPr>
            <p:nvPr/>
          </p:nvPicPr>
          <p:blipFill>
            <a:blip r:embed="rId3"/>
            <a:stretch>
              <a:fillRect/>
            </a:stretch>
          </p:blipFill>
          <p:spPr>
            <a:xfrm>
              <a:off x="10457630" y="2209800"/>
              <a:ext cx="1280271" cy="1426588"/>
            </a:xfrm>
            <a:prstGeom prst="rect">
              <a:avLst/>
            </a:prstGeom>
          </p:spPr>
        </p:pic>
        <p:pic>
          <p:nvPicPr>
            <p:cNvPr id="2050" name="Picture 2" descr="http://activerain.com/image_store/uploads/5/0/1/2/9/ar122515850192105.jpg">
              <a:extLst>
                <a:ext uri="{FF2B5EF4-FFF2-40B4-BE49-F238E27FC236}">
                  <a16:creationId xmlns:a16="http://schemas.microsoft.com/office/drawing/2014/main" id="{2C86D75B-8A2C-4E3D-B0DA-28DAC92533F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77400" y="3636388"/>
              <a:ext cx="2489200" cy="186690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9308131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1981200"/>
            <a:ext cx="8551314" cy="4648200"/>
          </a:xfrm>
        </p:spPr>
        <p:txBody>
          <a:bodyPr anchor="t">
            <a:normAutofit/>
          </a:bodyPr>
          <a:lstStyle/>
          <a:p>
            <a:r>
              <a:rPr lang="en-US" dirty="0"/>
              <a:t>Venting refrigerant from a recovery machine or recovery cylinder after use is also </a:t>
            </a:r>
            <a:r>
              <a:rPr lang="en-US" dirty="0">
                <a:solidFill>
                  <a:srgbClr val="FF0000"/>
                </a:solidFill>
              </a:rPr>
              <a:t>illegal.</a:t>
            </a:r>
            <a:r>
              <a:rPr lang="en-US" dirty="0"/>
              <a:t>  </a:t>
            </a:r>
          </a:p>
          <a:p>
            <a:endParaRPr lang="en-US" dirty="0"/>
          </a:p>
          <a:p>
            <a:endParaRPr lang="en-US" dirty="0">
              <a:solidFill>
                <a:srgbClr val="FF0000"/>
              </a:solidFill>
            </a:endParaRPr>
          </a:p>
          <a:p>
            <a:r>
              <a:rPr lang="en-US" dirty="0">
                <a:solidFill>
                  <a:srgbClr val="FF0000"/>
                </a:solidFill>
              </a:rPr>
              <a:t>Records of recovered refrigerant must be kept to ensure venting does not take place after recovery </a:t>
            </a:r>
            <a:r>
              <a:rPr lang="en-US" dirty="0"/>
              <a:t>from an appliance. </a:t>
            </a:r>
          </a:p>
        </p:txBody>
      </p:sp>
      <p:grpSp>
        <p:nvGrpSpPr>
          <p:cNvPr id="6" name="Group 5">
            <a:extLst>
              <a:ext uri="{FF2B5EF4-FFF2-40B4-BE49-F238E27FC236}">
                <a16:creationId xmlns:a16="http://schemas.microsoft.com/office/drawing/2014/main" id="{8E92475E-F1C4-4654-9491-A54C7BBE1DA2}"/>
              </a:ext>
            </a:extLst>
          </p:cNvPr>
          <p:cNvGrpSpPr/>
          <p:nvPr/>
        </p:nvGrpSpPr>
        <p:grpSpPr>
          <a:xfrm>
            <a:off x="1066800" y="3048000"/>
            <a:ext cx="3599333" cy="1447800"/>
            <a:chOff x="4630267" y="2715845"/>
            <a:chExt cx="4132733" cy="1801445"/>
          </a:xfrm>
        </p:grpSpPr>
        <p:pic>
          <p:nvPicPr>
            <p:cNvPr id="4" name="Picture 3">
              <a:extLst>
                <a:ext uri="{FF2B5EF4-FFF2-40B4-BE49-F238E27FC236}">
                  <a16:creationId xmlns:a16="http://schemas.microsoft.com/office/drawing/2014/main" id="{9556A67D-1999-4C89-A63A-CE5F2063A9FE}"/>
                </a:ext>
              </a:extLst>
            </p:cNvPr>
            <p:cNvPicPr>
              <a:picLocks noChangeAspect="1"/>
            </p:cNvPicPr>
            <p:nvPr/>
          </p:nvPicPr>
          <p:blipFill>
            <a:blip r:embed="rId3"/>
            <a:stretch>
              <a:fillRect/>
            </a:stretch>
          </p:blipFill>
          <p:spPr>
            <a:xfrm>
              <a:off x="4630267" y="2743200"/>
              <a:ext cx="1426588" cy="1774090"/>
            </a:xfrm>
            <a:prstGeom prst="rect">
              <a:avLst/>
            </a:prstGeom>
          </p:spPr>
        </p:pic>
        <p:sp>
          <p:nvSpPr>
            <p:cNvPr id="5" name="Cloud 4">
              <a:extLst>
                <a:ext uri="{FF2B5EF4-FFF2-40B4-BE49-F238E27FC236}">
                  <a16:creationId xmlns:a16="http://schemas.microsoft.com/office/drawing/2014/main" id="{AED73D35-6E81-4B62-9E7A-B63DA49766B0}"/>
                </a:ext>
              </a:extLst>
            </p:cNvPr>
            <p:cNvSpPr/>
            <p:nvPr/>
          </p:nvSpPr>
          <p:spPr>
            <a:xfrm>
              <a:off x="5562600" y="2715845"/>
              <a:ext cx="3200400" cy="914400"/>
            </a:xfrm>
            <a:prstGeom prst="cloud">
              <a:avLst/>
            </a:prstGeom>
            <a:solidFill>
              <a:schemeClr val="bg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7" name="Picture 6">
            <a:extLst>
              <a:ext uri="{FF2B5EF4-FFF2-40B4-BE49-F238E27FC236}">
                <a16:creationId xmlns:a16="http://schemas.microsoft.com/office/drawing/2014/main" id="{11F85D93-F576-4F1A-AB4E-3573FE23114A}"/>
              </a:ext>
            </a:extLst>
          </p:cNvPr>
          <p:cNvPicPr>
            <a:picLocks noChangeAspect="1"/>
          </p:cNvPicPr>
          <p:nvPr/>
        </p:nvPicPr>
        <p:blipFill>
          <a:blip r:embed="rId4"/>
          <a:stretch>
            <a:fillRect/>
          </a:stretch>
        </p:blipFill>
        <p:spPr>
          <a:xfrm>
            <a:off x="8991600" y="2286000"/>
            <a:ext cx="2838450" cy="3676650"/>
          </a:xfrm>
          <a:prstGeom prst="rect">
            <a:avLst/>
          </a:prstGeom>
        </p:spPr>
      </p:pic>
    </p:spTree>
    <p:extLst>
      <p:ext uri="{BB962C8B-B14F-4D97-AF65-F5344CB8AC3E}">
        <p14:creationId xmlns:p14="http://schemas.microsoft.com/office/powerpoint/2010/main" val="371047683"/>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1981200"/>
            <a:ext cx="9846714" cy="4648200"/>
          </a:xfrm>
        </p:spPr>
        <p:txBody>
          <a:bodyPr anchor="t">
            <a:normAutofit lnSpcReduction="10000"/>
          </a:bodyPr>
          <a:lstStyle/>
          <a:p>
            <a:r>
              <a:rPr lang="en-US" dirty="0"/>
              <a:t>Small quantities of isobutane, used in household freezers, </a:t>
            </a:r>
            <a:r>
              <a:rPr lang="en-US" dirty="0">
                <a:solidFill>
                  <a:srgbClr val="FF0000"/>
                </a:solidFill>
              </a:rPr>
              <a:t>can be vented.  </a:t>
            </a:r>
          </a:p>
          <a:p>
            <a:r>
              <a:rPr lang="en-US" dirty="0"/>
              <a:t>Releasing mixtures of nitrogen and refrigerant that result from </a:t>
            </a:r>
            <a:r>
              <a:rPr lang="en-US" dirty="0">
                <a:solidFill>
                  <a:srgbClr val="FF0000"/>
                </a:solidFill>
              </a:rPr>
              <a:t>adding nitrogen to a fully charged </a:t>
            </a:r>
            <a:r>
              <a:rPr lang="en-US" dirty="0"/>
              <a:t>appliance to leak check the appliance is considered a violation of the prohibition on venting.  </a:t>
            </a:r>
          </a:p>
          <a:p>
            <a:r>
              <a:rPr lang="en-US" dirty="0"/>
              <a:t>Only a </a:t>
            </a:r>
            <a:r>
              <a:rPr lang="en-US" dirty="0">
                <a:solidFill>
                  <a:srgbClr val="FF0000"/>
                </a:solidFill>
              </a:rPr>
              <a:t>few ounces </a:t>
            </a:r>
            <a:r>
              <a:rPr lang="en-US" dirty="0"/>
              <a:t>of refrigerant mixed with nitrogen is considered a leak trace gas and may be released without recovery.</a:t>
            </a:r>
          </a:p>
        </p:txBody>
      </p:sp>
      <p:pic>
        <p:nvPicPr>
          <p:cNvPr id="4" name="Picture 3">
            <a:extLst>
              <a:ext uri="{FF2B5EF4-FFF2-40B4-BE49-F238E27FC236}">
                <a16:creationId xmlns:a16="http://schemas.microsoft.com/office/drawing/2014/main" id="{2312E974-07CF-4AE7-9DDE-FFFD0AD89107}"/>
              </a:ext>
            </a:extLst>
          </p:cNvPr>
          <p:cNvPicPr>
            <a:picLocks noChangeAspect="1"/>
          </p:cNvPicPr>
          <p:nvPr/>
        </p:nvPicPr>
        <p:blipFill>
          <a:blip r:embed="rId3"/>
          <a:stretch>
            <a:fillRect/>
          </a:stretch>
        </p:blipFill>
        <p:spPr>
          <a:xfrm>
            <a:off x="10668000" y="2667000"/>
            <a:ext cx="1403818" cy="2767012"/>
          </a:xfrm>
          <a:prstGeom prst="rect">
            <a:avLst/>
          </a:prstGeom>
        </p:spPr>
      </p:pic>
    </p:spTree>
    <p:extLst>
      <p:ext uri="{BB962C8B-B14F-4D97-AF65-F5344CB8AC3E}">
        <p14:creationId xmlns:p14="http://schemas.microsoft.com/office/powerpoint/2010/main" val="238680799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B834C-6B7F-448A-AF97-BBEA0D39CE28}"/>
              </a:ext>
            </a:extLst>
          </p:cNvPr>
          <p:cNvSpPr>
            <a:spLocks noGrp="1"/>
          </p:cNvSpPr>
          <p:nvPr>
            <p:ph type="title"/>
          </p:nvPr>
        </p:nvSpPr>
        <p:spPr/>
        <p:txBody>
          <a:bodyPr/>
          <a:lstStyle/>
          <a:p>
            <a:r>
              <a:rPr lang="en-US" dirty="0"/>
              <a:t>RECOVER</a:t>
            </a:r>
          </a:p>
        </p:txBody>
      </p:sp>
      <p:sp>
        <p:nvSpPr>
          <p:cNvPr id="3" name="Content Placeholder 2">
            <a:extLst>
              <a:ext uri="{FF2B5EF4-FFF2-40B4-BE49-F238E27FC236}">
                <a16:creationId xmlns:a16="http://schemas.microsoft.com/office/drawing/2014/main" id="{3D693D2B-479A-4CBA-9C54-633482A3C3A4}"/>
              </a:ext>
            </a:extLst>
          </p:cNvPr>
          <p:cNvSpPr>
            <a:spLocks noGrp="1"/>
          </p:cNvSpPr>
          <p:nvPr>
            <p:ph idx="1"/>
          </p:nvPr>
        </p:nvSpPr>
        <p:spPr>
          <a:xfrm>
            <a:off x="441331" y="1715956"/>
            <a:ext cx="11309338" cy="4042064"/>
          </a:xfrm>
        </p:spPr>
        <p:txBody>
          <a:bodyPr anchor="t">
            <a:normAutofit/>
          </a:bodyPr>
          <a:lstStyle/>
          <a:p>
            <a:r>
              <a:rPr lang="en-US" sz="4000" b="1" dirty="0">
                <a:solidFill>
                  <a:srgbClr val="FF0000"/>
                </a:solidFill>
              </a:rPr>
              <a:t>Recover</a:t>
            </a:r>
            <a:r>
              <a:rPr lang="en-US" b="1" dirty="0"/>
              <a:t> </a:t>
            </a:r>
            <a:r>
              <a:rPr lang="en-US" dirty="0"/>
              <a:t>means to remove refrigerant, in any condition from a system and store it in an approved recovery cylinder or container.  </a:t>
            </a:r>
          </a:p>
          <a:p>
            <a:r>
              <a:rPr lang="en-US" dirty="0"/>
              <a:t>Recovered refrigerant may be </a:t>
            </a:r>
            <a:r>
              <a:rPr lang="en-US" dirty="0">
                <a:solidFill>
                  <a:srgbClr val="FF0000"/>
                </a:solidFill>
              </a:rPr>
              <a:t>charged into the same system, another system with the same ownership, or shipped to an approved reclaimer. </a:t>
            </a:r>
          </a:p>
          <a:p>
            <a:endParaRPr lang="en-US" dirty="0"/>
          </a:p>
        </p:txBody>
      </p:sp>
      <p:pic>
        <p:nvPicPr>
          <p:cNvPr id="5" name="Picture 5">
            <a:extLst>
              <a:ext uri="{FF2B5EF4-FFF2-40B4-BE49-F238E27FC236}">
                <a16:creationId xmlns:a16="http://schemas.microsoft.com/office/drawing/2014/main" id="{966594C2-97BB-4639-B6BD-0E831E53F4E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53000" y="5000908"/>
            <a:ext cx="2175322" cy="16450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descr="http://www.centurytool.net/v/vspfiles/photos/MAN10285.30SW-2.jpg">
            <a:extLst>
              <a:ext uri="{FF2B5EF4-FFF2-40B4-BE49-F238E27FC236}">
                <a16:creationId xmlns:a16="http://schemas.microsoft.com/office/drawing/2014/main" id="{68D18067-4030-4D17-86B9-B42DEB27F6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26394" y="4870034"/>
            <a:ext cx="1427206" cy="17759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5651937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B834C-6B7F-448A-AF97-BBEA0D39CE28}"/>
              </a:ext>
            </a:extLst>
          </p:cNvPr>
          <p:cNvSpPr>
            <a:spLocks noGrp="1"/>
          </p:cNvSpPr>
          <p:nvPr>
            <p:ph type="title"/>
          </p:nvPr>
        </p:nvSpPr>
        <p:spPr/>
        <p:txBody>
          <a:bodyPr/>
          <a:lstStyle/>
          <a:p>
            <a:r>
              <a:rPr lang="en-US" dirty="0"/>
              <a:t>RECYLE</a:t>
            </a:r>
          </a:p>
        </p:txBody>
      </p:sp>
      <p:sp>
        <p:nvSpPr>
          <p:cNvPr id="3" name="Content Placeholder 2">
            <a:extLst>
              <a:ext uri="{FF2B5EF4-FFF2-40B4-BE49-F238E27FC236}">
                <a16:creationId xmlns:a16="http://schemas.microsoft.com/office/drawing/2014/main" id="{3D693D2B-479A-4CBA-9C54-633482A3C3A4}"/>
              </a:ext>
            </a:extLst>
          </p:cNvPr>
          <p:cNvSpPr>
            <a:spLocks noGrp="1"/>
          </p:cNvSpPr>
          <p:nvPr>
            <p:ph idx="1"/>
          </p:nvPr>
        </p:nvSpPr>
        <p:spPr>
          <a:xfrm>
            <a:off x="441331" y="2438400"/>
            <a:ext cx="8245469" cy="3877600"/>
          </a:xfrm>
        </p:spPr>
        <p:txBody>
          <a:bodyPr anchor="t">
            <a:normAutofit/>
          </a:bodyPr>
          <a:lstStyle/>
          <a:p>
            <a:pPr marL="0" indent="0">
              <a:buNone/>
            </a:pPr>
            <a:r>
              <a:rPr lang="en-US" sz="4000" b="1" dirty="0">
                <a:solidFill>
                  <a:srgbClr val="FF0000"/>
                </a:solidFill>
              </a:rPr>
              <a:t>Recycle</a:t>
            </a:r>
            <a:r>
              <a:rPr lang="en-US" sz="4000" dirty="0"/>
              <a:t> </a:t>
            </a:r>
            <a:r>
              <a:rPr lang="en-US" dirty="0"/>
              <a:t>means to extract refrigerant from an appliance (except motor vehicle air conditioners or MVACs) and clean the refrigerant for reuse in equipment of the same owner without meeting all of the requirements for reclamation.  </a:t>
            </a:r>
          </a:p>
        </p:txBody>
      </p:sp>
      <p:pic>
        <p:nvPicPr>
          <p:cNvPr id="4" name="Picture 3">
            <a:extLst>
              <a:ext uri="{FF2B5EF4-FFF2-40B4-BE49-F238E27FC236}">
                <a16:creationId xmlns:a16="http://schemas.microsoft.com/office/drawing/2014/main" id="{EC9561F9-1798-4EFC-A526-52555B8666F3}"/>
              </a:ext>
            </a:extLst>
          </p:cNvPr>
          <p:cNvPicPr>
            <a:picLocks noChangeAspect="1"/>
          </p:cNvPicPr>
          <p:nvPr/>
        </p:nvPicPr>
        <p:blipFill>
          <a:blip r:embed="rId3"/>
          <a:stretch>
            <a:fillRect/>
          </a:stretch>
        </p:blipFill>
        <p:spPr>
          <a:xfrm>
            <a:off x="9334500" y="2696067"/>
            <a:ext cx="2667000" cy="2445978"/>
          </a:xfrm>
          <a:prstGeom prst="rect">
            <a:avLst/>
          </a:prstGeom>
        </p:spPr>
      </p:pic>
    </p:spTree>
    <p:extLst>
      <p:ext uri="{BB962C8B-B14F-4D97-AF65-F5344CB8AC3E}">
        <p14:creationId xmlns:p14="http://schemas.microsoft.com/office/powerpoint/2010/main" val="1300768742"/>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8B834C-6B7F-448A-AF97-BBEA0D39CE28}"/>
              </a:ext>
            </a:extLst>
          </p:cNvPr>
          <p:cNvSpPr>
            <a:spLocks noGrp="1"/>
          </p:cNvSpPr>
          <p:nvPr>
            <p:ph type="title"/>
          </p:nvPr>
        </p:nvSpPr>
        <p:spPr/>
        <p:txBody>
          <a:bodyPr/>
          <a:lstStyle/>
          <a:p>
            <a:r>
              <a:rPr lang="en-US" dirty="0"/>
              <a:t>RECLAIM</a:t>
            </a:r>
          </a:p>
        </p:txBody>
      </p:sp>
      <p:sp>
        <p:nvSpPr>
          <p:cNvPr id="3" name="Content Placeholder 2">
            <a:extLst>
              <a:ext uri="{FF2B5EF4-FFF2-40B4-BE49-F238E27FC236}">
                <a16:creationId xmlns:a16="http://schemas.microsoft.com/office/drawing/2014/main" id="{3D693D2B-479A-4CBA-9C54-633482A3C3A4}"/>
              </a:ext>
            </a:extLst>
          </p:cNvPr>
          <p:cNvSpPr>
            <a:spLocks noGrp="1"/>
          </p:cNvSpPr>
          <p:nvPr>
            <p:ph idx="1"/>
          </p:nvPr>
        </p:nvSpPr>
        <p:spPr>
          <a:xfrm>
            <a:off x="441331" y="2438400"/>
            <a:ext cx="11309338" cy="3877600"/>
          </a:xfrm>
        </p:spPr>
        <p:txBody>
          <a:bodyPr anchor="t">
            <a:normAutofit/>
          </a:bodyPr>
          <a:lstStyle/>
          <a:p>
            <a:pPr marL="0" indent="0">
              <a:buNone/>
            </a:pPr>
            <a:r>
              <a:rPr lang="en-US" sz="4000" b="1" dirty="0">
                <a:solidFill>
                  <a:srgbClr val="FF0000"/>
                </a:solidFill>
              </a:rPr>
              <a:t>Reclaim</a:t>
            </a:r>
            <a:r>
              <a:rPr lang="en-US" dirty="0">
                <a:solidFill>
                  <a:srgbClr val="FF0000"/>
                </a:solidFill>
              </a:rPr>
              <a:t> </a:t>
            </a:r>
            <a:r>
              <a:rPr lang="en-US" dirty="0">
                <a:solidFill>
                  <a:schemeClr val="tx1"/>
                </a:solidFill>
              </a:rPr>
              <a:t>means to process refrigerant to a level equal to new </a:t>
            </a:r>
            <a:r>
              <a:rPr lang="en-US" b="1" dirty="0">
                <a:solidFill>
                  <a:schemeClr val="tx1"/>
                </a:solidFill>
              </a:rPr>
              <a:t>(virgin)</a:t>
            </a:r>
            <a:r>
              <a:rPr lang="en-US" dirty="0">
                <a:solidFill>
                  <a:schemeClr val="tx1"/>
                </a:solidFill>
              </a:rPr>
              <a:t> product specifications as determined by chemical analysis.  Reclaimed refrigerants must meet </a:t>
            </a:r>
            <a:r>
              <a:rPr lang="en-US" b="1" dirty="0">
                <a:solidFill>
                  <a:schemeClr val="tx1"/>
                </a:solidFill>
              </a:rPr>
              <a:t>AHRI 700 </a:t>
            </a:r>
            <a:r>
              <a:rPr lang="en-US" dirty="0">
                <a:solidFill>
                  <a:schemeClr val="tx1"/>
                </a:solidFill>
              </a:rPr>
              <a:t>Standards, before it can be sold. </a:t>
            </a:r>
          </a:p>
        </p:txBody>
      </p:sp>
      <p:pic>
        <p:nvPicPr>
          <p:cNvPr id="4" name="Picture 3">
            <a:extLst>
              <a:ext uri="{FF2B5EF4-FFF2-40B4-BE49-F238E27FC236}">
                <a16:creationId xmlns:a16="http://schemas.microsoft.com/office/drawing/2014/main" id="{0900A8BF-050C-4BAE-8A2B-8FEA6EFA2E7A}"/>
              </a:ext>
            </a:extLst>
          </p:cNvPr>
          <p:cNvPicPr>
            <a:picLocks noChangeAspect="1"/>
          </p:cNvPicPr>
          <p:nvPr/>
        </p:nvPicPr>
        <p:blipFill>
          <a:blip r:embed="rId3"/>
          <a:stretch>
            <a:fillRect/>
          </a:stretch>
        </p:blipFill>
        <p:spPr>
          <a:xfrm>
            <a:off x="8077200" y="4377200"/>
            <a:ext cx="1731414" cy="2188654"/>
          </a:xfrm>
          <a:prstGeom prst="rect">
            <a:avLst/>
          </a:prstGeom>
        </p:spPr>
      </p:pic>
    </p:spTree>
    <p:extLst>
      <p:ext uri="{BB962C8B-B14F-4D97-AF65-F5344CB8AC3E}">
        <p14:creationId xmlns:p14="http://schemas.microsoft.com/office/powerpoint/2010/main" val="4168779577"/>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br>
              <a:rPr lang="en-US" altLang="en-US" dirty="0"/>
            </a:br>
            <a:r>
              <a:rPr lang="en-US" altLang="en-US" sz="4400" dirty="0"/>
              <a:t>RECOVERY DEVICES </a:t>
            </a:r>
            <a:br>
              <a:rPr lang="en-US" altLang="en-US" dirty="0"/>
            </a:br>
            <a:endParaRPr lang="en-US" altLang="en-US" dirty="0"/>
          </a:p>
        </p:txBody>
      </p:sp>
      <p:sp>
        <p:nvSpPr>
          <p:cNvPr id="50179" name="Rectangle 3"/>
          <p:cNvSpPr>
            <a:spLocks noGrp="1" noChangeArrowheads="1"/>
          </p:cNvSpPr>
          <p:nvPr>
            <p:ph idx="1"/>
          </p:nvPr>
        </p:nvSpPr>
        <p:spPr>
          <a:xfrm>
            <a:off x="440286" y="1981200"/>
            <a:ext cx="11309338" cy="4572000"/>
          </a:xfrm>
          <a:ln>
            <a:noFill/>
          </a:ln>
        </p:spPr>
        <p:txBody>
          <a:bodyPr anchor="t">
            <a:normAutofit/>
          </a:bodyPr>
          <a:lstStyle/>
          <a:p>
            <a:r>
              <a:rPr lang="en-US" dirty="0"/>
              <a:t>Refrigerant recovery and/or recycling equipment manufactured after November 15, 1993 must be certified and labeled by an </a:t>
            </a:r>
            <a:r>
              <a:rPr lang="en-US" b="1" dirty="0">
                <a:solidFill>
                  <a:srgbClr val="FF0000"/>
                </a:solidFill>
              </a:rPr>
              <a:t>EPA-approved equipment testing organization</a:t>
            </a:r>
            <a:r>
              <a:rPr lang="en-US" dirty="0"/>
              <a:t> to meet EPA standards.  </a:t>
            </a:r>
          </a:p>
          <a:p>
            <a:endParaRPr lang="en-US" dirty="0"/>
          </a:p>
          <a:p>
            <a:r>
              <a:rPr lang="en-US" dirty="0"/>
              <a:t>An EPA-approved certification label is required on all new recovery equipment.</a:t>
            </a:r>
          </a:p>
          <a:p>
            <a:endParaRPr lang="en-US" dirty="0"/>
          </a:p>
          <a:p>
            <a:endParaRPr lang="en-US" dirty="0"/>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br>
              <a:rPr lang="en-US" altLang="en-US" dirty="0"/>
            </a:br>
            <a:r>
              <a:rPr lang="en-US" altLang="en-US" sz="4400" dirty="0"/>
              <a:t>RECOVERY DEVICES </a:t>
            </a:r>
            <a:br>
              <a:rPr lang="en-US" altLang="en-US" dirty="0"/>
            </a:br>
            <a:endParaRPr lang="en-US" altLang="en-US" dirty="0"/>
          </a:p>
        </p:txBody>
      </p:sp>
      <p:sp>
        <p:nvSpPr>
          <p:cNvPr id="50179" name="Rectangle 3"/>
          <p:cNvSpPr>
            <a:spLocks noGrp="1" noChangeArrowheads="1"/>
          </p:cNvSpPr>
          <p:nvPr>
            <p:ph idx="1"/>
          </p:nvPr>
        </p:nvSpPr>
        <p:spPr>
          <a:xfrm>
            <a:off x="581192" y="1929568"/>
            <a:ext cx="8456596" cy="4572000"/>
          </a:xfrm>
          <a:ln>
            <a:noFill/>
          </a:ln>
        </p:spPr>
        <p:txBody>
          <a:bodyPr anchor="t">
            <a:normAutofit fontScale="92500" lnSpcReduction="10000"/>
          </a:bodyPr>
          <a:lstStyle/>
          <a:p>
            <a:pPr marL="0" indent="0" algn="ctr">
              <a:buNone/>
            </a:pPr>
            <a:r>
              <a:rPr lang="en-US" sz="3600" dirty="0"/>
              <a:t>There are two basic types of recovery devices:</a:t>
            </a:r>
          </a:p>
          <a:p>
            <a:r>
              <a:rPr lang="en-US" dirty="0"/>
              <a:t>“</a:t>
            </a:r>
            <a:r>
              <a:rPr lang="en-US" dirty="0">
                <a:solidFill>
                  <a:srgbClr val="FF0000"/>
                </a:solidFill>
              </a:rPr>
              <a:t>System-dependent</a:t>
            </a:r>
            <a:r>
              <a:rPr lang="en-US" dirty="0"/>
              <a:t>” (passive) which captures refrigerant with the assistance of components in the appliance from which refrigerant is being recovered.  </a:t>
            </a:r>
          </a:p>
          <a:p>
            <a:r>
              <a:rPr lang="en-US" dirty="0"/>
              <a:t>"</a:t>
            </a:r>
            <a:r>
              <a:rPr lang="en-US" dirty="0">
                <a:solidFill>
                  <a:srgbClr val="FF0000"/>
                </a:solidFill>
              </a:rPr>
              <a:t>Self-contained</a:t>
            </a:r>
            <a:r>
              <a:rPr lang="en-US" dirty="0"/>
              <a:t>” (active) which has its own means to draw the refrigerant out of the appliance.</a:t>
            </a:r>
          </a:p>
          <a:p>
            <a:endParaRPr lang="en-US" dirty="0"/>
          </a:p>
          <a:p>
            <a:endParaRPr lang="en-US" dirty="0"/>
          </a:p>
        </p:txBody>
      </p:sp>
      <p:pic>
        <p:nvPicPr>
          <p:cNvPr id="5" name="Picture 5">
            <a:extLst>
              <a:ext uri="{FF2B5EF4-FFF2-40B4-BE49-F238E27FC236}">
                <a16:creationId xmlns:a16="http://schemas.microsoft.com/office/drawing/2014/main" id="{6EC272EE-E0C2-4CB0-B38C-9EBF3693D8DD}"/>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72600" y="4813091"/>
            <a:ext cx="1800328" cy="16884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a:extLst>
              <a:ext uri="{FF2B5EF4-FFF2-40B4-BE49-F238E27FC236}">
                <a16:creationId xmlns:a16="http://schemas.microsoft.com/office/drawing/2014/main" id="{553105A6-AB17-4759-99B2-0501A72FDD9A}"/>
              </a:ext>
            </a:extLst>
          </p:cNvPr>
          <p:cNvPicPr>
            <a:picLocks noChangeAspect="1"/>
          </p:cNvPicPr>
          <p:nvPr/>
        </p:nvPicPr>
        <p:blipFill rotWithShape="1">
          <a:blip r:embed="rId4"/>
          <a:srcRect b="23280"/>
          <a:stretch/>
        </p:blipFill>
        <p:spPr>
          <a:xfrm>
            <a:off x="8847960" y="2808276"/>
            <a:ext cx="3226167" cy="1688477"/>
          </a:xfrm>
          <a:prstGeom prst="rect">
            <a:avLst/>
          </a:prstGeom>
        </p:spPr>
      </p:pic>
    </p:spTree>
    <p:extLst>
      <p:ext uri="{BB962C8B-B14F-4D97-AF65-F5344CB8AC3E}">
        <p14:creationId xmlns:p14="http://schemas.microsoft.com/office/powerpoint/2010/main" val="811503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dirty="0"/>
              <a:t>OVERVIEW OF THE EXAMINATION (Type 1)</a:t>
            </a:r>
            <a:endParaRPr lang="en-US" altLang="en-US" dirty="0"/>
          </a:p>
        </p:txBody>
      </p:sp>
      <p:sp>
        <p:nvSpPr>
          <p:cNvPr id="6147" name="Rectangle 3"/>
          <p:cNvSpPr>
            <a:spLocks noGrp="1" noChangeArrowheads="1"/>
          </p:cNvSpPr>
          <p:nvPr>
            <p:ph idx="1"/>
          </p:nvPr>
        </p:nvSpPr>
        <p:spPr>
          <a:xfrm>
            <a:off x="992547" y="1981200"/>
            <a:ext cx="10115217" cy="4724400"/>
          </a:xfrm>
        </p:spPr>
        <p:txBody>
          <a:bodyPr anchor="t">
            <a:noAutofit/>
          </a:bodyPr>
          <a:lstStyle/>
          <a:p>
            <a:r>
              <a:rPr lang="en-US" sz="2800" b="1" dirty="0"/>
              <a:t>Type I.  </a:t>
            </a:r>
            <a:r>
              <a:rPr lang="en-US" sz="2800" dirty="0"/>
              <a:t>Persons who maintain, service, repair, or dispose of small appliances must be certified as Type I technicians.  </a:t>
            </a:r>
          </a:p>
          <a:p>
            <a:r>
              <a:rPr lang="en-US" sz="2800" dirty="0"/>
              <a:t>A small appliance is defined as a pre-assembled unit, hermetically sealed and factory charged with 5 lbs. or less of refrigerant.  </a:t>
            </a:r>
          </a:p>
          <a:p>
            <a:r>
              <a:rPr lang="en-US" sz="2800" dirty="0">
                <a:solidFill>
                  <a:srgbClr val="FF0000"/>
                </a:solidFill>
              </a:rPr>
              <a:t>Examples: water coolers, window units, refrigerators, freezers, de-humidifiers, ice machines, and package </a:t>
            </a:r>
            <a:br>
              <a:rPr lang="en-US" sz="2800" dirty="0">
                <a:solidFill>
                  <a:srgbClr val="FF0000"/>
                </a:solidFill>
              </a:rPr>
            </a:br>
            <a:r>
              <a:rPr lang="en-US" sz="2800" dirty="0">
                <a:solidFill>
                  <a:srgbClr val="FF0000"/>
                </a:solidFill>
              </a:rPr>
              <a:t>terminal air conditioning.  </a:t>
            </a:r>
          </a:p>
          <a:p>
            <a:r>
              <a:rPr lang="en-US" sz="2800" dirty="0">
                <a:solidFill>
                  <a:srgbClr val="0000CC"/>
                </a:solidFill>
              </a:rPr>
              <a:t>Split-systems are not included in Type I.</a:t>
            </a:r>
          </a:p>
        </p:txBody>
      </p:sp>
      <p:pic>
        <p:nvPicPr>
          <p:cNvPr id="6148"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20925" r="21551"/>
          <a:stretch/>
        </p:blipFill>
        <p:spPr bwMode="auto">
          <a:xfrm>
            <a:off x="10972800" y="3210538"/>
            <a:ext cx="1219200" cy="22657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2"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6743" r="13642"/>
          <a:stretch/>
        </p:blipFill>
        <p:spPr bwMode="auto">
          <a:xfrm>
            <a:off x="152399" y="3615482"/>
            <a:ext cx="840147" cy="13552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ustDataLst>
      <p:tags r:id="rId1"/>
    </p:custDataLst>
    <p:extLst>
      <p:ext uri="{BB962C8B-B14F-4D97-AF65-F5344CB8AC3E}">
        <p14:creationId xmlns:p14="http://schemas.microsoft.com/office/powerpoint/2010/main" val="2070225429"/>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p:txBody>
          <a:bodyPr/>
          <a:lstStyle/>
          <a:p>
            <a:r>
              <a:rPr lang="en-US" altLang="en-US" dirty="0"/>
              <a:t>RECOVERY DEVICES</a:t>
            </a:r>
          </a:p>
        </p:txBody>
      </p:sp>
      <p:sp>
        <p:nvSpPr>
          <p:cNvPr id="78851" name="Rectangle 3"/>
          <p:cNvSpPr>
            <a:spLocks noGrp="1" noChangeArrowheads="1"/>
          </p:cNvSpPr>
          <p:nvPr>
            <p:ph idx="1"/>
          </p:nvPr>
        </p:nvSpPr>
        <p:spPr>
          <a:xfrm>
            <a:off x="440286" y="1981200"/>
            <a:ext cx="10837314" cy="3877600"/>
          </a:xfrm>
        </p:spPr>
        <p:txBody>
          <a:bodyPr anchor="t">
            <a:normAutofit fontScale="85000" lnSpcReduction="10000"/>
          </a:bodyPr>
          <a:lstStyle/>
          <a:p>
            <a:pPr marL="0" indent="0">
              <a:buNone/>
            </a:pPr>
            <a:r>
              <a:rPr lang="en-US" dirty="0"/>
              <a:t>The recovery time will be increased if the appliance is located in: </a:t>
            </a:r>
            <a:endParaRPr lang="en-US" dirty="0">
              <a:solidFill>
                <a:srgbClr val="0000CC"/>
              </a:solidFill>
            </a:endParaRPr>
          </a:p>
          <a:p>
            <a:pPr marL="1376363" indent="-461963">
              <a:buFont typeface="Wingdings" panose="05000000000000000000" pitchFamily="2" charset="2"/>
              <a:buChar char="§"/>
            </a:pPr>
            <a:r>
              <a:rPr lang="en-US" dirty="0">
                <a:solidFill>
                  <a:srgbClr val="0000CC"/>
                </a:solidFill>
              </a:rPr>
              <a:t>Low ambient temperature condition</a:t>
            </a:r>
          </a:p>
          <a:p>
            <a:pPr marL="1376363" indent="-461963">
              <a:buFont typeface="Wingdings" panose="05000000000000000000" pitchFamily="2" charset="2"/>
              <a:buChar char="§"/>
            </a:pPr>
            <a:r>
              <a:rPr lang="en-US" dirty="0">
                <a:solidFill>
                  <a:srgbClr val="0000CC"/>
                </a:solidFill>
              </a:rPr>
              <a:t>Long hoses are used between the unit and the recovery machine</a:t>
            </a:r>
          </a:p>
          <a:p>
            <a:pPr marL="1376363" indent="-461963">
              <a:buFont typeface="Wingdings" panose="05000000000000000000" pitchFamily="2" charset="2"/>
              <a:buChar char="§"/>
            </a:pPr>
            <a:endParaRPr lang="en-US" dirty="0">
              <a:solidFill>
                <a:srgbClr val="0000CC"/>
              </a:solidFill>
            </a:endParaRPr>
          </a:p>
          <a:p>
            <a:pPr marL="0" indent="0">
              <a:buNone/>
            </a:pPr>
            <a:r>
              <a:rPr lang="en-US" dirty="0">
                <a:solidFill>
                  <a:schemeClr val="tx1"/>
                </a:solidFill>
              </a:rPr>
              <a:t>Long and small diameter hoses between the unit and recovery machine should be avoided as they will cause excessive pressure drop and increase recovery time. </a:t>
            </a:r>
          </a:p>
        </p:txBody>
      </p:sp>
      <p:pic>
        <p:nvPicPr>
          <p:cNvPr id="81924" name="Picture 5" descr="72&quot; (Blue) Charging Hos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35249" y="2971800"/>
            <a:ext cx="1485671" cy="1485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Graphic 4" descr="Snowman">
            <a:extLst>
              <a:ext uri="{FF2B5EF4-FFF2-40B4-BE49-F238E27FC236}">
                <a16:creationId xmlns:a16="http://schemas.microsoft.com/office/drawing/2014/main" id="{626A8D04-D81F-4674-8952-E04F6C710E9F}"/>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8001000" y="2362200"/>
            <a:ext cx="762458" cy="762458"/>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br>
              <a:rPr lang="en-US" altLang="en-US" dirty="0"/>
            </a:br>
            <a:r>
              <a:rPr lang="en-US" altLang="en-US" sz="4400" dirty="0"/>
              <a:t>RECOVERY DEVICES </a:t>
            </a:r>
            <a:br>
              <a:rPr lang="en-US" altLang="en-US" dirty="0"/>
            </a:br>
            <a:endParaRPr lang="en-US" altLang="en-US" dirty="0"/>
          </a:p>
        </p:txBody>
      </p:sp>
      <p:sp>
        <p:nvSpPr>
          <p:cNvPr id="50179" name="Rectangle 3"/>
          <p:cNvSpPr>
            <a:spLocks noGrp="1" noChangeArrowheads="1"/>
          </p:cNvSpPr>
          <p:nvPr>
            <p:ph idx="1"/>
          </p:nvPr>
        </p:nvSpPr>
        <p:spPr>
          <a:xfrm>
            <a:off x="440286" y="1981200"/>
            <a:ext cx="11309338" cy="4572000"/>
          </a:xfrm>
          <a:ln>
            <a:noFill/>
          </a:ln>
        </p:spPr>
        <p:txBody>
          <a:bodyPr anchor="ctr">
            <a:normAutofit/>
          </a:bodyPr>
          <a:lstStyle/>
          <a:p>
            <a:pPr marL="0" indent="0">
              <a:buNone/>
            </a:pPr>
            <a:r>
              <a:rPr lang="en-US" dirty="0"/>
              <a:t>Upon completion of refrigerant liquid transfer between recovery unit and the refrigeration system, </a:t>
            </a:r>
            <a:r>
              <a:rPr lang="en-US" dirty="0">
                <a:solidFill>
                  <a:srgbClr val="FF0000"/>
                </a:solidFill>
              </a:rPr>
              <a:t>guard against trapping liquid refrigerant in the service hose between closed service valves.</a:t>
            </a:r>
          </a:p>
          <a:p>
            <a:pPr marL="0" indent="0">
              <a:buNone/>
            </a:pPr>
            <a:endParaRPr lang="en-US" dirty="0"/>
          </a:p>
          <a:p>
            <a:endParaRPr lang="en-US" dirty="0"/>
          </a:p>
        </p:txBody>
      </p:sp>
    </p:spTree>
    <p:extLst>
      <p:ext uri="{BB962C8B-B14F-4D97-AF65-F5344CB8AC3E}">
        <p14:creationId xmlns:p14="http://schemas.microsoft.com/office/powerpoint/2010/main" val="340279042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br>
              <a:rPr lang="en-US" altLang="en-US" dirty="0"/>
            </a:br>
            <a:r>
              <a:rPr lang="en-US" altLang="en-US" sz="4400" dirty="0"/>
              <a:t>RECOVERY DEVICES </a:t>
            </a:r>
            <a:br>
              <a:rPr lang="en-US" altLang="en-US" dirty="0"/>
            </a:br>
            <a:endParaRPr lang="en-US" altLang="en-US" dirty="0"/>
          </a:p>
        </p:txBody>
      </p:sp>
      <p:sp>
        <p:nvSpPr>
          <p:cNvPr id="50179" name="Rectangle 3"/>
          <p:cNvSpPr>
            <a:spLocks noGrp="1" noChangeArrowheads="1"/>
          </p:cNvSpPr>
          <p:nvPr>
            <p:ph idx="1"/>
          </p:nvPr>
        </p:nvSpPr>
        <p:spPr>
          <a:xfrm>
            <a:off x="440286" y="1981200"/>
            <a:ext cx="11309338" cy="4572000"/>
          </a:xfrm>
          <a:ln>
            <a:noFill/>
          </a:ln>
        </p:spPr>
        <p:txBody>
          <a:bodyPr anchor="t">
            <a:normAutofit/>
          </a:bodyPr>
          <a:lstStyle/>
          <a:p>
            <a:r>
              <a:rPr lang="en-US" dirty="0"/>
              <a:t>The technician must have a </a:t>
            </a:r>
            <a:r>
              <a:rPr lang="en-US" dirty="0">
                <a:solidFill>
                  <a:srgbClr val="FF0000"/>
                </a:solidFill>
              </a:rPr>
              <a:t>separate refrigerant recovery cylinder </a:t>
            </a:r>
            <a:r>
              <a:rPr lang="en-US" dirty="0"/>
              <a:t>for each type of refrigerant recovered and should have a separate cylinder for refrigerants known to be mixed.  </a:t>
            </a:r>
          </a:p>
          <a:p>
            <a:r>
              <a:rPr lang="en-US" dirty="0"/>
              <a:t>If servicing systems that use HFC-134a, HFC-410A and HCFC-22, then </a:t>
            </a:r>
            <a:r>
              <a:rPr lang="en-US" dirty="0">
                <a:solidFill>
                  <a:srgbClr val="FF0000"/>
                </a:solidFill>
              </a:rPr>
              <a:t>three cylinders are required even though two are HFCs</a:t>
            </a:r>
            <a:r>
              <a:rPr lang="en-US" dirty="0"/>
              <a:t>.  </a:t>
            </a:r>
          </a:p>
        </p:txBody>
      </p:sp>
      <p:grpSp>
        <p:nvGrpSpPr>
          <p:cNvPr id="11" name="Group 10">
            <a:extLst>
              <a:ext uri="{FF2B5EF4-FFF2-40B4-BE49-F238E27FC236}">
                <a16:creationId xmlns:a16="http://schemas.microsoft.com/office/drawing/2014/main" id="{7320F238-5349-444C-B7C3-F58B4FE80D1E}"/>
              </a:ext>
            </a:extLst>
          </p:cNvPr>
          <p:cNvGrpSpPr/>
          <p:nvPr/>
        </p:nvGrpSpPr>
        <p:grpSpPr>
          <a:xfrm>
            <a:off x="5074374" y="4878262"/>
            <a:ext cx="4921090" cy="2022956"/>
            <a:chOff x="5074374" y="4878262"/>
            <a:chExt cx="4921090" cy="2022956"/>
          </a:xfrm>
        </p:grpSpPr>
        <p:grpSp>
          <p:nvGrpSpPr>
            <p:cNvPr id="8" name="Group 7">
              <a:extLst>
                <a:ext uri="{FF2B5EF4-FFF2-40B4-BE49-F238E27FC236}">
                  <a16:creationId xmlns:a16="http://schemas.microsoft.com/office/drawing/2014/main" id="{06C396EA-A4BB-469B-92C6-AA7C2A759D3F}"/>
                </a:ext>
              </a:extLst>
            </p:cNvPr>
            <p:cNvGrpSpPr/>
            <p:nvPr/>
          </p:nvGrpSpPr>
          <p:grpSpPr>
            <a:xfrm>
              <a:off x="5074374" y="4878262"/>
              <a:ext cx="1295400" cy="1999074"/>
              <a:chOff x="838200" y="4858926"/>
              <a:chExt cx="1295400" cy="1999074"/>
            </a:xfrm>
          </p:grpSpPr>
          <p:pic>
            <p:nvPicPr>
              <p:cNvPr id="4" name="Picture 2" descr="http://www.centurytool.net/v/vspfiles/photos/MAN10285.30SW-2.jpg">
                <a:extLst>
                  <a:ext uri="{FF2B5EF4-FFF2-40B4-BE49-F238E27FC236}">
                    <a16:creationId xmlns:a16="http://schemas.microsoft.com/office/drawing/2014/main" id="{8F19D979-B5C8-4F05-8BCD-11D1BE0B008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38200" y="4858926"/>
                <a:ext cx="1295400" cy="1999074"/>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CEF4A184-222B-46E6-ABC8-43A91C7730C5}"/>
                  </a:ext>
                </a:extLst>
              </p:cNvPr>
              <p:cNvSpPr txBox="1"/>
              <p:nvPr/>
            </p:nvSpPr>
            <p:spPr>
              <a:xfrm>
                <a:off x="970774" y="5755734"/>
                <a:ext cx="968535" cy="400110"/>
              </a:xfrm>
              <a:prstGeom prst="rect">
                <a:avLst/>
              </a:prstGeom>
              <a:noFill/>
            </p:spPr>
            <p:txBody>
              <a:bodyPr wrap="none" rtlCol="0">
                <a:spAutoFit/>
              </a:bodyPr>
              <a:lstStyle/>
              <a:p>
                <a:r>
                  <a:rPr lang="en-US" sz="2000" dirty="0"/>
                  <a:t>R-134a</a:t>
                </a:r>
              </a:p>
            </p:txBody>
          </p:sp>
        </p:grpSp>
        <p:grpSp>
          <p:nvGrpSpPr>
            <p:cNvPr id="5" name="Group 4">
              <a:extLst>
                <a:ext uri="{FF2B5EF4-FFF2-40B4-BE49-F238E27FC236}">
                  <a16:creationId xmlns:a16="http://schemas.microsoft.com/office/drawing/2014/main" id="{940FF95C-0223-4B54-B157-8F494DF7378F}"/>
                </a:ext>
              </a:extLst>
            </p:cNvPr>
            <p:cNvGrpSpPr/>
            <p:nvPr/>
          </p:nvGrpSpPr>
          <p:grpSpPr>
            <a:xfrm>
              <a:off x="6945905" y="4878262"/>
              <a:ext cx="1295400" cy="1999074"/>
              <a:chOff x="5447255" y="5029200"/>
              <a:chExt cx="1295400" cy="1999074"/>
            </a:xfrm>
          </p:grpSpPr>
          <p:pic>
            <p:nvPicPr>
              <p:cNvPr id="6" name="Picture 2" descr="http://www.centurytool.net/v/vspfiles/photos/MAN10285.30SW-2.jpg">
                <a:extLst>
                  <a:ext uri="{FF2B5EF4-FFF2-40B4-BE49-F238E27FC236}">
                    <a16:creationId xmlns:a16="http://schemas.microsoft.com/office/drawing/2014/main" id="{79341E8C-ACAF-4472-B091-D6B399FC566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447255" y="5029200"/>
                <a:ext cx="1295400" cy="199907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8FA57836-A943-4ECD-B345-02E1E0B92500}"/>
                  </a:ext>
                </a:extLst>
              </p:cNvPr>
              <p:cNvSpPr txBox="1"/>
              <p:nvPr/>
            </p:nvSpPr>
            <p:spPr>
              <a:xfrm>
                <a:off x="5609848" y="5931411"/>
                <a:ext cx="1026243" cy="400110"/>
              </a:xfrm>
              <a:prstGeom prst="rect">
                <a:avLst/>
              </a:prstGeom>
              <a:noFill/>
            </p:spPr>
            <p:txBody>
              <a:bodyPr wrap="none" rtlCol="0">
                <a:spAutoFit/>
              </a:bodyPr>
              <a:lstStyle/>
              <a:p>
                <a:r>
                  <a:rPr lang="en-US" sz="2000" dirty="0"/>
                  <a:t>R-410A</a:t>
                </a:r>
              </a:p>
            </p:txBody>
          </p:sp>
        </p:grpSp>
        <p:grpSp>
          <p:nvGrpSpPr>
            <p:cNvPr id="3" name="Group 2">
              <a:extLst>
                <a:ext uri="{FF2B5EF4-FFF2-40B4-BE49-F238E27FC236}">
                  <a16:creationId xmlns:a16="http://schemas.microsoft.com/office/drawing/2014/main" id="{798FCCEA-A0A6-4680-8817-01EF8B7F6D47}"/>
                </a:ext>
              </a:extLst>
            </p:cNvPr>
            <p:cNvGrpSpPr/>
            <p:nvPr/>
          </p:nvGrpSpPr>
          <p:grpSpPr>
            <a:xfrm>
              <a:off x="8700064" y="4902144"/>
              <a:ext cx="1295400" cy="1999074"/>
              <a:chOff x="7429499" y="4858926"/>
              <a:chExt cx="1295400" cy="1999074"/>
            </a:xfrm>
          </p:grpSpPr>
          <p:pic>
            <p:nvPicPr>
              <p:cNvPr id="7" name="Picture 2" descr="http://www.centurytool.net/v/vspfiles/photos/MAN10285.30SW-2.jpg">
                <a:extLst>
                  <a:ext uri="{FF2B5EF4-FFF2-40B4-BE49-F238E27FC236}">
                    <a16:creationId xmlns:a16="http://schemas.microsoft.com/office/drawing/2014/main" id="{F9780298-2FAA-425A-8EF9-5EBE1F92F76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9499" y="4858926"/>
                <a:ext cx="1295400" cy="1999074"/>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08B6180-D929-4EF3-8E0B-BBCD984395C3}"/>
                  </a:ext>
                </a:extLst>
              </p:cNvPr>
              <p:cNvSpPr txBox="1"/>
              <p:nvPr/>
            </p:nvSpPr>
            <p:spPr>
              <a:xfrm>
                <a:off x="7746146" y="5755734"/>
                <a:ext cx="712054" cy="400110"/>
              </a:xfrm>
              <a:prstGeom prst="rect">
                <a:avLst/>
              </a:prstGeom>
              <a:noFill/>
            </p:spPr>
            <p:txBody>
              <a:bodyPr wrap="none" rtlCol="0">
                <a:spAutoFit/>
              </a:bodyPr>
              <a:lstStyle/>
              <a:p>
                <a:r>
                  <a:rPr lang="en-US" sz="2000" dirty="0"/>
                  <a:t>R-22</a:t>
                </a:r>
              </a:p>
            </p:txBody>
          </p:sp>
        </p:grpSp>
      </p:grpSp>
    </p:spTree>
    <p:extLst>
      <p:ext uri="{BB962C8B-B14F-4D97-AF65-F5344CB8AC3E}">
        <p14:creationId xmlns:p14="http://schemas.microsoft.com/office/powerpoint/2010/main" val="4033123810"/>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br>
              <a:rPr lang="en-US" altLang="en-US" dirty="0"/>
            </a:br>
            <a:r>
              <a:rPr lang="en-US" altLang="en-US" sz="4400" dirty="0"/>
              <a:t>RECOVERY DEVICES </a:t>
            </a:r>
            <a:br>
              <a:rPr lang="en-US" altLang="en-US" dirty="0"/>
            </a:br>
            <a:endParaRPr lang="en-US" altLang="en-US" dirty="0"/>
          </a:p>
        </p:txBody>
      </p:sp>
      <p:sp>
        <p:nvSpPr>
          <p:cNvPr id="50179" name="Rectangle 3"/>
          <p:cNvSpPr>
            <a:spLocks noGrp="1" noChangeArrowheads="1"/>
          </p:cNvSpPr>
          <p:nvPr>
            <p:ph idx="1"/>
          </p:nvPr>
        </p:nvSpPr>
        <p:spPr>
          <a:xfrm>
            <a:off x="440286" y="1981200"/>
            <a:ext cx="11309338" cy="4572000"/>
          </a:xfrm>
          <a:ln>
            <a:noFill/>
          </a:ln>
        </p:spPr>
        <p:txBody>
          <a:bodyPr anchor="t">
            <a:normAutofit/>
          </a:bodyPr>
          <a:lstStyle/>
          <a:p>
            <a:pPr marL="0" indent="0">
              <a:buNone/>
            </a:pPr>
            <a:r>
              <a:rPr lang="en-US" dirty="0"/>
              <a:t>It is important </a:t>
            </a:r>
            <a:r>
              <a:rPr lang="en-US" dirty="0">
                <a:solidFill>
                  <a:srgbClr val="FF0000"/>
                </a:solidFill>
              </a:rPr>
              <a:t>not to mix refrigerants </a:t>
            </a:r>
            <a:r>
              <a:rPr lang="en-US" dirty="0"/>
              <a:t>in the same container when recovering as refrigerants that are mixed be </a:t>
            </a:r>
            <a:r>
              <a:rPr lang="en-US" dirty="0">
                <a:solidFill>
                  <a:srgbClr val="FF0000"/>
                </a:solidFill>
              </a:rPr>
              <a:t>may be impossible to reclaim and there may be an added cost</a:t>
            </a:r>
            <a:r>
              <a:rPr lang="en-US" dirty="0"/>
              <a:t> to have them destroyed. </a:t>
            </a:r>
          </a:p>
          <a:p>
            <a:endParaRPr lang="en-US" dirty="0"/>
          </a:p>
        </p:txBody>
      </p:sp>
      <p:grpSp>
        <p:nvGrpSpPr>
          <p:cNvPr id="11" name="Group 10">
            <a:extLst>
              <a:ext uri="{FF2B5EF4-FFF2-40B4-BE49-F238E27FC236}">
                <a16:creationId xmlns:a16="http://schemas.microsoft.com/office/drawing/2014/main" id="{21C37B9B-E1A5-449A-90E4-0D02CE7FB629}"/>
              </a:ext>
            </a:extLst>
          </p:cNvPr>
          <p:cNvGrpSpPr/>
          <p:nvPr/>
        </p:nvGrpSpPr>
        <p:grpSpPr>
          <a:xfrm>
            <a:off x="4876800" y="3091765"/>
            <a:ext cx="2743200" cy="3309035"/>
            <a:chOff x="4876800" y="3091765"/>
            <a:chExt cx="2743200" cy="3309035"/>
          </a:xfrm>
        </p:grpSpPr>
        <p:sp>
          <p:nvSpPr>
            <p:cNvPr id="3" name="Flowchart: Connector 2">
              <a:extLst>
                <a:ext uri="{FF2B5EF4-FFF2-40B4-BE49-F238E27FC236}">
                  <a16:creationId xmlns:a16="http://schemas.microsoft.com/office/drawing/2014/main" id="{D7856101-9BE0-48EC-A7B7-7AE38136E08D}"/>
                </a:ext>
              </a:extLst>
            </p:cNvPr>
            <p:cNvSpPr/>
            <p:nvPr/>
          </p:nvSpPr>
          <p:spPr>
            <a:xfrm>
              <a:off x="4876800" y="3657600"/>
              <a:ext cx="2743200" cy="2743200"/>
            </a:xfrm>
            <a:prstGeom prst="flowChartConnector">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a:extLst>
                <a:ext uri="{FF2B5EF4-FFF2-40B4-BE49-F238E27FC236}">
                  <a16:creationId xmlns:a16="http://schemas.microsoft.com/office/drawing/2014/main" id="{FDAA8CDA-1F3D-4CBB-BFFF-F4A8A07001A1}"/>
                </a:ext>
              </a:extLst>
            </p:cNvPr>
            <p:cNvCxnSpPr>
              <a:cxnSpLocks/>
              <a:stCxn id="3" idx="7"/>
              <a:endCxn id="3" idx="3"/>
            </p:cNvCxnSpPr>
            <p:nvPr/>
          </p:nvCxnSpPr>
          <p:spPr>
            <a:xfrm flipH="1">
              <a:off x="5278532" y="4059332"/>
              <a:ext cx="1939736" cy="1939736"/>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E53A622C-BCAC-46D3-AEED-7E220D406A8E}"/>
                </a:ext>
              </a:extLst>
            </p:cNvPr>
            <p:cNvSpPr txBox="1"/>
            <p:nvPr/>
          </p:nvSpPr>
          <p:spPr>
            <a:xfrm rot="18886053">
              <a:off x="4544577" y="4380532"/>
              <a:ext cx="3100754" cy="523220"/>
            </a:xfrm>
            <a:prstGeom prst="rect">
              <a:avLst/>
            </a:prstGeom>
            <a:noFill/>
          </p:spPr>
          <p:txBody>
            <a:bodyPr wrap="square" rtlCol="0">
              <a:spAutoFit/>
            </a:bodyPr>
            <a:lstStyle/>
            <a:p>
              <a:r>
                <a:rPr lang="en-US" sz="2800" dirty="0"/>
                <a:t>Do Not Mix</a:t>
              </a:r>
            </a:p>
          </p:txBody>
        </p:sp>
        <p:pic>
          <p:nvPicPr>
            <p:cNvPr id="10" name="Graphic 9" descr="Flask">
              <a:extLst>
                <a:ext uri="{FF2B5EF4-FFF2-40B4-BE49-F238E27FC236}">
                  <a16:creationId xmlns:a16="http://schemas.microsoft.com/office/drawing/2014/main" id="{30E779F0-EF3D-4001-80AF-97F5EA20301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6194996" y="4905351"/>
              <a:ext cx="914400" cy="914400"/>
            </a:xfrm>
            <a:prstGeom prst="rect">
              <a:avLst/>
            </a:prstGeom>
          </p:spPr>
        </p:pic>
      </p:grpSp>
    </p:spTree>
    <p:extLst>
      <p:ext uri="{BB962C8B-B14F-4D97-AF65-F5344CB8AC3E}">
        <p14:creationId xmlns:p14="http://schemas.microsoft.com/office/powerpoint/2010/main" val="1571018169"/>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br>
              <a:rPr lang="en-US" altLang="en-US" dirty="0"/>
            </a:br>
            <a:r>
              <a:rPr lang="en-US" altLang="en-US" sz="4400" dirty="0"/>
              <a:t>RECOVERY DEVICES </a:t>
            </a:r>
            <a:br>
              <a:rPr lang="en-US" altLang="en-US" dirty="0"/>
            </a:br>
            <a:endParaRPr lang="en-US" altLang="en-US" dirty="0"/>
          </a:p>
        </p:txBody>
      </p:sp>
      <p:sp>
        <p:nvSpPr>
          <p:cNvPr id="50179" name="Rectangle 3"/>
          <p:cNvSpPr>
            <a:spLocks noGrp="1" noChangeArrowheads="1"/>
          </p:cNvSpPr>
          <p:nvPr>
            <p:ph idx="1"/>
          </p:nvPr>
        </p:nvSpPr>
        <p:spPr>
          <a:xfrm>
            <a:off x="440286" y="1981200"/>
            <a:ext cx="11309338" cy="4572000"/>
          </a:xfrm>
          <a:ln>
            <a:noFill/>
          </a:ln>
        </p:spPr>
        <p:txBody>
          <a:bodyPr anchor="t">
            <a:normAutofit/>
          </a:bodyPr>
          <a:lstStyle/>
          <a:p>
            <a:r>
              <a:rPr lang="en-US" dirty="0"/>
              <a:t>Technicians can only charge used CFC, HCFC, or HFC refrigerants back into the same appliance or into another appliance with the </a:t>
            </a:r>
            <a:r>
              <a:rPr lang="en-US" dirty="0">
                <a:solidFill>
                  <a:srgbClr val="FF0000"/>
                </a:solidFill>
              </a:rPr>
              <a:t>same owner</a:t>
            </a:r>
            <a:r>
              <a:rPr lang="en-US" dirty="0"/>
              <a:t>.  </a:t>
            </a:r>
          </a:p>
          <a:p>
            <a:endParaRPr lang="en-US" dirty="0"/>
          </a:p>
          <a:p>
            <a:r>
              <a:rPr lang="en-US" dirty="0"/>
              <a:t>Used refrigerant may no longer meet the AHRI standard for virgin refrigerant so it </a:t>
            </a:r>
            <a:r>
              <a:rPr lang="en-US" dirty="0">
                <a:solidFill>
                  <a:srgbClr val="FF0000"/>
                </a:solidFill>
              </a:rPr>
              <a:t>cannot change ownership </a:t>
            </a:r>
            <a:r>
              <a:rPr lang="en-US" dirty="0"/>
              <a:t>without being reclaimed.</a:t>
            </a:r>
          </a:p>
        </p:txBody>
      </p:sp>
    </p:spTree>
    <p:extLst>
      <p:ext uri="{BB962C8B-B14F-4D97-AF65-F5344CB8AC3E}">
        <p14:creationId xmlns:p14="http://schemas.microsoft.com/office/powerpoint/2010/main" val="4073991655"/>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en-US" altLang="en-US" dirty="0"/>
              <a:t>LEAK DETECTION</a:t>
            </a:r>
          </a:p>
        </p:txBody>
      </p:sp>
      <p:sp>
        <p:nvSpPr>
          <p:cNvPr id="50179" name="Rectangle 3"/>
          <p:cNvSpPr>
            <a:spLocks noGrp="1" noChangeArrowheads="1"/>
          </p:cNvSpPr>
          <p:nvPr>
            <p:ph idx="1"/>
          </p:nvPr>
        </p:nvSpPr>
        <p:spPr>
          <a:xfrm>
            <a:off x="440286" y="1981200"/>
            <a:ext cx="8779914" cy="4572000"/>
          </a:xfrm>
          <a:ln>
            <a:noFill/>
          </a:ln>
        </p:spPr>
        <p:txBody>
          <a:bodyPr anchor="t">
            <a:normAutofit/>
          </a:bodyPr>
          <a:lstStyle/>
          <a:p>
            <a:r>
              <a:rPr lang="en-US" dirty="0"/>
              <a:t>Leak detection methods and devices used must be approved by the manufacturer.  </a:t>
            </a:r>
          </a:p>
          <a:p>
            <a:endParaRPr lang="en-US" dirty="0"/>
          </a:p>
          <a:p>
            <a:r>
              <a:rPr lang="en-US" dirty="0"/>
              <a:t>The wrong type of electronic leak detector used with a flammable refrigerant can cause an explosion and bodily injuries. </a:t>
            </a:r>
          </a:p>
          <a:p>
            <a:endParaRPr lang="en-US" dirty="0"/>
          </a:p>
          <a:p>
            <a:pPr marL="0" indent="0">
              <a:buNone/>
            </a:pPr>
            <a:endParaRPr lang="en-US" dirty="0"/>
          </a:p>
        </p:txBody>
      </p:sp>
    </p:spTree>
    <p:extLst>
      <p:ext uri="{BB962C8B-B14F-4D97-AF65-F5344CB8AC3E}">
        <p14:creationId xmlns:p14="http://schemas.microsoft.com/office/powerpoint/2010/main" val="18383572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en-US" altLang="en-US" dirty="0"/>
              <a:t>LEAK DETECTION</a:t>
            </a:r>
          </a:p>
        </p:txBody>
      </p:sp>
      <p:sp>
        <p:nvSpPr>
          <p:cNvPr id="50179" name="Rectangle 3"/>
          <p:cNvSpPr>
            <a:spLocks noGrp="1" noChangeArrowheads="1"/>
          </p:cNvSpPr>
          <p:nvPr>
            <p:ph idx="1"/>
          </p:nvPr>
        </p:nvSpPr>
        <p:spPr>
          <a:xfrm>
            <a:off x="440286" y="1981200"/>
            <a:ext cx="8779914" cy="4572000"/>
          </a:xfrm>
          <a:ln>
            <a:noFill/>
          </a:ln>
        </p:spPr>
        <p:txBody>
          <a:bodyPr anchor="t">
            <a:normAutofit lnSpcReduction="10000"/>
          </a:bodyPr>
          <a:lstStyle/>
          <a:p>
            <a:r>
              <a:rPr lang="en-US" dirty="0"/>
              <a:t>To determine the general area of a small leak, the use of an </a:t>
            </a:r>
            <a:r>
              <a:rPr lang="en-US" dirty="0">
                <a:solidFill>
                  <a:srgbClr val="FF0000"/>
                </a:solidFill>
              </a:rPr>
              <a:t>electronic or ultrasonic </a:t>
            </a:r>
            <a:r>
              <a:rPr lang="en-US" dirty="0"/>
              <a:t>leak detector is considered to be the most effective.  </a:t>
            </a:r>
          </a:p>
          <a:p>
            <a:endParaRPr lang="en-US" dirty="0"/>
          </a:p>
          <a:p>
            <a:r>
              <a:rPr lang="en-US" dirty="0"/>
              <a:t>To cause the least amount of damage to the environment, newly installed systems should be pressurized with </a:t>
            </a:r>
            <a:r>
              <a:rPr lang="en-US" dirty="0">
                <a:solidFill>
                  <a:srgbClr val="FF0000"/>
                </a:solidFill>
              </a:rPr>
              <a:t>dry nitrogen </a:t>
            </a:r>
            <a:r>
              <a:rPr lang="en-US" dirty="0"/>
              <a:t>for leak detection purposes.  </a:t>
            </a:r>
          </a:p>
        </p:txBody>
      </p:sp>
      <p:pic>
        <p:nvPicPr>
          <p:cNvPr id="4" name="Picture 4">
            <a:extLst>
              <a:ext uri="{FF2B5EF4-FFF2-40B4-BE49-F238E27FC236}">
                <a16:creationId xmlns:a16="http://schemas.microsoft.com/office/drawing/2014/main" id="{D94A4FBC-574C-45BC-AE3A-4C7DCD8988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64480" y="1981200"/>
            <a:ext cx="2607040" cy="26021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115040263"/>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en-US" altLang="en-US" dirty="0"/>
              <a:t>LEAK DETECTION</a:t>
            </a:r>
          </a:p>
        </p:txBody>
      </p:sp>
      <p:sp>
        <p:nvSpPr>
          <p:cNvPr id="50179" name="Rectangle 3"/>
          <p:cNvSpPr>
            <a:spLocks noGrp="1" noChangeArrowheads="1"/>
          </p:cNvSpPr>
          <p:nvPr>
            <p:ph idx="1"/>
          </p:nvPr>
        </p:nvSpPr>
        <p:spPr>
          <a:xfrm>
            <a:off x="440286" y="1981200"/>
            <a:ext cx="9618114" cy="4572000"/>
          </a:xfrm>
          <a:ln>
            <a:noFill/>
          </a:ln>
        </p:spPr>
        <p:txBody>
          <a:bodyPr anchor="t">
            <a:normAutofit/>
          </a:bodyPr>
          <a:lstStyle/>
          <a:p>
            <a:r>
              <a:rPr lang="en-US" dirty="0"/>
              <a:t>If an electronic leak detector is to be used, a </a:t>
            </a:r>
            <a:r>
              <a:rPr lang="en-US" dirty="0">
                <a:solidFill>
                  <a:srgbClr val="FF0000"/>
                </a:solidFill>
              </a:rPr>
              <a:t>trace of the system refrigerant </a:t>
            </a:r>
            <a:r>
              <a:rPr lang="en-US" dirty="0"/>
              <a:t>can be added to the system along with the dry nitrogen.  </a:t>
            </a:r>
          </a:p>
          <a:p>
            <a:endParaRPr lang="en-US" dirty="0"/>
          </a:p>
          <a:p>
            <a:r>
              <a:rPr lang="en-US" dirty="0"/>
              <a:t>A leak trace gas is </a:t>
            </a:r>
            <a:r>
              <a:rPr lang="en-US" dirty="0">
                <a:solidFill>
                  <a:srgbClr val="FF0000"/>
                </a:solidFill>
              </a:rPr>
              <a:t>not</a:t>
            </a:r>
            <a:r>
              <a:rPr lang="en-US" dirty="0"/>
              <a:t> considered a refrigerant under the EPA’s refrigerant management regulations.  </a:t>
            </a:r>
          </a:p>
        </p:txBody>
      </p:sp>
      <p:pic>
        <p:nvPicPr>
          <p:cNvPr id="4" name="Picture 3">
            <a:extLst>
              <a:ext uri="{FF2B5EF4-FFF2-40B4-BE49-F238E27FC236}">
                <a16:creationId xmlns:a16="http://schemas.microsoft.com/office/drawing/2014/main" id="{1A987A08-A4A2-4C08-8154-7870706F0670}"/>
              </a:ext>
            </a:extLst>
          </p:cNvPr>
          <p:cNvPicPr>
            <a:picLocks noChangeAspect="1"/>
          </p:cNvPicPr>
          <p:nvPr/>
        </p:nvPicPr>
        <p:blipFill>
          <a:blip r:embed="rId3"/>
          <a:stretch>
            <a:fillRect/>
          </a:stretch>
        </p:blipFill>
        <p:spPr>
          <a:xfrm>
            <a:off x="10668000" y="2105974"/>
            <a:ext cx="1268078" cy="3036071"/>
          </a:xfrm>
          <a:prstGeom prst="rect">
            <a:avLst/>
          </a:prstGeom>
        </p:spPr>
      </p:pic>
    </p:spTree>
    <p:extLst>
      <p:ext uri="{BB962C8B-B14F-4D97-AF65-F5344CB8AC3E}">
        <p14:creationId xmlns:p14="http://schemas.microsoft.com/office/powerpoint/2010/main" val="1297364738"/>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br>
              <a:rPr lang="en-US" altLang="en-US" dirty="0"/>
            </a:br>
            <a:r>
              <a:rPr lang="en-US" altLang="en-US" sz="4400" dirty="0"/>
              <a:t>LEAK DETECTION</a:t>
            </a:r>
            <a:br>
              <a:rPr lang="en-US" altLang="en-US" dirty="0"/>
            </a:br>
            <a:endParaRPr lang="en-US" altLang="en-US" dirty="0"/>
          </a:p>
        </p:txBody>
      </p:sp>
      <p:sp>
        <p:nvSpPr>
          <p:cNvPr id="50179" name="Rectangle 3"/>
          <p:cNvSpPr>
            <a:spLocks noGrp="1" noChangeArrowheads="1"/>
          </p:cNvSpPr>
          <p:nvPr>
            <p:ph idx="1"/>
          </p:nvPr>
        </p:nvSpPr>
        <p:spPr>
          <a:xfrm>
            <a:off x="440286" y="1981200"/>
            <a:ext cx="11309338" cy="4572000"/>
          </a:xfrm>
          <a:ln>
            <a:noFill/>
          </a:ln>
        </p:spPr>
        <p:txBody>
          <a:bodyPr anchor="t">
            <a:normAutofit/>
          </a:bodyPr>
          <a:lstStyle/>
          <a:p>
            <a:r>
              <a:rPr lang="en-US" dirty="0"/>
              <a:t>Once the general area of the leak is located, the use of </a:t>
            </a:r>
            <a:r>
              <a:rPr lang="en-US" dirty="0">
                <a:solidFill>
                  <a:srgbClr val="FF0000"/>
                </a:solidFill>
              </a:rPr>
              <a:t>soap bubbles will aid in pinpointing the leak.</a:t>
            </a:r>
            <a:r>
              <a:rPr lang="en-US" dirty="0"/>
              <a:t>    </a:t>
            </a:r>
          </a:p>
          <a:p>
            <a:endParaRPr lang="en-US" dirty="0"/>
          </a:p>
          <a:p>
            <a:endParaRPr lang="en-US" dirty="0"/>
          </a:p>
          <a:p>
            <a:endParaRPr lang="en-US" dirty="0"/>
          </a:p>
          <a:p>
            <a:r>
              <a:rPr lang="en-US" dirty="0"/>
              <a:t>Finding and repairing leaks in a system will conserve refrigerant for future use.</a:t>
            </a:r>
          </a:p>
        </p:txBody>
      </p:sp>
      <p:pic>
        <p:nvPicPr>
          <p:cNvPr id="3" name="Picture 2">
            <a:extLst>
              <a:ext uri="{FF2B5EF4-FFF2-40B4-BE49-F238E27FC236}">
                <a16:creationId xmlns:a16="http://schemas.microsoft.com/office/drawing/2014/main" id="{377622E3-F558-49A6-8ECE-16953739BA83}"/>
              </a:ext>
            </a:extLst>
          </p:cNvPr>
          <p:cNvPicPr>
            <a:picLocks noChangeAspect="1"/>
          </p:cNvPicPr>
          <p:nvPr/>
        </p:nvPicPr>
        <p:blipFill>
          <a:blip r:embed="rId3"/>
          <a:stretch>
            <a:fillRect/>
          </a:stretch>
        </p:blipFill>
        <p:spPr>
          <a:xfrm>
            <a:off x="3377454" y="3200400"/>
            <a:ext cx="5435002" cy="1747578"/>
          </a:xfrm>
          <a:prstGeom prst="rect">
            <a:avLst/>
          </a:prstGeom>
        </p:spPr>
      </p:pic>
    </p:spTree>
    <p:extLst>
      <p:ext uri="{BB962C8B-B14F-4D97-AF65-F5344CB8AC3E}">
        <p14:creationId xmlns:p14="http://schemas.microsoft.com/office/powerpoint/2010/main" val="171251303"/>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br>
              <a:rPr lang="en-US" altLang="en-US" dirty="0"/>
            </a:br>
            <a:r>
              <a:rPr lang="en-US" altLang="en-US" sz="4400" dirty="0"/>
              <a:t>LEAK DETECTION</a:t>
            </a:r>
            <a:br>
              <a:rPr lang="en-US" altLang="en-US" dirty="0"/>
            </a:br>
            <a:endParaRPr lang="en-US" altLang="en-US" dirty="0"/>
          </a:p>
        </p:txBody>
      </p:sp>
      <p:sp>
        <p:nvSpPr>
          <p:cNvPr id="50179" name="Rectangle 3"/>
          <p:cNvSpPr>
            <a:spLocks noGrp="1" noChangeArrowheads="1"/>
          </p:cNvSpPr>
          <p:nvPr>
            <p:ph idx="1"/>
          </p:nvPr>
        </p:nvSpPr>
        <p:spPr>
          <a:xfrm>
            <a:off x="440286" y="1981200"/>
            <a:ext cx="9465714" cy="4572000"/>
          </a:xfrm>
          <a:ln>
            <a:noFill/>
          </a:ln>
        </p:spPr>
        <p:txBody>
          <a:bodyPr anchor="t">
            <a:normAutofit lnSpcReduction="10000"/>
          </a:bodyPr>
          <a:lstStyle/>
          <a:p>
            <a:r>
              <a:rPr lang="en-US" dirty="0"/>
              <a:t>Upon completion of a leak repair, and before recharging the system, </a:t>
            </a:r>
            <a:r>
              <a:rPr lang="en-US" dirty="0">
                <a:solidFill>
                  <a:srgbClr val="FF0000"/>
                </a:solidFill>
              </a:rPr>
              <a:t>install a new filter drier, and complete a standing-pressure leak check at the maximum system pressure.  </a:t>
            </a:r>
          </a:p>
          <a:p>
            <a:endParaRPr lang="en-US" dirty="0">
              <a:solidFill>
                <a:srgbClr val="FF0000"/>
              </a:solidFill>
            </a:endParaRPr>
          </a:p>
          <a:p>
            <a:r>
              <a:rPr lang="en-US" dirty="0"/>
              <a:t>For safety, any system designed to contain a flammable hydrocarbon (HC) or HFO refrigerant has to have a </a:t>
            </a:r>
            <a:r>
              <a:rPr lang="en-US" dirty="0">
                <a:solidFill>
                  <a:srgbClr val="FF0000"/>
                </a:solidFill>
              </a:rPr>
              <a:t>leak test before evacuating to 500 microns or lower</a:t>
            </a:r>
            <a:r>
              <a:rPr lang="en-US" dirty="0"/>
              <a:t>.  </a:t>
            </a:r>
          </a:p>
          <a:p>
            <a:endParaRPr lang="en-US" dirty="0"/>
          </a:p>
        </p:txBody>
      </p:sp>
      <p:pic>
        <p:nvPicPr>
          <p:cNvPr id="4" name="Picture 2">
            <a:extLst>
              <a:ext uri="{FF2B5EF4-FFF2-40B4-BE49-F238E27FC236}">
                <a16:creationId xmlns:a16="http://schemas.microsoft.com/office/drawing/2014/main" id="{0DFC837A-A7CF-45EE-AA3F-92D3AC243A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400000">
            <a:off x="10207712" y="2286000"/>
            <a:ext cx="920576" cy="16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0207746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dirty="0"/>
              <a:t>OVERVIEW OF THE EXAMINATION (Type 1I)</a:t>
            </a:r>
            <a:endParaRPr lang="en-US" altLang="en-US" dirty="0"/>
          </a:p>
        </p:txBody>
      </p:sp>
      <p:sp>
        <p:nvSpPr>
          <p:cNvPr id="7171" name="Rectangle 3"/>
          <p:cNvSpPr>
            <a:spLocks noGrp="1" noChangeArrowheads="1"/>
          </p:cNvSpPr>
          <p:nvPr>
            <p:ph idx="1"/>
          </p:nvPr>
        </p:nvSpPr>
        <p:spPr>
          <a:xfrm>
            <a:off x="497735" y="1889217"/>
            <a:ext cx="11049000" cy="3877600"/>
          </a:xfrm>
        </p:spPr>
        <p:txBody>
          <a:bodyPr anchor="t">
            <a:normAutofit/>
          </a:bodyPr>
          <a:lstStyle/>
          <a:p>
            <a:r>
              <a:rPr lang="en-US" b="1" dirty="0"/>
              <a:t>Type II. </a:t>
            </a:r>
            <a:r>
              <a:rPr lang="en-US" dirty="0"/>
              <a:t> Persons who maintain, service, repair, or dispose of appliances, containing more than 5 lbs. of refrigerant, or if the installation of such equipment requires refrigerant charging, must be certified as Type II technicians.  </a:t>
            </a:r>
          </a:p>
          <a:p>
            <a:r>
              <a:rPr lang="en-US" dirty="0"/>
              <a:t>Type II certification does not include small appliances or motor vehicle air-conditioning (MVAC) systems.</a:t>
            </a:r>
          </a:p>
          <a:p>
            <a:pPr marL="0" indent="0">
              <a:buNone/>
            </a:pPr>
            <a:endParaRPr lang="en-US" dirty="0"/>
          </a:p>
        </p:txBody>
      </p:sp>
      <p:pic>
        <p:nvPicPr>
          <p:cNvPr id="7172" name="Picture 4"/>
          <p:cNvPicPr>
            <a:picLocks noChangeAspect="1" noChangeArrowheads="1"/>
          </p:cNvPicPr>
          <p:nvPr/>
        </p:nvPicPr>
        <p:blipFill rotWithShape="1">
          <a:blip r:embed="rId4">
            <a:extLst>
              <a:ext uri="{28A0092B-C50C-407E-A947-70E740481C1C}">
                <a14:useLocalDpi xmlns:a14="http://schemas.microsoft.com/office/drawing/2010/main" val="0"/>
              </a:ext>
            </a:extLst>
          </a:blip>
          <a:srcRect l="8437" t="6455" r="19653" b="6691"/>
          <a:stretch/>
        </p:blipFill>
        <p:spPr bwMode="auto">
          <a:xfrm>
            <a:off x="5366092" y="5142078"/>
            <a:ext cx="1459815" cy="17159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7173" name="Picture 5"/>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3804" b="4064"/>
          <a:stretch/>
        </p:blipFill>
        <p:spPr bwMode="auto">
          <a:xfrm>
            <a:off x="9645864" y="5283930"/>
            <a:ext cx="1003741" cy="15088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4" descr="GAS R-2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93668" y="5251483"/>
            <a:ext cx="1052467" cy="1541316"/>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97426852"/>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a:bodyPr>
          <a:lstStyle/>
          <a:p>
            <a:r>
              <a:rPr lang="en-US" altLang="en-US" dirty="0"/>
              <a:t>LEAK DETECTION</a:t>
            </a:r>
          </a:p>
        </p:txBody>
      </p:sp>
      <p:sp>
        <p:nvSpPr>
          <p:cNvPr id="50179" name="Rectangle 3"/>
          <p:cNvSpPr>
            <a:spLocks noGrp="1" noChangeArrowheads="1"/>
          </p:cNvSpPr>
          <p:nvPr>
            <p:ph idx="1"/>
          </p:nvPr>
        </p:nvSpPr>
        <p:spPr>
          <a:xfrm>
            <a:off x="440286" y="1981200"/>
            <a:ext cx="9465714" cy="4572000"/>
          </a:xfrm>
          <a:ln>
            <a:noFill/>
          </a:ln>
        </p:spPr>
        <p:txBody>
          <a:bodyPr anchor="t">
            <a:normAutofit/>
          </a:bodyPr>
          <a:lstStyle/>
          <a:p>
            <a:pPr marL="0" indent="0">
              <a:buNone/>
            </a:pPr>
            <a:endParaRPr lang="en-US" dirty="0"/>
          </a:p>
          <a:p>
            <a:r>
              <a:rPr lang="en-US" dirty="0"/>
              <a:t>Unlike natural gas, </a:t>
            </a:r>
            <a:r>
              <a:rPr lang="en-US" dirty="0">
                <a:solidFill>
                  <a:srgbClr val="FF0000"/>
                </a:solidFill>
              </a:rPr>
              <a:t>flammable hydrocarbon or HFO refrigerants do not contain odorants </a:t>
            </a:r>
            <a:r>
              <a:rPr lang="en-US" dirty="0"/>
              <a:t>to indicate their presence.  </a:t>
            </a:r>
          </a:p>
          <a:p>
            <a:endParaRPr lang="en-US" dirty="0"/>
          </a:p>
          <a:p>
            <a:r>
              <a:rPr lang="en-US" dirty="0">
                <a:solidFill>
                  <a:srgbClr val="FF0000"/>
                </a:solidFill>
              </a:rPr>
              <a:t>Odorants do not need to be added </a:t>
            </a:r>
            <a:r>
              <a:rPr lang="en-US" dirty="0"/>
              <a:t>to systems containing flammable refrigerants.</a:t>
            </a:r>
          </a:p>
        </p:txBody>
      </p:sp>
      <p:pic>
        <p:nvPicPr>
          <p:cNvPr id="4" name="Picture 4" descr="Animal Clip Art Description: Skunk Wearing a Gas Mask Trying to Get ...">
            <a:extLst>
              <a:ext uri="{FF2B5EF4-FFF2-40B4-BE49-F238E27FC236}">
                <a16:creationId xmlns:a16="http://schemas.microsoft.com/office/drawing/2014/main" id="{587D5D0C-8496-4110-B8C8-5A720C94BF1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2618534"/>
            <a:ext cx="1905000" cy="1660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49892055"/>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Autofit/>
          </a:bodyPr>
          <a:lstStyle/>
          <a:p>
            <a:br>
              <a:rPr lang="en-US" altLang="en-US" dirty="0"/>
            </a:br>
            <a:r>
              <a:rPr lang="en-US" altLang="en-US" dirty="0"/>
              <a:t>DEHYDRATION</a:t>
            </a:r>
            <a:br>
              <a:rPr lang="en-US" altLang="en-US" dirty="0"/>
            </a:br>
            <a:endParaRPr lang="en-US" altLang="en-US" dirty="0"/>
          </a:p>
        </p:txBody>
      </p:sp>
      <p:sp>
        <p:nvSpPr>
          <p:cNvPr id="50179" name="Rectangle 3"/>
          <p:cNvSpPr>
            <a:spLocks noGrp="1" noChangeArrowheads="1"/>
          </p:cNvSpPr>
          <p:nvPr>
            <p:ph idx="1"/>
          </p:nvPr>
        </p:nvSpPr>
        <p:spPr>
          <a:xfrm>
            <a:off x="440286" y="1981200"/>
            <a:ext cx="8551314" cy="4572000"/>
          </a:xfrm>
          <a:ln>
            <a:noFill/>
          </a:ln>
        </p:spPr>
        <p:txBody>
          <a:bodyPr anchor="t">
            <a:normAutofit/>
          </a:bodyPr>
          <a:lstStyle/>
          <a:p>
            <a:r>
              <a:rPr lang="en-US" dirty="0"/>
              <a:t>The reason for dehydrating a refrigeration system is to </a:t>
            </a:r>
            <a:r>
              <a:rPr lang="en-US" dirty="0">
                <a:solidFill>
                  <a:srgbClr val="FF0000"/>
                </a:solidFill>
              </a:rPr>
              <a:t>remove water and water vapor, </a:t>
            </a:r>
            <a:r>
              <a:rPr lang="en-US" dirty="0"/>
              <a:t>and it is important to follow proper dehydration procedures.  </a:t>
            </a:r>
          </a:p>
          <a:p>
            <a:r>
              <a:rPr lang="en-US" dirty="0"/>
              <a:t>If moisture is allowed to remain in an operating refrigeration system, </a:t>
            </a:r>
            <a:r>
              <a:rPr lang="en-US" dirty="0">
                <a:solidFill>
                  <a:srgbClr val="FF0000"/>
                </a:solidFill>
              </a:rPr>
              <a:t>hydrochloric and hydrofluoric acids </a:t>
            </a:r>
            <a:r>
              <a:rPr lang="en-US" dirty="0"/>
              <a:t>may form.  </a:t>
            </a:r>
          </a:p>
        </p:txBody>
      </p:sp>
      <p:pic>
        <p:nvPicPr>
          <p:cNvPr id="4" name="Picture 3" descr="A picture containing pool ball&#10;&#10;Description generated with high confidence">
            <a:extLst>
              <a:ext uri="{FF2B5EF4-FFF2-40B4-BE49-F238E27FC236}">
                <a16:creationId xmlns:a16="http://schemas.microsoft.com/office/drawing/2014/main" id="{E51F396F-F277-4FB1-A14C-5D4FFEC3460A}"/>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261110" y="5134024"/>
            <a:ext cx="1721090" cy="1592008"/>
          </a:xfrm>
          <a:prstGeom prst="rect">
            <a:avLst/>
          </a:prstGeom>
        </p:spPr>
      </p:pic>
      <p:pic>
        <p:nvPicPr>
          <p:cNvPr id="3" name="Picture 2" descr="A body of water&#10;&#10;Description automatically generated">
            <a:extLst>
              <a:ext uri="{FF2B5EF4-FFF2-40B4-BE49-F238E27FC236}">
                <a16:creationId xmlns:a16="http://schemas.microsoft.com/office/drawing/2014/main" id="{E488337A-CDFE-4DBF-8336-8284CA989863}"/>
              </a:ext>
            </a:extLst>
          </p:cNvPr>
          <p:cNvPicPr>
            <a:picLocks noChangeAspect="1"/>
          </p:cNvPicPr>
          <p:nvPr/>
        </p:nvPicPr>
        <p:blipFill rotWithShape="1">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b="24551"/>
          <a:stretch/>
        </p:blipFill>
        <p:spPr>
          <a:xfrm>
            <a:off x="9448800" y="3161123"/>
            <a:ext cx="2209800" cy="1707657"/>
          </a:xfrm>
          <a:prstGeom prst="rect">
            <a:avLst/>
          </a:prstGeom>
        </p:spPr>
      </p:pic>
      <p:sp>
        <p:nvSpPr>
          <p:cNvPr id="2" name="Thought Bubble: Cloud 1">
            <a:extLst>
              <a:ext uri="{FF2B5EF4-FFF2-40B4-BE49-F238E27FC236}">
                <a16:creationId xmlns:a16="http://schemas.microsoft.com/office/drawing/2014/main" id="{0CBE6F63-9157-4048-A54E-6CAEE0163F77}"/>
              </a:ext>
            </a:extLst>
          </p:cNvPr>
          <p:cNvSpPr/>
          <p:nvPr/>
        </p:nvSpPr>
        <p:spPr>
          <a:xfrm>
            <a:off x="9982200" y="2159669"/>
            <a:ext cx="1676400" cy="838200"/>
          </a:xfrm>
          <a:prstGeom prst="cloudCallout">
            <a:avLst>
              <a:gd name="adj1" fmla="val -18681"/>
              <a:gd name="adj2" fmla="val 46711"/>
            </a:avLst>
          </a:prstGeom>
          <a:solidFill>
            <a:schemeClr val="bg1">
              <a:lumMod val="95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98778604"/>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Autofit/>
          </a:bodyPr>
          <a:lstStyle/>
          <a:p>
            <a:br>
              <a:rPr lang="en-US" altLang="en-US" dirty="0"/>
            </a:br>
            <a:r>
              <a:rPr lang="en-US" altLang="en-US" dirty="0"/>
              <a:t>DEHYDRATION</a:t>
            </a:r>
            <a:br>
              <a:rPr lang="en-US" altLang="en-US" dirty="0"/>
            </a:br>
            <a:endParaRPr lang="en-US" altLang="en-US" dirty="0"/>
          </a:p>
        </p:txBody>
      </p:sp>
      <p:sp>
        <p:nvSpPr>
          <p:cNvPr id="50179" name="Rectangle 3"/>
          <p:cNvSpPr>
            <a:spLocks noGrp="1" noChangeArrowheads="1"/>
          </p:cNvSpPr>
          <p:nvPr>
            <p:ph idx="1"/>
          </p:nvPr>
        </p:nvSpPr>
        <p:spPr>
          <a:xfrm>
            <a:off x="440286" y="1981200"/>
            <a:ext cx="8246514" cy="4572000"/>
          </a:xfrm>
          <a:ln>
            <a:noFill/>
          </a:ln>
        </p:spPr>
        <p:txBody>
          <a:bodyPr anchor="t">
            <a:normAutofit/>
          </a:bodyPr>
          <a:lstStyle/>
          <a:p>
            <a:r>
              <a:rPr lang="en-US" dirty="0"/>
              <a:t>To dehydrate a system, it should be evacuated.  It is </a:t>
            </a:r>
            <a:r>
              <a:rPr lang="en-US" dirty="0">
                <a:solidFill>
                  <a:srgbClr val="FF0000"/>
                </a:solidFill>
              </a:rPr>
              <a:t>not</a:t>
            </a:r>
            <a:r>
              <a:rPr lang="en-US" dirty="0"/>
              <a:t> possible to over-evacuate a system.  </a:t>
            </a:r>
          </a:p>
          <a:p>
            <a:endParaRPr lang="en-US" dirty="0"/>
          </a:p>
          <a:p>
            <a:r>
              <a:rPr lang="en-US" dirty="0"/>
              <a:t>Most manufacturers require system evacuation to </a:t>
            </a:r>
            <a:r>
              <a:rPr lang="en-US" dirty="0">
                <a:solidFill>
                  <a:srgbClr val="FF0000"/>
                </a:solidFill>
              </a:rPr>
              <a:t>500 microns</a:t>
            </a:r>
            <a:r>
              <a:rPr lang="en-US" dirty="0"/>
              <a:t>, or lower, which can be measured with a micron gauge. </a:t>
            </a:r>
          </a:p>
        </p:txBody>
      </p:sp>
      <p:grpSp>
        <p:nvGrpSpPr>
          <p:cNvPr id="3" name="Group 2">
            <a:extLst>
              <a:ext uri="{FF2B5EF4-FFF2-40B4-BE49-F238E27FC236}">
                <a16:creationId xmlns:a16="http://schemas.microsoft.com/office/drawing/2014/main" id="{A3274F85-5727-4D7C-B83A-F850B5D6EA67}"/>
              </a:ext>
            </a:extLst>
          </p:cNvPr>
          <p:cNvGrpSpPr/>
          <p:nvPr/>
        </p:nvGrpSpPr>
        <p:grpSpPr>
          <a:xfrm>
            <a:off x="8686800" y="3581400"/>
            <a:ext cx="2362200" cy="2753436"/>
            <a:chOff x="8686800" y="3581400"/>
            <a:chExt cx="2362200" cy="2753436"/>
          </a:xfrm>
        </p:grpSpPr>
        <p:pic>
          <p:nvPicPr>
            <p:cNvPr id="1027" name="Picture 3">
              <a:extLst>
                <a:ext uri="{FF2B5EF4-FFF2-40B4-BE49-F238E27FC236}">
                  <a16:creationId xmlns:a16="http://schemas.microsoft.com/office/drawing/2014/main" id="{18729799-C06E-47F5-B655-AFA6B45A4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86800" y="3581400"/>
              <a:ext cx="2362200" cy="27534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2" name="Rectangle 1">
              <a:extLst>
                <a:ext uri="{FF2B5EF4-FFF2-40B4-BE49-F238E27FC236}">
                  <a16:creationId xmlns:a16="http://schemas.microsoft.com/office/drawing/2014/main" id="{A698BE92-771E-4361-B0AA-0354AD8F6A97}"/>
                </a:ext>
              </a:extLst>
            </p:cNvPr>
            <p:cNvSpPr/>
            <p:nvPr/>
          </p:nvSpPr>
          <p:spPr>
            <a:xfrm>
              <a:off x="9765632" y="4028572"/>
              <a:ext cx="777240" cy="381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0" dirty="0">
                  <a:solidFill>
                    <a:schemeClr val="tx1"/>
                  </a:solidFill>
                </a:rPr>
                <a:t>500</a:t>
              </a:r>
            </a:p>
          </p:txBody>
        </p:sp>
      </p:grpSp>
    </p:spTree>
    <p:extLst>
      <p:ext uri="{BB962C8B-B14F-4D97-AF65-F5344CB8AC3E}">
        <p14:creationId xmlns:p14="http://schemas.microsoft.com/office/powerpoint/2010/main" val="3664469959"/>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Autofit/>
          </a:bodyPr>
          <a:lstStyle/>
          <a:p>
            <a:br>
              <a:rPr lang="en-US" altLang="en-US" dirty="0"/>
            </a:br>
            <a:r>
              <a:rPr lang="en-US" altLang="en-US" dirty="0"/>
              <a:t>DEHYDRATION</a:t>
            </a:r>
            <a:br>
              <a:rPr lang="en-US" altLang="en-US" dirty="0"/>
            </a:br>
            <a:endParaRPr lang="en-US" altLang="en-US" dirty="0"/>
          </a:p>
        </p:txBody>
      </p:sp>
      <p:sp>
        <p:nvSpPr>
          <p:cNvPr id="50179" name="Rectangle 3"/>
          <p:cNvSpPr>
            <a:spLocks noGrp="1" noChangeArrowheads="1"/>
          </p:cNvSpPr>
          <p:nvPr>
            <p:ph idx="1"/>
          </p:nvPr>
        </p:nvSpPr>
        <p:spPr>
          <a:xfrm>
            <a:off x="440286" y="1981200"/>
            <a:ext cx="8475114" cy="4572000"/>
          </a:xfrm>
          <a:ln>
            <a:noFill/>
          </a:ln>
        </p:spPr>
        <p:txBody>
          <a:bodyPr anchor="t">
            <a:normAutofit/>
          </a:bodyPr>
          <a:lstStyle/>
          <a:p>
            <a:pPr marL="0" indent="0">
              <a:buNone/>
            </a:pPr>
            <a:endParaRPr lang="en-US" dirty="0"/>
          </a:p>
          <a:p>
            <a:pPr marL="0" indent="0">
              <a:buNone/>
            </a:pPr>
            <a:r>
              <a:rPr lang="en-US" dirty="0"/>
              <a:t>Never evacuate a </a:t>
            </a:r>
            <a:r>
              <a:rPr lang="en-US" dirty="0">
                <a:solidFill>
                  <a:srgbClr val="FF0000"/>
                </a:solidFill>
              </a:rPr>
              <a:t>system to the ambient air </a:t>
            </a:r>
            <a:r>
              <a:rPr lang="en-US" dirty="0"/>
              <a:t>without first following proper recovery procedures and attaining the mandated recovery level required by EPA regulations.</a:t>
            </a:r>
          </a:p>
          <a:p>
            <a:endParaRPr lang="en-US" dirty="0"/>
          </a:p>
        </p:txBody>
      </p:sp>
      <p:pic>
        <p:nvPicPr>
          <p:cNvPr id="4" name="Picture 3">
            <a:extLst>
              <a:ext uri="{FF2B5EF4-FFF2-40B4-BE49-F238E27FC236}">
                <a16:creationId xmlns:a16="http://schemas.microsoft.com/office/drawing/2014/main" id="{0CBBD165-7DA3-4DFD-B837-157045914BA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534400" y="3396916"/>
            <a:ext cx="1882639" cy="2187181"/>
          </a:xfrm>
          <a:prstGeom prst="rect">
            <a:avLst/>
          </a:prstGeom>
        </p:spPr>
      </p:pic>
      <p:sp>
        <p:nvSpPr>
          <p:cNvPr id="2" name="Thought Bubble: Cloud 1">
            <a:extLst>
              <a:ext uri="{FF2B5EF4-FFF2-40B4-BE49-F238E27FC236}">
                <a16:creationId xmlns:a16="http://schemas.microsoft.com/office/drawing/2014/main" id="{F576859A-AE11-4CD3-AAE3-751873565A59}"/>
              </a:ext>
            </a:extLst>
          </p:cNvPr>
          <p:cNvSpPr/>
          <p:nvPr/>
        </p:nvSpPr>
        <p:spPr>
          <a:xfrm>
            <a:off x="10417039" y="1997242"/>
            <a:ext cx="1524000" cy="1524000"/>
          </a:xfrm>
          <a:prstGeom prst="cloudCallout">
            <a:avLst>
              <a:gd name="adj1" fmla="val -51623"/>
              <a:gd name="adj2" fmla="val 146184"/>
            </a:avLst>
          </a:prstGeom>
          <a:solidFill>
            <a:schemeClr val="bg1">
              <a:lumMod val="9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5616638"/>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p:txBody>
          <a:bodyPr>
            <a:normAutofit/>
          </a:bodyPr>
          <a:lstStyle/>
          <a:p>
            <a:r>
              <a:rPr lang="en-US" altLang="en-US" dirty="0"/>
              <a:t>DEHYDRATION</a:t>
            </a:r>
          </a:p>
        </p:txBody>
      </p:sp>
      <p:sp>
        <p:nvSpPr>
          <p:cNvPr id="87043" name="Rectangle 3"/>
          <p:cNvSpPr>
            <a:spLocks noGrp="1" noChangeArrowheads="1"/>
          </p:cNvSpPr>
          <p:nvPr>
            <p:ph idx="1"/>
          </p:nvPr>
        </p:nvSpPr>
        <p:spPr>
          <a:xfrm>
            <a:off x="440286" y="1981200"/>
            <a:ext cx="8703714" cy="3877600"/>
          </a:xfrm>
        </p:spPr>
        <p:txBody>
          <a:bodyPr>
            <a:normAutofit lnSpcReduction="10000"/>
          </a:bodyPr>
          <a:lstStyle/>
          <a:p>
            <a:pPr marL="0" indent="0">
              <a:buNone/>
            </a:pPr>
            <a:r>
              <a:rPr lang="en-US" altLang="en-US" dirty="0"/>
              <a:t>The factors affecting the speed and efficiency of evacuation are:</a:t>
            </a:r>
          </a:p>
          <a:p>
            <a:pPr marL="914400" indent="-398463"/>
            <a:r>
              <a:rPr lang="en-US" altLang="en-US" dirty="0">
                <a:solidFill>
                  <a:srgbClr val="0000CC"/>
                </a:solidFill>
              </a:rPr>
              <a:t>Size of equipment being evacuated</a:t>
            </a:r>
          </a:p>
          <a:p>
            <a:pPr marL="914400" indent="-398463"/>
            <a:r>
              <a:rPr lang="en-US" altLang="en-US" dirty="0">
                <a:solidFill>
                  <a:srgbClr val="0000CC"/>
                </a:solidFill>
              </a:rPr>
              <a:t>Ambient temperature</a:t>
            </a:r>
          </a:p>
          <a:p>
            <a:pPr marL="914400" indent="-398463"/>
            <a:r>
              <a:rPr lang="en-US" altLang="en-US" dirty="0">
                <a:solidFill>
                  <a:srgbClr val="0000CC"/>
                </a:solidFill>
              </a:rPr>
              <a:t>Amount of moisture in the system</a:t>
            </a:r>
          </a:p>
          <a:p>
            <a:pPr marL="914400" indent="-398463"/>
            <a:r>
              <a:rPr lang="en-US" altLang="en-US" dirty="0">
                <a:solidFill>
                  <a:srgbClr val="0000CC"/>
                </a:solidFill>
              </a:rPr>
              <a:t>The size of the vacuum pump and suction hose</a:t>
            </a:r>
          </a:p>
        </p:txBody>
      </p:sp>
      <p:pic>
        <p:nvPicPr>
          <p:cNvPr id="4" name="Picture 3">
            <a:extLst>
              <a:ext uri="{FF2B5EF4-FFF2-40B4-BE49-F238E27FC236}">
                <a16:creationId xmlns:a16="http://schemas.microsoft.com/office/drawing/2014/main" id="{855F4DB0-2D28-44C4-AF53-2BDB2D68FE32}"/>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51099" y="2136658"/>
            <a:ext cx="1602701" cy="18690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pic>
        <p:nvPicPr>
          <p:cNvPr id="2" name="Picture 1">
            <a:extLst>
              <a:ext uri="{FF2B5EF4-FFF2-40B4-BE49-F238E27FC236}">
                <a16:creationId xmlns:a16="http://schemas.microsoft.com/office/drawing/2014/main" id="{0656C962-CFF7-4124-8FDA-3304D05DC166}"/>
              </a:ext>
            </a:extLst>
          </p:cNvPr>
          <p:cNvPicPr>
            <a:picLocks noChangeAspect="1"/>
          </p:cNvPicPr>
          <p:nvPr/>
        </p:nvPicPr>
        <p:blipFill rotWithShape="1">
          <a:blip r:embed="rId4"/>
          <a:srcRect l="11143" t="3131" r="28286" b="6364"/>
          <a:stretch/>
        </p:blipFill>
        <p:spPr>
          <a:xfrm>
            <a:off x="9751099" y="4114800"/>
            <a:ext cx="1752600" cy="1851804"/>
          </a:xfrm>
          <a:prstGeom prst="rect">
            <a:avLst/>
          </a:prstGeom>
        </p:spPr>
      </p:pic>
      <p:sp>
        <p:nvSpPr>
          <p:cNvPr id="3" name="TextBox 2">
            <a:extLst>
              <a:ext uri="{FF2B5EF4-FFF2-40B4-BE49-F238E27FC236}">
                <a16:creationId xmlns:a16="http://schemas.microsoft.com/office/drawing/2014/main" id="{310CBF48-D799-47B5-953B-7F61AC902071}"/>
              </a:ext>
            </a:extLst>
          </p:cNvPr>
          <p:cNvSpPr txBox="1"/>
          <p:nvPr/>
        </p:nvSpPr>
        <p:spPr>
          <a:xfrm>
            <a:off x="10158084" y="5925011"/>
            <a:ext cx="1019830" cy="461665"/>
          </a:xfrm>
          <a:prstGeom prst="rect">
            <a:avLst/>
          </a:prstGeom>
          <a:noFill/>
        </p:spPr>
        <p:txBody>
          <a:bodyPr wrap="none" rtlCol="0">
            <a:spAutoFit/>
          </a:bodyPr>
          <a:lstStyle/>
          <a:p>
            <a:r>
              <a:rPr lang="en-US" sz="2400" dirty="0"/>
              <a:t>½ </a:t>
            </a:r>
            <a:r>
              <a:rPr lang="en-US" sz="2000" b="0" dirty="0"/>
              <a:t>Hose</a:t>
            </a:r>
            <a:endParaRPr lang="en-US" sz="2400" b="0" dirty="0"/>
          </a:p>
        </p:txBody>
      </p:sp>
      <p:pic>
        <p:nvPicPr>
          <p:cNvPr id="7" name="Graphic 6" descr="Snowman">
            <a:extLst>
              <a:ext uri="{FF2B5EF4-FFF2-40B4-BE49-F238E27FC236}">
                <a16:creationId xmlns:a16="http://schemas.microsoft.com/office/drawing/2014/main" id="{CBEE9773-0837-4B82-B14C-9C21D99CD5C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249741" y="3545145"/>
            <a:ext cx="749710" cy="749710"/>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Autofit/>
          </a:bodyPr>
          <a:lstStyle/>
          <a:p>
            <a:br>
              <a:rPr lang="en-US" altLang="en-US" dirty="0"/>
            </a:br>
            <a:r>
              <a:rPr lang="en-US" altLang="en-US" dirty="0"/>
              <a:t>DEHYDRATION</a:t>
            </a:r>
            <a:br>
              <a:rPr lang="en-US" altLang="en-US" dirty="0"/>
            </a:br>
            <a:endParaRPr lang="en-US" altLang="en-US" dirty="0"/>
          </a:p>
        </p:txBody>
      </p:sp>
      <p:sp>
        <p:nvSpPr>
          <p:cNvPr id="50179" name="Rectangle 3"/>
          <p:cNvSpPr>
            <a:spLocks noGrp="1" noChangeArrowheads="1"/>
          </p:cNvSpPr>
          <p:nvPr>
            <p:ph idx="1"/>
          </p:nvPr>
        </p:nvSpPr>
        <p:spPr>
          <a:xfrm>
            <a:off x="440286" y="1981200"/>
            <a:ext cx="8246514" cy="4572000"/>
          </a:xfrm>
          <a:ln>
            <a:noFill/>
          </a:ln>
        </p:spPr>
        <p:txBody>
          <a:bodyPr anchor="t">
            <a:normAutofit/>
          </a:bodyPr>
          <a:lstStyle/>
          <a:p>
            <a:r>
              <a:rPr lang="en-US" dirty="0"/>
              <a:t>In addition, vacuum lines (hoses) should be </a:t>
            </a:r>
            <a:r>
              <a:rPr lang="en-US" dirty="0">
                <a:solidFill>
                  <a:srgbClr val="FF0000"/>
                </a:solidFill>
              </a:rPr>
              <a:t>equal to or larger than </a:t>
            </a:r>
            <a:r>
              <a:rPr lang="en-US" dirty="0"/>
              <a:t>the pump intake connection.  </a:t>
            </a:r>
          </a:p>
          <a:p>
            <a:endParaRPr lang="en-US" dirty="0"/>
          </a:p>
          <a:p>
            <a:r>
              <a:rPr lang="en-US" dirty="0"/>
              <a:t>The brand of a micron gauge </a:t>
            </a:r>
            <a:r>
              <a:rPr lang="en-US" dirty="0">
                <a:solidFill>
                  <a:srgbClr val="FF0000"/>
                </a:solidFill>
              </a:rPr>
              <a:t>does not </a:t>
            </a:r>
            <a:r>
              <a:rPr lang="en-US" dirty="0"/>
              <a:t>usually affect the speed of evacuation, but the method used to connect it to the system may.  </a:t>
            </a:r>
          </a:p>
        </p:txBody>
      </p:sp>
      <p:grpSp>
        <p:nvGrpSpPr>
          <p:cNvPr id="2" name="Group 1">
            <a:extLst>
              <a:ext uri="{FF2B5EF4-FFF2-40B4-BE49-F238E27FC236}">
                <a16:creationId xmlns:a16="http://schemas.microsoft.com/office/drawing/2014/main" id="{9A04574E-7390-4D62-85BE-DEC110336FD7}"/>
              </a:ext>
            </a:extLst>
          </p:cNvPr>
          <p:cNvGrpSpPr/>
          <p:nvPr/>
        </p:nvGrpSpPr>
        <p:grpSpPr>
          <a:xfrm>
            <a:off x="9372600" y="1981200"/>
            <a:ext cx="1841500" cy="2147576"/>
            <a:chOff x="10334458" y="2514600"/>
            <a:chExt cx="1841500" cy="2147576"/>
          </a:xfrm>
        </p:grpSpPr>
        <p:pic>
          <p:nvPicPr>
            <p:cNvPr id="2051" name="Picture 3">
              <a:extLst>
                <a:ext uri="{FF2B5EF4-FFF2-40B4-BE49-F238E27FC236}">
                  <a16:creationId xmlns:a16="http://schemas.microsoft.com/office/drawing/2014/main" id="{45668487-6B1C-439F-886B-0C85D91FCC9F}"/>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334458" y="2514600"/>
              <a:ext cx="1841500" cy="21475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sp>
          <p:nvSpPr>
            <p:cNvPr id="4" name="Oval 3">
              <a:extLst>
                <a:ext uri="{FF2B5EF4-FFF2-40B4-BE49-F238E27FC236}">
                  <a16:creationId xmlns:a16="http://schemas.microsoft.com/office/drawing/2014/main" id="{96AF8D74-3777-41B7-BD72-D9522974FEF9}"/>
                </a:ext>
              </a:extLst>
            </p:cNvPr>
            <p:cNvSpPr/>
            <p:nvPr/>
          </p:nvSpPr>
          <p:spPr>
            <a:xfrm>
              <a:off x="10775848" y="2667000"/>
              <a:ext cx="931314" cy="990600"/>
            </a:xfrm>
            <a:prstGeom prst="ellipse">
              <a:avLst/>
            </a:prstGeom>
            <a:noFill/>
            <a:ln w="57150">
              <a:solidFill>
                <a:srgbClr val="71EE3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 name="Picture 2">
            <a:extLst>
              <a:ext uri="{FF2B5EF4-FFF2-40B4-BE49-F238E27FC236}">
                <a16:creationId xmlns:a16="http://schemas.microsoft.com/office/drawing/2014/main" id="{50A9347B-2EAF-4562-A21E-91A2E13689DC}"/>
              </a:ext>
            </a:extLst>
          </p:cNvPr>
          <p:cNvPicPr>
            <a:picLocks noChangeAspect="1"/>
          </p:cNvPicPr>
          <p:nvPr/>
        </p:nvPicPr>
        <p:blipFill>
          <a:blip r:embed="rId4"/>
          <a:stretch>
            <a:fillRect/>
          </a:stretch>
        </p:blipFill>
        <p:spPr>
          <a:xfrm>
            <a:off x="9448800" y="4648200"/>
            <a:ext cx="1514553" cy="1760473"/>
          </a:xfrm>
          <a:prstGeom prst="rect">
            <a:avLst/>
          </a:prstGeom>
        </p:spPr>
      </p:pic>
    </p:spTree>
    <p:extLst>
      <p:ext uri="{BB962C8B-B14F-4D97-AF65-F5344CB8AC3E}">
        <p14:creationId xmlns:p14="http://schemas.microsoft.com/office/powerpoint/2010/main" val="1832041889"/>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br>
              <a:rPr lang="en-US" altLang="en-US" dirty="0"/>
            </a:br>
            <a:r>
              <a:rPr lang="en-US" altLang="en-US" sz="4400" dirty="0"/>
              <a:t>DEHYDRATION</a:t>
            </a:r>
            <a:br>
              <a:rPr lang="en-US" altLang="en-US" dirty="0"/>
            </a:br>
            <a:endParaRPr lang="en-US" altLang="en-US" dirty="0"/>
          </a:p>
        </p:txBody>
      </p:sp>
      <p:sp>
        <p:nvSpPr>
          <p:cNvPr id="50179" name="Rectangle 3"/>
          <p:cNvSpPr>
            <a:spLocks noGrp="1" noChangeArrowheads="1"/>
          </p:cNvSpPr>
          <p:nvPr>
            <p:ph idx="1"/>
          </p:nvPr>
        </p:nvSpPr>
        <p:spPr>
          <a:xfrm>
            <a:off x="440286" y="1981200"/>
            <a:ext cx="7255914" cy="4572000"/>
          </a:xfrm>
          <a:ln>
            <a:noFill/>
          </a:ln>
        </p:spPr>
        <p:txBody>
          <a:bodyPr anchor="t">
            <a:normAutofit fontScale="92500" lnSpcReduction="20000"/>
          </a:bodyPr>
          <a:lstStyle/>
          <a:p>
            <a:r>
              <a:rPr lang="en-US" dirty="0"/>
              <a:t>The piping connection to the vacuum pump should be as </a:t>
            </a:r>
            <a:r>
              <a:rPr lang="en-US" dirty="0">
                <a:solidFill>
                  <a:srgbClr val="FF0000"/>
                </a:solidFill>
              </a:rPr>
              <a:t>short a length as possible and as large in diameter as possible.  </a:t>
            </a:r>
          </a:p>
          <a:p>
            <a:r>
              <a:rPr lang="en-US" dirty="0"/>
              <a:t>For accurate readings during evacuation, the system vacuum gauge should be connected as </a:t>
            </a:r>
            <a:r>
              <a:rPr lang="en-US" dirty="0">
                <a:solidFill>
                  <a:srgbClr val="FF0000"/>
                </a:solidFill>
              </a:rPr>
              <a:t>far away from the vacuum pump </a:t>
            </a:r>
            <a:r>
              <a:rPr lang="en-US" dirty="0"/>
              <a:t>as possible.  </a:t>
            </a:r>
          </a:p>
          <a:p>
            <a:r>
              <a:rPr lang="en-US" dirty="0"/>
              <a:t>Measuring a final system vacuum should be done with the system </a:t>
            </a:r>
            <a:r>
              <a:rPr lang="en-US" dirty="0">
                <a:solidFill>
                  <a:srgbClr val="FF0000"/>
                </a:solidFill>
              </a:rPr>
              <a:t>isolated and the vacuum pump turned off.</a:t>
            </a:r>
          </a:p>
          <a:p>
            <a:endParaRPr lang="en-US" dirty="0"/>
          </a:p>
          <a:p>
            <a:endParaRPr lang="en-US" dirty="0"/>
          </a:p>
        </p:txBody>
      </p:sp>
      <p:pic>
        <p:nvPicPr>
          <p:cNvPr id="3" name="Picture 2">
            <a:extLst>
              <a:ext uri="{FF2B5EF4-FFF2-40B4-BE49-F238E27FC236}">
                <a16:creationId xmlns:a16="http://schemas.microsoft.com/office/drawing/2014/main" id="{F779C20C-8152-4FF0-9EE1-E2C8D8DB8F85}"/>
              </a:ext>
            </a:extLst>
          </p:cNvPr>
          <p:cNvPicPr>
            <a:picLocks noChangeAspect="1"/>
          </p:cNvPicPr>
          <p:nvPr/>
        </p:nvPicPr>
        <p:blipFill>
          <a:blip r:embed="rId3"/>
          <a:stretch>
            <a:fillRect/>
          </a:stretch>
        </p:blipFill>
        <p:spPr>
          <a:xfrm>
            <a:off x="7924800" y="2819400"/>
            <a:ext cx="4060248" cy="2710267"/>
          </a:xfrm>
          <a:prstGeom prst="rect">
            <a:avLst/>
          </a:prstGeom>
        </p:spPr>
      </p:pic>
      <p:sp>
        <p:nvSpPr>
          <p:cNvPr id="5" name="TextBox 4">
            <a:extLst>
              <a:ext uri="{FF2B5EF4-FFF2-40B4-BE49-F238E27FC236}">
                <a16:creationId xmlns:a16="http://schemas.microsoft.com/office/drawing/2014/main" id="{7ABB1148-7023-4DED-BB73-79642ABF47E7}"/>
              </a:ext>
            </a:extLst>
          </p:cNvPr>
          <p:cNvSpPr txBox="1"/>
          <p:nvPr/>
        </p:nvSpPr>
        <p:spPr>
          <a:xfrm>
            <a:off x="9144000" y="2819400"/>
            <a:ext cx="1018227" cy="369332"/>
          </a:xfrm>
          <a:prstGeom prst="rect">
            <a:avLst/>
          </a:prstGeom>
          <a:noFill/>
        </p:spPr>
        <p:txBody>
          <a:bodyPr wrap="none" rtlCol="0">
            <a:spAutoFit/>
          </a:bodyPr>
          <a:lstStyle/>
          <a:p>
            <a:r>
              <a:rPr lang="en-US" sz="1800" dirty="0"/>
              <a:t>¼” Hose</a:t>
            </a:r>
          </a:p>
        </p:txBody>
      </p:sp>
    </p:spTree>
    <p:extLst>
      <p:ext uri="{BB962C8B-B14F-4D97-AF65-F5344CB8AC3E}">
        <p14:creationId xmlns:p14="http://schemas.microsoft.com/office/powerpoint/2010/main" val="108591093"/>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br>
              <a:rPr lang="en-US" altLang="en-US" dirty="0"/>
            </a:br>
            <a:r>
              <a:rPr lang="en-US" altLang="en-US" sz="4400" dirty="0"/>
              <a:t>DEHYDRATION</a:t>
            </a:r>
            <a:br>
              <a:rPr lang="en-US" altLang="en-US" dirty="0"/>
            </a:br>
            <a:endParaRPr lang="en-US" altLang="en-US" dirty="0"/>
          </a:p>
        </p:txBody>
      </p:sp>
      <p:sp>
        <p:nvSpPr>
          <p:cNvPr id="50179" name="Rectangle 3"/>
          <p:cNvSpPr>
            <a:spLocks noGrp="1" noChangeArrowheads="1"/>
          </p:cNvSpPr>
          <p:nvPr>
            <p:ph idx="1"/>
          </p:nvPr>
        </p:nvSpPr>
        <p:spPr>
          <a:xfrm>
            <a:off x="440286" y="1981200"/>
            <a:ext cx="8246514" cy="4572000"/>
          </a:xfrm>
          <a:ln>
            <a:noFill/>
          </a:ln>
        </p:spPr>
        <p:txBody>
          <a:bodyPr anchor="t">
            <a:normAutofit/>
          </a:bodyPr>
          <a:lstStyle/>
          <a:p>
            <a:r>
              <a:rPr lang="en-US" dirty="0"/>
              <a:t>A system that will not hold a vacuum after it has been evacuated </a:t>
            </a:r>
            <a:r>
              <a:rPr lang="en-US" dirty="0">
                <a:solidFill>
                  <a:srgbClr val="FF0000"/>
                </a:solidFill>
              </a:rPr>
              <a:t>probably has a leak</a:t>
            </a:r>
            <a:r>
              <a:rPr lang="en-US" dirty="0"/>
              <a:t>.  </a:t>
            </a:r>
          </a:p>
          <a:p>
            <a:r>
              <a:rPr lang="en-US" dirty="0"/>
              <a:t>During evacuation, you may wish to </a:t>
            </a:r>
            <a:r>
              <a:rPr lang="en-US" dirty="0">
                <a:solidFill>
                  <a:srgbClr val="FF0000"/>
                </a:solidFill>
              </a:rPr>
              <a:t>heat</a:t>
            </a:r>
            <a:r>
              <a:rPr lang="en-US" dirty="0"/>
              <a:t> the refrigeration system to </a:t>
            </a:r>
            <a:r>
              <a:rPr lang="en-US" dirty="0">
                <a:solidFill>
                  <a:srgbClr val="FF0000"/>
                </a:solidFill>
              </a:rPr>
              <a:t>decrease dehydration time</a:t>
            </a:r>
            <a:r>
              <a:rPr lang="en-US" dirty="0"/>
              <a:t>.  </a:t>
            </a:r>
          </a:p>
          <a:p>
            <a:r>
              <a:rPr lang="en-US" dirty="0">
                <a:solidFill>
                  <a:srgbClr val="FF0000"/>
                </a:solidFill>
              </a:rPr>
              <a:t>Tapping a compressor </a:t>
            </a:r>
            <a:r>
              <a:rPr lang="en-US" dirty="0"/>
              <a:t>with a rubber mallet will aid in releasing trapped refrigerant from the oil.  </a:t>
            </a:r>
          </a:p>
          <a:p>
            <a:endParaRPr lang="en-US" dirty="0"/>
          </a:p>
          <a:p>
            <a:endParaRPr lang="en-US" dirty="0"/>
          </a:p>
        </p:txBody>
      </p:sp>
      <p:grpSp>
        <p:nvGrpSpPr>
          <p:cNvPr id="4" name="Group 3">
            <a:extLst>
              <a:ext uri="{FF2B5EF4-FFF2-40B4-BE49-F238E27FC236}">
                <a16:creationId xmlns:a16="http://schemas.microsoft.com/office/drawing/2014/main" id="{2A710684-FF2F-4661-8EF8-CA0C0ADB58AF}"/>
              </a:ext>
            </a:extLst>
          </p:cNvPr>
          <p:cNvGrpSpPr/>
          <p:nvPr/>
        </p:nvGrpSpPr>
        <p:grpSpPr>
          <a:xfrm>
            <a:off x="9220200" y="2255471"/>
            <a:ext cx="2362200" cy="1173529"/>
            <a:chOff x="4528885" y="3774778"/>
            <a:chExt cx="4114800" cy="2392729"/>
          </a:xfrm>
        </p:grpSpPr>
        <p:sp>
          <p:nvSpPr>
            <p:cNvPr id="5" name="Can 1">
              <a:extLst>
                <a:ext uri="{FF2B5EF4-FFF2-40B4-BE49-F238E27FC236}">
                  <a16:creationId xmlns:a16="http://schemas.microsoft.com/office/drawing/2014/main" id="{D7B4D994-14E9-403D-959D-47E6B0DC0D01}"/>
                </a:ext>
              </a:extLst>
            </p:cNvPr>
            <p:cNvSpPr/>
            <p:nvPr/>
          </p:nvSpPr>
          <p:spPr>
            <a:xfrm rot="5400000">
              <a:off x="6205285" y="3729107"/>
              <a:ext cx="762000" cy="4114800"/>
            </a:xfrm>
            <a:prstGeom prst="can">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a:extLst>
                <a:ext uri="{FF2B5EF4-FFF2-40B4-BE49-F238E27FC236}">
                  <a16:creationId xmlns:a16="http://schemas.microsoft.com/office/drawing/2014/main" id="{80ED8EFA-CADE-46E2-9532-D70FFFAF115F}"/>
                </a:ext>
              </a:extLst>
            </p:cNvPr>
            <p:cNvPicPr>
              <a:picLocks noChangeAspect="1"/>
            </p:cNvPicPr>
            <p:nvPr/>
          </p:nvPicPr>
          <p:blipFill>
            <a:blip r:embed="rId3">
              <a:duotone>
                <a:schemeClr val="accent2">
                  <a:shade val="45000"/>
                  <a:satMod val="135000"/>
                </a:schemeClr>
                <a:prstClr val="white"/>
              </a:duoton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5163340">
              <a:off x="7183158" y="3961055"/>
              <a:ext cx="1619797" cy="1247244"/>
            </a:xfrm>
            <a:prstGeom prst="rect">
              <a:avLst/>
            </a:prstGeom>
          </p:spPr>
        </p:pic>
      </p:grpSp>
      <p:pic>
        <p:nvPicPr>
          <p:cNvPr id="3074" name="Picture 2" descr="https://tse1.mm.bing.net/th?id=OIP.28cZnm-96vkSVYYkK21N0wHaHa&amp;pid=Api&amp;P=0&amp;w=300&amp;h=300">
            <a:extLst>
              <a:ext uri="{FF2B5EF4-FFF2-40B4-BE49-F238E27FC236}">
                <a16:creationId xmlns:a16="http://schemas.microsoft.com/office/drawing/2014/main" id="{E32BEE48-B0A8-440D-9862-1D312E3ED49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91600" y="5088349"/>
            <a:ext cx="1301262" cy="13012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3022003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br>
              <a:rPr lang="en-US" altLang="en-US" dirty="0"/>
            </a:br>
            <a:r>
              <a:rPr lang="en-US" altLang="en-US" sz="4400" dirty="0"/>
              <a:t>DEHYDRATION</a:t>
            </a:r>
            <a:br>
              <a:rPr lang="en-US" altLang="en-US" dirty="0"/>
            </a:br>
            <a:endParaRPr lang="en-US" altLang="en-US" dirty="0"/>
          </a:p>
        </p:txBody>
      </p:sp>
      <p:sp>
        <p:nvSpPr>
          <p:cNvPr id="50179" name="Rectangle 3"/>
          <p:cNvSpPr>
            <a:spLocks noGrp="1" noChangeArrowheads="1"/>
          </p:cNvSpPr>
          <p:nvPr>
            <p:ph idx="1"/>
          </p:nvPr>
        </p:nvSpPr>
        <p:spPr>
          <a:xfrm>
            <a:off x="440286" y="1981200"/>
            <a:ext cx="9465714" cy="4876800"/>
          </a:xfrm>
          <a:ln>
            <a:noFill/>
          </a:ln>
        </p:spPr>
        <p:txBody>
          <a:bodyPr anchor="t">
            <a:normAutofit fontScale="92500" lnSpcReduction="10000"/>
          </a:bodyPr>
          <a:lstStyle/>
          <a:p>
            <a:r>
              <a:rPr lang="en-US" dirty="0"/>
              <a:t>Dehydration is complete when the vacuum gauge/indicator shows that you have reached and held the required vacuum of </a:t>
            </a:r>
            <a:r>
              <a:rPr lang="en-US" dirty="0">
                <a:solidFill>
                  <a:srgbClr val="FF0000"/>
                </a:solidFill>
              </a:rPr>
              <a:t>500 microns or less</a:t>
            </a:r>
            <a:r>
              <a:rPr lang="en-US" dirty="0"/>
              <a:t>.  </a:t>
            </a:r>
          </a:p>
          <a:p>
            <a:endParaRPr lang="en-US" sz="1800" dirty="0"/>
          </a:p>
          <a:p>
            <a:r>
              <a:rPr lang="en-US" dirty="0"/>
              <a:t>If the pressure increases then stops for a few minutes then rises more, there is probably </a:t>
            </a:r>
            <a:r>
              <a:rPr lang="en-US" dirty="0">
                <a:solidFill>
                  <a:srgbClr val="FF0000"/>
                </a:solidFill>
              </a:rPr>
              <a:t>moisture left in the system</a:t>
            </a:r>
            <a:r>
              <a:rPr lang="en-US" dirty="0"/>
              <a:t>.  </a:t>
            </a:r>
          </a:p>
          <a:p>
            <a:endParaRPr lang="en-US" sz="1800" dirty="0"/>
          </a:p>
          <a:p>
            <a:r>
              <a:rPr lang="en-US" dirty="0"/>
              <a:t>If the pressure </a:t>
            </a:r>
            <a:r>
              <a:rPr lang="en-US" dirty="0">
                <a:solidFill>
                  <a:srgbClr val="FF0000"/>
                </a:solidFill>
              </a:rPr>
              <a:t>steadily rises</a:t>
            </a:r>
            <a:r>
              <a:rPr lang="en-US" dirty="0"/>
              <a:t>, there is probably a leak. </a:t>
            </a:r>
          </a:p>
          <a:p>
            <a:endParaRPr lang="en-US" dirty="0"/>
          </a:p>
        </p:txBody>
      </p:sp>
      <p:pic>
        <p:nvPicPr>
          <p:cNvPr id="2" name="Picture 1">
            <a:extLst>
              <a:ext uri="{FF2B5EF4-FFF2-40B4-BE49-F238E27FC236}">
                <a16:creationId xmlns:a16="http://schemas.microsoft.com/office/drawing/2014/main" id="{7FDACCC3-9CB3-465C-9D4A-C4D3A3C52254}"/>
              </a:ext>
            </a:extLst>
          </p:cNvPr>
          <p:cNvPicPr>
            <a:picLocks noChangeAspect="1"/>
          </p:cNvPicPr>
          <p:nvPr/>
        </p:nvPicPr>
        <p:blipFill>
          <a:blip r:embed="rId3"/>
          <a:stretch>
            <a:fillRect/>
          </a:stretch>
        </p:blipFill>
        <p:spPr>
          <a:xfrm>
            <a:off x="10043244" y="4038600"/>
            <a:ext cx="1905000" cy="1905000"/>
          </a:xfrm>
          <a:prstGeom prst="rect">
            <a:avLst/>
          </a:prstGeom>
        </p:spPr>
      </p:pic>
      <p:pic>
        <p:nvPicPr>
          <p:cNvPr id="3" name="Picture 2">
            <a:extLst>
              <a:ext uri="{FF2B5EF4-FFF2-40B4-BE49-F238E27FC236}">
                <a16:creationId xmlns:a16="http://schemas.microsoft.com/office/drawing/2014/main" id="{E1C584E0-7D24-4FCD-B9D6-B58AF64D9CFC}"/>
              </a:ext>
            </a:extLst>
          </p:cNvPr>
          <p:cNvPicPr>
            <a:picLocks noChangeAspect="1"/>
          </p:cNvPicPr>
          <p:nvPr/>
        </p:nvPicPr>
        <p:blipFill>
          <a:blip r:embed="rId4"/>
          <a:stretch>
            <a:fillRect/>
          </a:stretch>
        </p:blipFill>
        <p:spPr>
          <a:xfrm>
            <a:off x="10239775" y="2054200"/>
            <a:ext cx="1511939" cy="1755800"/>
          </a:xfrm>
          <a:prstGeom prst="rect">
            <a:avLst/>
          </a:prstGeom>
        </p:spPr>
      </p:pic>
    </p:spTree>
    <p:extLst>
      <p:ext uri="{BB962C8B-B14F-4D97-AF65-F5344CB8AC3E}">
        <p14:creationId xmlns:p14="http://schemas.microsoft.com/office/powerpoint/2010/main" val="167225007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br>
              <a:rPr lang="en-US" altLang="en-US" dirty="0"/>
            </a:br>
            <a:r>
              <a:rPr lang="en-US" altLang="en-US" sz="4400" dirty="0">
                <a:solidFill>
                  <a:srgbClr val="FFFFFF"/>
                </a:solidFill>
              </a:rPr>
              <a:t>SAFETY/GENERAL</a:t>
            </a:r>
            <a:br>
              <a:rPr lang="en-US" b="1" dirty="0">
                <a:effectLst/>
              </a:rPr>
            </a:br>
            <a:endParaRPr lang="en-US" altLang="en-US" dirty="0"/>
          </a:p>
        </p:txBody>
      </p:sp>
      <p:sp>
        <p:nvSpPr>
          <p:cNvPr id="50179" name="Rectangle 3"/>
          <p:cNvSpPr>
            <a:spLocks noGrp="1" noChangeArrowheads="1"/>
          </p:cNvSpPr>
          <p:nvPr>
            <p:ph idx="1"/>
          </p:nvPr>
        </p:nvSpPr>
        <p:spPr>
          <a:xfrm>
            <a:off x="416839" y="1981200"/>
            <a:ext cx="9591833" cy="4800600"/>
          </a:xfrm>
          <a:ln>
            <a:noFill/>
          </a:ln>
        </p:spPr>
        <p:txBody>
          <a:bodyPr anchor="t">
            <a:normAutofit fontScale="85000" lnSpcReduction="10000"/>
          </a:bodyPr>
          <a:lstStyle/>
          <a:p>
            <a:r>
              <a:rPr lang="en-US" dirty="0"/>
              <a:t>The EPA is concerned not only with the prevention of refrigerant venting, but with the technician’s overall safety.  </a:t>
            </a:r>
          </a:p>
          <a:p>
            <a:endParaRPr lang="en-US" sz="1200" dirty="0"/>
          </a:p>
          <a:p>
            <a:r>
              <a:rPr lang="en-US" dirty="0"/>
              <a:t>When handling and filling refrigerant cylinders or operating recovery or recycling equipment, you should wear </a:t>
            </a:r>
            <a:r>
              <a:rPr lang="en-US" dirty="0">
                <a:solidFill>
                  <a:srgbClr val="FF0000"/>
                </a:solidFill>
              </a:rPr>
              <a:t>safety glasses, protective gloves,</a:t>
            </a:r>
            <a:r>
              <a:rPr lang="en-US" dirty="0"/>
              <a:t> and follow all equipment manufacturer’s safety precautions.  </a:t>
            </a:r>
          </a:p>
          <a:p>
            <a:endParaRPr lang="en-US" sz="1200" dirty="0"/>
          </a:p>
          <a:p>
            <a:r>
              <a:rPr lang="en-US" dirty="0"/>
              <a:t>Make sure your recovery machine is grounded when in use, especially when recovering a flammable refrigerant.</a:t>
            </a:r>
          </a:p>
        </p:txBody>
      </p:sp>
      <p:grpSp>
        <p:nvGrpSpPr>
          <p:cNvPr id="4" name="Group 3">
            <a:extLst>
              <a:ext uri="{FF2B5EF4-FFF2-40B4-BE49-F238E27FC236}">
                <a16:creationId xmlns:a16="http://schemas.microsoft.com/office/drawing/2014/main" id="{BB309E4F-F245-412E-8940-47BB8E470DD8}"/>
              </a:ext>
            </a:extLst>
          </p:cNvPr>
          <p:cNvGrpSpPr/>
          <p:nvPr/>
        </p:nvGrpSpPr>
        <p:grpSpPr>
          <a:xfrm>
            <a:off x="10008673" y="3429000"/>
            <a:ext cx="1766487" cy="1514384"/>
            <a:chOff x="6297986" y="4857374"/>
            <a:chExt cx="1766487" cy="1514384"/>
          </a:xfrm>
        </p:grpSpPr>
        <p:pic>
          <p:nvPicPr>
            <p:cNvPr id="5" name="Picture 4">
              <a:extLst>
                <a:ext uri="{FF2B5EF4-FFF2-40B4-BE49-F238E27FC236}">
                  <a16:creationId xmlns:a16="http://schemas.microsoft.com/office/drawing/2014/main" id="{FB37DD9A-AED5-477B-BE0A-653548B1CDE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t="21587" b="21587"/>
            <a:stretch>
              <a:fillRect/>
            </a:stretch>
          </p:blipFill>
          <p:spPr bwMode="auto">
            <a:xfrm>
              <a:off x="7226273" y="4933823"/>
              <a:ext cx="838200" cy="476377"/>
            </a:xfrm>
            <a:prstGeom prst="rect">
              <a:avLst/>
            </a:prstGeom>
            <a:noFill/>
            <a:ln w="9525">
              <a:no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6" name="Picture 5">
              <a:extLst>
                <a:ext uri="{FF2B5EF4-FFF2-40B4-BE49-F238E27FC236}">
                  <a16:creationId xmlns:a16="http://schemas.microsoft.com/office/drawing/2014/main" id="{C2E67013-B10C-4D18-BCC1-5B8569FE6C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702" r="20950"/>
            <a:stretch>
              <a:fillRect/>
            </a:stretch>
          </p:blipFill>
          <p:spPr bwMode="auto">
            <a:xfrm>
              <a:off x="6978713" y="5410200"/>
              <a:ext cx="747879" cy="961558"/>
            </a:xfrm>
            <a:prstGeom prst="rect">
              <a:avLst/>
            </a:prstGeom>
            <a:noFill/>
            <a:ln w="9525">
              <a:noFill/>
              <a:miter lim="800000"/>
              <a:headEnd type="none" w="sm" len="sm"/>
              <a:tailEnd type="none" w="sm" len="sm"/>
            </a:ln>
            <a:extLst>
              <a:ext uri="{909E8E84-426E-40DD-AFC4-6F175D3DCCD1}">
                <a14:hiddenFill xmlns:a14="http://schemas.microsoft.com/office/drawing/2010/main">
                  <a:solidFill>
                    <a:schemeClr val="accent1"/>
                  </a:solidFill>
                </a14:hiddenFill>
              </a:ext>
            </a:extLst>
          </p:spPr>
        </p:pic>
        <p:pic>
          <p:nvPicPr>
            <p:cNvPr id="7" name="Picture 8" descr="North's K2 Series hard hat saves the contractor money without ...">
              <a:extLst>
                <a:ext uri="{FF2B5EF4-FFF2-40B4-BE49-F238E27FC236}">
                  <a16:creationId xmlns:a16="http://schemas.microsoft.com/office/drawing/2014/main" id="{B3D93AA5-40E0-4C32-B5A0-71F23A90DB1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97986" y="4857374"/>
              <a:ext cx="939717" cy="7044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pic>
      </p:grpSp>
      <p:pic>
        <p:nvPicPr>
          <p:cNvPr id="9" name="Picture 8" descr="A close up of a stop sign&#10;&#10;Description generated with very high confidence">
            <a:extLst>
              <a:ext uri="{FF2B5EF4-FFF2-40B4-BE49-F238E27FC236}">
                <a16:creationId xmlns:a16="http://schemas.microsoft.com/office/drawing/2014/main" id="{D9004263-362E-4314-ADCF-FDB14BDF67A7}"/>
              </a:ext>
            </a:extLst>
          </p:cNvPr>
          <p:cNvPicPr>
            <a:picLocks noChangeAspect="1"/>
          </p:cNvPicPr>
          <p:nvPr/>
        </p:nvPicPr>
        <p:blipFill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l="12021" t="2837" r="11901" b="40282"/>
          <a:stretch/>
        </p:blipFill>
        <p:spPr>
          <a:xfrm>
            <a:off x="10166392" y="1792405"/>
            <a:ext cx="1453767" cy="1453768"/>
          </a:xfrm>
          <a:prstGeom prst="rect">
            <a:avLst/>
          </a:prstGeom>
        </p:spPr>
      </p:pic>
      <p:pic>
        <p:nvPicPr>
          <p:cNvPr id="1028" name="Picture 4" descr="https://tse3.mm.bing.net/th?id=OIP.kCnbINESxhL8o48HvTrWlwHaHa&amp;pid=Api&amp;P=0&amp;w=300&amp;h=300">
            <a:extLst>
              <a:ext uri="{FF2B5EF4-FFF2-40B4-BE49-F238E27FC236}">
                <a16:creationId xmlns:a16="http://schemas.microsoft.com/office/drawing/2014/main" id="{FC9C7887-0580-44D2-ABCC-B046C7211944}"/>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804796" y="5626475"/>
            <a:ext cx="1088480" cy="10884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724197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r>
              <a:rPr lang="en-US" dirty="0"/>
              <a:t>OVERVIEW OF THE EXAMINATION (Type III)</a:t>
            </a:r>
            <a:endParaRPr lang="en-US" altLang="en-US" dirty="0"/>
          </a:p>
        </p:txBody>
      </p:sp>
      <p:sp>
        <p:nvSpPr>
          <p:cNvPr id="8195" name="Rectangle 3"/>
          <p:cNvSpPr>
            <a:spLocks noGrp="1" noChangeArrowheads="1"/>
          </p:cNvSpPr>
          <p:nvPr>
            <p:ph idx="1"/>
          </p:nvPr>
        </p:nvSpPr>
        <p:spPr>
          <a:xfrm>
            <a:off x="440286" y="1981200"/>
            <a:ext cx="8385713" cy="4648200"/>
          </a:xfrm>
        </p:spPr>
        <p:txBody>
          <a:bodyPr anchor="t">
            <a:normAutofit fontScale="92500" lnSpcReduction="20000"/>
          </a:bodyPr>
          <a:lstStyle/>
          <a:p>
            <a:r>
              <a:rPr lang="en-US" b="1" dirty="0"/>
              <a:t>Type III.</a:t>
            </a:r>
            <a:r>
              <a:rPr lang="en-US" dirty="0"/>
              <a:t> Persons who maintain, service, repair, or dispose of low-pressure appliances, such as centrifugal and chillers, must be certified as </a:t>
            </a:r>
            <a:br>
              <a:rPr lang="en-US" dirty="0"/>
            </a:br>
            <a:r>
              <a:rPr lang="en-US" dirty="0"/>
              <a:t>Type III technicians.  </a:t>
            </a:r>
          </a:p>
          <a:p>
            <a:r>
              <a:rPr lang="en-US" dirty="0"/>
              <a:t>Low-pressure appliances operate with low-pressure refrigerants, which have pressures of 30 psig, or lower, at a liquid-phase temperature of 104°F.  HCFC-123 used in chillers is a “low-pressure refrigerant” under EPA’s Section 608 regulations to replace CFC-11.</a:t>
            </a:r>
          </a:p>
        </p:txBody>
      </p:sp>
      <p:pic>
        <p:nvPicPr>
          <p:cNvPr id="8"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418" t="31353" r="26933" b="29603"/>
          <a:stretch/>
        </p:blipFill>
        <p:spPr bwMode="auto">
          <a:xfrm>
            <a:off x="8825999" y="2021977"/>
            <a:ext cx="2963211" cy="21892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descr="https://image1ws.indotrading.com/s3/productimages/co18055/p342247/w220-h220/80d8a092-4729-4c58-8f77-6fa9bde74d77w.jpg">
            <a:extLst>
              <a:ext uri="{FF2B5EF4-FFF2-40B4-BE49-F238E27FC236}">
                <a16:creationId xmlns:a16="http://schemas.microsoft.com/office/drawing/2014/main" id="{73966CB8-AD25-4DA0-AFA7-EB98767FD7B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1345" t="8450" r="15928" b="8694"/>
          <a:stretch/>
        </p:blipFill>
        <p:spPr bwMode="auto">
          <a:xfrm>
            <a:off x="10040306" y="4251992"/>
            <a:ext cx="1255388" cy="1430223"/>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3" name="Group 2">
            <a:extLst>
              <a:ext uri="{FF2B5EF4-FFF2-40B4-BE49-F238E27FC236}">
                <a16:creationId xmlns:a16="http://schemas.microsoft.com/office/drawing/2014/main" id="{44CB6BBE-0294-4BB5-8449-21C561616A3B}"/>
              </a:ext>
            </a:extLst>
          </p:cNvPr>
          <p:cNvGrpSpPr/>
          <p:nvPr/>
        </p:nvGrpSpPr>
        <p:grpSpPr>
          <a:xfrm>
            <a:off x="1420623" y="2361057"/>
            <a:ext cx="1778379" cy="3649218"/>
            <a:chOff x="1420623" y="2361057"/>
            <a:chExt cx="1778379" cy="3649218"/>
          </a:xfrm>
        </p:grpSpPr>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74177" y="2361057"/>
              <a:ext cx="471270" cy="177837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40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20623" y="4231896"/>
              <a:ext cx="1778379" cy="177837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grpSp>
      <p:sp>
        <p:nvSpPr>
          <p:cNvPr id="102402"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SAFETY/GENERAL</a:t>
            </a:r>
            <a:endParaRPr lang="en-US" altLang="en-US" dirty="0"/>
          </a:p>
        </p:txBody>
      </p:sp>
      <p:sp>
        <p:nvSpPr>
          <p:cNvPr id="2" name="Content Placeholder 1">
            <a:extLst>
              <a:ext uri="{FF2B5EF4-FFF2-40B4-BE49-F238E27FC236}">
                <a16:creationId xmlns:a16="http://schemas.microsoft.com/office/drawing/2014/main" id="{4E7D18CA-F635-49BA-951F-0D84BA1C6FEF}"/>
              </a:ext>
            </a:extLst>
          </p:cNvPr>
          <p:cNvSpPr>
            <a:spLocks noGrp="1"/>
          </p:cNvSpPr>
          <p:nvPr>
            <p:ph idx="1"/>
          </p:nvPr>
        </p:nvSpPr>
        <p:spPr>
          <a:xfrm>
            <a:off x="4505325" y="1905000"/>
            <a:ext cx="7240141" cy="4572000"/>
          </a:xfrm>
        </p:spPr>
        <p:txBody>
          <a:bodyPr anchor="t">
            <a:normAutofit/>
          </a:bodyPr>
          <a:lstStyle/>
          <a:p>
            <a:pPr marL="0" indent="0">
              <a:lnSpc>
                <a:spcPct val="90000"/>
              </a:lnSpc>
              <a:buNone/>
              <a:defRPr/>
            </a:pPr>
            <a:r>
              <a:rPr lang="en-US" dirty="0"/>
              <a:t>When pressurizing a system with nitrogen, you should:</a:t>
            </a:r>
            <a:endParaRPr lang="en-US" sz="2800" dirty="0"/>
          </a:p>
          <a:p>
            <a:pPr>
              <a:lnSpc>
                <a:spcPct val="90000"/>
              </a:lnSpc>
              <a:spcBef>
                <a:spcPts val="600"/>
              </a:spcBef>
              <a:defRPr/>
            </a:pPr>
            <a:r>
              <a:rPr lang="en-US" sz="2800" dirty="0"/>
              <a:t>Charge through a </a:t>
            </a:r>
            <a:r>
              <a:rPr lang="en-US" sz="2800" dirty="0">
                <a:solidFill>
                  <a:srgbClr val="FF0000"/>
                </a:solidFill>
              </a:rPr>
              <a:t>regulator.</a:t>
            </a:r>
            <a:r>
              <a:rPr lang="en-US" sz="2800" dirty="0"/>
              <a:t> </a:t>
            </a:r>
          </a:p>
          <a:p>
            <a:pPr>
              <a:lnSpc>
                <a:spcPct val="90000"/>
              </a:lnSpc>
              <a:spcBef>
                <a:spcPts val="0"/>
              </a:spcBef>
              <a:defRPr/>
            </a:pPr>
            <a:r>
              <a:rPr lang="en-US" sz="2800" dirty="0"/>
              <a:t>Insert a relief valve in the downstream line from the pressure regulator.  </a:t>
            </a:r>
            <a:endParaRPr lang="en-US" sz="2800" dirty="0">
              <a:solidFill>
                <a:srgbClr val="FF0000"/>
              </a:solidFill>
            </a:endParaRPr>
          </a:p>
          <a:p>
            <a:pPr>
              <a:lnSpc>
                <a:spcPct val="90000"/>
              </a:lnSpc>
              <a:spcBef>
                <a:spcPts val="600"/>
              </a:spcBef>
              <a:defRPr/>
            </a:pPr>
            <a:r>
              <a:rPr lang="en-US" sz="2800" dirty="0">
                <a:solidFill>
                  <a:srgbClr val="FF0000"/>
                </a:solidFill>
              </a:rPr>
              <a:t>Relief valves MUST NOT be installed in series.  </a:t>
            </a:r>
            <a:r>
              <a:rPr lang="en-US" sz="2800" dirty="0">
                <a:solidFill>
                  <a:schemeClr val="tx1"/>
                </a:solidFill>
              </a:rPr>
              <a:t>If corrosion build-up is found within the body of a relief valve, the valve MUST be replaced.</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br>
              <a:rPr lang="en-US" altLang="en-US" dirty="0"/>
            </a:br>
            <a:r>
              <a:rPr lang="en-US" altLang="en-US" sz="4400" dirty="0">
                <a:solidFill>
                  <a:srgbClr val="FFFFFF"/>
                </a:solidFill>
              </a:rPr>
              <a:t>SAFETY/GENERAL</a:t>
            </a:r>
            <a:br>
              <a:rPr lang="en-US" b="1" dirty="0">
                <a:effectLst/>
              </a:rPr>
            </a:br>
            <a:endParaRPr lang="en-US" altLang="en-US" dirty="0"/>
          </a:p>
        </p:txBody>
      </p:sp>
      <p:sp>
        <p:nvSpPr>
          <p:cNvPr id="50179" name="Rectangle 3"/>
          <p:cNvSpPr>
            <a:spLocks noGrp="1" noChangeArrowheads="1"/>
          </p:cNvSpPr>
          <p:nvPr>
            <p:ph idx="1"/>
          </p:nvPr>
        </p:nvSpPr>
        <p:spPr>
          <a:xfrm>
            <a:off x="416839" y="1981200"/>
            <a:ext cx="8447609" cy="4800600"/>
          </a:xfrm>
          <a:ln>
            <a:noFill/>
          </a:ln>
        </p:spPr>
        <p:txBody>
          <a:bodyPr anchor="t">
            <a:normAutofit/>
          </a:bodyPr>
          <a:lstStyle/>
          <a:p>
            <a:r>
              <a:rPr lang="en-US" dirty="0"/>
              <a:t>When leak checking a system, NEVER pressurize the system with oxygen or compressed air.  </a:t>
            </a:r>
          </a:p>
          <a:p>
            <a:endParaRPr lang="en-US" dirty="0"/>
          </a:p>
          <a:p>
            <a:r>
              <a:rPr lang="en-US" dirty="0"/>
              <a:t>When mixed with some refrigerants or compressor </a:t>
            </a:r>
            <a:r>
              <a:rPr lang="en-US" dirty="0">
                <a:solidFill>
                  <a:srgbClr val="FF0000"/>
                </a:solidFill>
              </a:rPr>
              <a:t>oil, oxygen </a:t>
            </a:r>
            <a:r>
              <a:rPr lang="en-US" dirty="0"/>
              <a:t>or compressed air can cause an </a:t>
            </a:r>
            <a:r>
              <a:rPr lang="en-US" dirty="0">
                <a:solidFill>
                  <a:srgbClr val="FF0000"/>
                </a:solidFill>
              </a:rPr>
              <a:t>explosion.  </a:t>
            </a:r>
            <a:br>
              <a:rPr lang="en-US" dirty="0">
                <a:solidFill>
                  <a:srgbClr val="FF0000"/>
                </a:solidFill>
              </a:rPr>
            </a:br>
            <a:endParaRPr lang="en-US" dirty="0"/>
          </a:p>
        </p:txBody>
      </p:sp>
      <p:pic>
        <p:nvPicPr>
          <p:cNvPr id="4102" name="Picture 6" descr="https://thumbs.dreamstime.com/z/oil-drop-cartoon-many-expression-isolated-white-background-37504180.jpg">
            <a:extLst>
              <a:ext uri="{FF2B5EF4-FFF2-40B4-BE49-F238E27FC236}">
                <a16:creationId xmlns:a16="http://schemas.microsoft.com/office/drawing/2014/main" id="{A738549B-BF61-4D98-A71D-3156AFE88C0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1732" r="62558" b="72222"/>
          <a:stretch/>
        </p:blipFill>
        <p:spPr bwMode="auto">
          <a:xfrm>
            <a:off x="8839200" y="2336068"/>
            <a:ext cx="1295839" cy="2159732"/>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C69A42F2-AB18-4D9E-9669-5155E77A8BCB}"/>
              </a:ext>
            </a:extLst>
          </p:cNvPr>
          <p:cNvPicPr>
            <a:picLocks noChangeAspect="1"/>
          </p:cNvPicPr>
          <p:nvPr/>
        </p:nvPicPr>
        <p:blipFill>
          <a:blip r:embed="rId4"/>
          <a:stretch>
            <a:fillRect/>
          </a:stretch>
        </p:blipFill>
        <p:spPr>
          <a:xfrm>
            <a:off x="10287000" y="1828800"/>
            <a:ext cx="1752600" cy="2466785"/>
          </a:xfrm>
          <a:prstGeom prst="rect">
            <a:avLst/>
          </a:prstGeom>
        </p:spPr>
      </p:pic>
      <p:sp>
        <p:nvSpPr>
          <p:cNvPr id="2" name="Explosion: 14 Points 1">
            <a:extLst>
              <a:ext uri="{FF2B5EF4-FFF2-40B4-BE49-F238E27FC236}">
                <a16:creationId xmlns:a16="http://schemas.microsoft.com/office/drawing/2014/main" id="{EDE81FD0-8103-4CC8-9E7B-52B239DDFA8A}"/>
              </a:ext>
            </a:extLst>
          </p:cNvPr>
          <p:cNvSpPr/>
          <p:nvPr/>
        </p:nvSpPr>
        <p:spPr>
          <a:xfrm>
            <a:off x="8864448" y="4274440"/>
            <a:ext cx="3327552" cy="2400300"/>
          </a:xfrm>
          <a:prstGeom prst="irregularSeal2">
            <a:avLst/>
          </a:prstGeom>
          <a:solidFill>
            <a:srgbClr val="FF4B4B"/>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dirty="0">
                <a:solidFill>
                  <a:schemeClr val="tx1"/>
                </a:solidFill>
              </a:rPr>
              <a:t>Oil, Oxygen</a:t>
            </a:r>
          </a:p>
        </p:txBody>
      </p:sp>
    </p:spTree>
    <p:extLst>
      <p:ext uri="{BB962C8B-B14F-4D97-AF65-F5344CB8AC3E}">
        <p14:creationId xmlns:p14="http://schemas.microsoft.com/office/powerpoint/2010/main" val="39270396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6" name="Title 3"/>
          <p:cNvSpPr>
            <a:spLocks noGrp="1"/>
          </p:cNvSpPr>
          <p:nvPr>
            <p:ph type="title"/>
          </p:nvPr>
        </p:nvSpPr>
        <p:spPr/>
        <p:txBody>
          <a:bodyPr/>
          <a:lstStyle/>
          <a:p>
            <a:r>
              <a:rPr lang="en-US" altLang="en-US" dirty="0">
                <a:solidFill>
                  <a:srgbClr val="FFFFFF"/>
                </a:solidFill>
              </a:rPr>
              <a:t>SAFETY/GENERAL</a:t>
            </a:r>
            <a:endParaRPr lang="en-US" altLang="en-US" dirty="0"/>
          </a:p>
        </p:txBody>
      </p:sp>
      <p:sp>
        <p:nvSpPr>
          <p:cNvPr id="5" name="Rectangle 4"/>
          <p:cNvSpPr/>
          <p:nvPr/>
        </p:nvSpPr>
        <p:spPr>
          <a:xfrm>
            <a:off x="411595" y="2712022"/>
            <a:ext cx="7696199" cy="3416320"/>
          </a:xfrm>
          <a:prstGeom prst="rect">
            <a:avLst/>
          </a:prstGeom>
        </p:spPr>
        <p:txBody>
          <a:bodyPr wrap="square">
            <a:spAutoFit/>
          </a:bodyPr>
          <a:lstStyle/>
          <a:p>
            <a:pPr marL="571500" indent="-571500" algn="l">
              <a:buFont typeface="Wingdings" panose="05000000000000000000" pitchFamily="2" charset="2"/>
              <a:buChar char="§"/>
              <a:defRPr/>
            </a:pPr>
            <a:r>
              <a:rPr lang="en-US" sz="3600" dirty="0">
                <a:solidFill>
                  <a:srgbClr val="FF0000"/>
                </a:solidFill>
                <a:latin typeface="+mn-lt"/>
              </a:rPr>
              <a:t>Never</a:t>
            </a:r>
            <a:r>
              <a:rPr lang="en-US" sz="3600" b="0" dirty="0">
                <a:latin typeface="+mn-lt"/>
              </a:rPr>
              <a:t> pressurize the system with oxygen or compressed air! </a:t>
            </a:r>
          </a:p>
          <a:p>
            <a:pPr marL="571500" indent="-571500" algn="l">
              <a:buFont typeface="Wingdings" panose="05000000000000000000" pitchFamily="2" charset="2"/>
              <a:buChar char="§"/>
              <a:defRPr/>
            </a:pPr>
            <a:endParaRPr lang="en-US" sz="3600" b="0" dirty="0">
              <a:latin typeface="+mn-lt"/>
            </a:endParaRPr>
          </a:p>
          <a:p>
            <a:pPr marL="571500" indent="-571500" algn="l">
              <a:buFont typeface="Wingdings" panose="05000000000000000000" pitchFamily="2" charset="2"/>
              <a:buChar char="§"/>
              <a:defRPr/>
            </a:pPr>
            <a:r>
              <a:rPr lang="en-US" sz="3600" b="0" dirty="0">
                <a:latin typeface="+mn-lt"/>
              </a:rPr>
              <a:t>To determine the safe pressure for leak testing, check the equipment data plate.</a:t>
            </a:r>
          </a:p>
        </p:txBody>
      </p:sp>
      <p:grpSp>
        <p:nvGrpSpPr>
          <p:cNvPr id="6" name="Group 5">
            <a:extLst>
              <a:ext uri="{FF2B5EF4-FFF2-40B4-BE49-F238E27FC236}">
                <a16:creationId xmlns:a16="http://schemas.microsoft.com/office/drawing/2014/main" id="{9CDF454C-5C3B-4EC7-8801-C63B37E9A8CE}"/>
              </a:ext>
            </a:extLst>
          </p:cNvPr>
          <p:cNvGrpSpPr/>
          <p:nvPr/>
        </p:nvGrpSpPr>
        <p:grpSpPr>
          <a:xfrm>
            <a:off x="9137802" y="2394372"/>
            <a:ext cx="2438400" cy="3429000"/>
            <a:chOff x="890453" y="2446002"/>
            <a:chExt cx="2813050" cy="4392949"/>
          </a:xfrm>
        </p:grpSpPr>
        <p:grpSp>
          <p:nvGrpSpPr>
            <p:cNvPr id="4" name="Group 3">
              <a:extLst>
                <a:ext uri="{FF2B5EF4-FFF2-40B4-BE49-F238E27FC236}">
                  <a16:creationId xmlns:a16="http://schemas.microsoft.com/office/drawing/2014/main" id="{5AD4D1D3-6CFF-4BEE-8496-F03D3569A678}"/>
                </a:ext>
              </a:extLst>
            </p:cNvPr>
            <p:cNvGrpSpPr/>
            <p:nvPr/>
          </p:nvGrpSpPr>
          <p:grpSpPr>
            <a:xfrm>
              <a:off x="1774554" y="2446002"/>
              <a:ext cx="1014456" cy="4392949"/>
              <a:chOff x="1774554" y="2446002"/>
              <a:chExt cx="1014456" cy="4392949"/>
            </a:xfrm>
          </p:grpSpPr>
          <p:pic>
            <p:nvPicPr>
              <p:cNvPr id="3074" name="Picture 2" descr="Oxygen ( 80 cu ft) &amp; Acetylene (75 cu ft)"/>
              <p:cNvPicPr>
                <a:picLocks noChangeAspect="1" noChangeArrowheads="1"/>
              </p:cNvPicPr>
              <p:nvPr/>
            </p:nvPicPr>
            <p:blipFill rotWithShape="1">
              <a:blip r:embed="rId3">
                <a:extLst>
                  <a:ext uri="{28A0092B-C50C-407E-A947-70E740481C1C}">
                    <a14:useLocalDpi xmlns:a14="http://schemas.microsoft.com/office/drawing/2010/main" val="0"/>
                  </a:ext>
                </a:extLst>
              </a:blip>
              <a:srcRect l="12422" r="53816"/>
              <a:stretch/>
            </p:blipFill>
            <p:spPr bwMode="auto">
              <a:xfrm>
                <a:off x="1774554" y="2446002"/>
                <a:ext cx="1014456" cy="4392949"/>
              </a:xfrm>
              <a:prstGeom prst="rect">
                <a:avLst/>
              </a:prstGeom>
              <a:noFill/>
              <a:extLst>
                <a:ext uri="{909E8E84-426E-40DD-AFC4-6F175D3DCCD1}">
                  <a14:hiddenFill xmlns:a14="http://schemas.microsoft.com/office/drawing/2010/main">
                    <a:solidFill>
                      <a:srgbClr val="FFFFFF"/>
                    </a:solidFill>
                  </a14:hiddenFill>
                </a:ext>
              </a:extLst>
            </p:spPr>
          </p:pic>
          <p:pic>
            <p:nvPicPr>
              <p:cNvPr id="103431" name="Picture 4" descr="https://sp.yimg.com/ib/th?id=JN.nFTvhMwKHtbwX4RRJAZGgw&amp;pid=15.1&amp;P=0&amp;w=300&amp;h=30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828801" y="3834607"/>
                <a:ext cx="936355"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8" name="Picture 7">
              <a:extLst>
                <a:ext uri="{FF2B5EF4-FFF2-40B4-BE49-F238E27FC236}">
                  <a16:creationId xmlns:a16="http://schemas.microsoft.com/office/drawing/2014/main" id="{21079198-781A-423C-B289-7DB54577CD12}"/>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890453" y="3235951"/>
              <a:ext cx="2813050" cy="2813050"/>
            </a:xfrm>
            <a:prstGeom prst="rect">
              <a:avLst/>
            </a:prstGeom>
          </p:spPr>
        </p:pic>
      </p:grpSp>
      <p:pic>
        <p:nvPicPr>
          <p:cNvPr id="9" name="Picture 8">
            <a:extLst>
              <a:ext uri="{FF2B5EF4-FFF2-40B4-BE49-F238E27FC236}">
                <a16:creationId xmlns:a16="http://schemas.microsoft.com/office/drawing/2014/main" id="{BDF56615-15B9-4415-BEA5-E81812733BBB}"/>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7375136" y="4947077"/>
            <a:ext cx="1911911" cy="1752589"/>
          </a:xfrm>
          <a:prstGeom prst="rect">
            <a:avLst/>
          </a:prstGeom>
        </p:spPr>
      </p:pic>
      <p:sp>
        <p:nvSpPr>
          <p:cNvPr id="2" name="TextBox 1">
            <a:extLst>
              <a:ext uri="{FF2B5EF4-FFF2-40B4-BE49-F238E27FC236}">
                <a16:creationId xmlns:a16="http://schemas.microsoft.com/office/drawing/2014/main" id="{496257A6-CF15-464E-B660-5E063FF5786E}"/>
              </a:ext>
            </a:extLst>
          </p:cNvPr>
          <p:cNvSpPr txBox="1"/>
          <p:nvPr/>
        </p:nvSpPr>
        <p:spPr>
          <a:xfrm rot="2328362">
            <a:off x="8382000" y="3924206"/>
            <a:ext cx="3657600" cy="369332"/>
          </a:xfrm>
          <a:prstGeom prst="rect">
            <a:avLst/>
          </a:prstGeom>
          <a:noFill/>
        </p:spPr>
        <p:txBody>
          <a:bodyPr wrap="square" rtlCol="0">
            <a:spAutoFit/>
          </a:bodyPr>
          <a:lstStyle/>
          <a:p>
            <a:r>
              <a:rPr lang="en-US" sz="1800" b="0" dirty="0"/>
              <a:t>No oxygen!</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p:txBody>
          <a:bodyPr>
            <a:normAutofit fontScale="90000"/>
          </a:bodyPr>
          <a:lstStyle/>
          <a:p>
            <a:br>
              <a:rPr lang="en-US" altLang="en-US" dirty="0">
                <a:solidFill>
                  <a:srgbClr val="FFFFFF"/>
                </a:solidFill>
              </a:rPr>
            </a:br>
            <a:r>
              <a:rPr lang="en-US" altLang="en-US" sz="4400" dirty="0">
                <a:solidFill>
                  <a:srgbClr val="FFFFFF"/>
                </a:solidFill>
              </a:rPr>
              <a:t>SAFETY/GENERAL</a:t>
            </a:r>
            <a:br>
              <a:rPr lang="en-US" b="1" dirty="0">
                <a:effectLst/>
              </a:rPr>
            </a:br>
            <a:endParaRPr lang="en-US" altLang="en-US" dirty="0"/>
          </a:p>
        </p:txBody>
      </p:sp>
      <p:sp>
        <p:nvSpPr>
          <p:cNvPr id="50179" name="Rectangle 3"/>
          <p:cNvSpPr>
            <a:spLocks noGrp="1" noChangeArrowheads="1"/>
          </p:cNvSpPr>
          <p:nvPr>
            <p:ph idx="1"/>
          </p:nvPr>
        </p:nvSpPr>
        <p:spPr>
          <a:xfrm>
            <a:off x="416839" y="1981200"/>
            <a:ext cx="6974561" cy="4800600"/>
          </a:xfrm>
          <a:ln>
            <a:noFill/>
          </a:ln>
        </p:spPr>
        <p:txBody>
          <a:bodyPr anchor="t">
            <a:normAutofit/>
          </a:bodyPr>
          <a:lstStyle/>
          <a:p>
            <a:pPr marL="0" indent="0">
              <a:buNone/>
            </a:pPr>
            <a:r>
              <a:rPr lang="en-US" dirty="0"/>
              <a:t>To determine the safe pressure for leak testing, check the equipment data plate for the maximum low-side test pressure value.</a:t>
            </a:r>
          </a:p>
          <a:p>
            <a:endParaRPr lang="en-US" dirty="0"/>
          </a:p>
        </p:txBody>
      </p:sp>
      <p:pic>
        <p:nvPicPr>
          <p:cNvPr id="2" name="Picture 1">
            <a:extLst>
              <a:ext uri="{FF2B5EF4-FFF2-40B4-BE49-F238E27FC236}">
                <a16:creationId xmlns:a16="http://schemas.microsoft.com/office/drawing/2014/main" id="{67EC66DB-A4FD-42CB-8A3D-C251249797C2}"/>
              </a:ext>
            </a:extLst>
          </p:cNvPr>
          <p:cNvPicPr>
            <a:picLocks noChangeAspect="1"/>
          </p:cNvPicPr>
          <p:nvPr/>
        </p:nvPicPr>
        <p:blipFill rotWithShape="1">
          <a:blip r:embed="rId3"/>
          <a:srcRect l="20371" t="13333" r="12963" b="12222"/>
          <a:stretch/>
        </p:blipFill>
        <p:spPr>
          <a:xfrm>
            <a:off x="8115300" y="1828800"/>
            <a:ext cx="3429000" cy="5105400"/>
          </a:xfrm>
          <a:prstGeom prst="rect">
            <a:avLst/>
          </a:prstGeom>
        </p:spPr>
      </p:pic>
      <p:sp>
        <p:nvSpPr>
          <p:cNvPr id="4" name="Oval 3">
            <a:extLst>
              <a:ext uri="{FF2B5EF4-FFF2-40B4-BE49-F238E27FC236}">
                <a16:creationId xmlns:a16="http://schemas.microsoft.com/office/drawing/2014/main" id="{956CED7A-BC2B-4A8E-99F7-FBCA7306653C}"/>
              </a:ext>
            </a:extLst>
          </p:cNvPr>
          <p:cNvSpPr/>
          <p:nvPr/>
        </p:nvSpPr>
        <p:spPr>
          <a:xfrm>
            <a:off x="7772400" y="3429000"/>
            <a:ext cx="4191000" cy="1295400"/>
          </a:xfrm>
          <a:prstGeom prst="ellipse">
            <a:avLst/>
          </a:prstGeom>
          <a:noFill/>
          <a:ln w="38100">
            <a:solidFill>
              <a:schemeClr val="bg2">
                <a:lumMod val="75000"/>
              </a:schemeClr>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943735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12"/>
          <p:cNvPicPr>
            <a:picLocks noChangeAspect="1" noChangeArrowheads="1"/>
          </p:cNvPicPr>
          <p:nvPr/>
        </p:nvPicPr>
        <p:blipFill>
          <a:blip r:embed="rId3">
            <a:extLst>
              <a:ext uri="{28A0092B-C50C-407E-A947-70E740481C1C}">
                <a14:useLocalDpi xmlns:a14="http://schemas.microsoft.com/office/drawing/2010/main" val="0"/>
              </a:ext>
            </a:extLst>
          </a:blip>
          <a:srcRect l="13440" r="12163"/>
          <a:stretch>
            <a:fillRect/>
          </a:stretch>
        </p:blipFill>
        <p:spPr bwMode="auto">
          <a:xfrm>
            <a:off x="9396949" y="2514600"/>
            <a:ext cx="2352675" cy="3162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
        <p:nvSpPr>
          <p:cNvPr id="106499" name="Rectangle 2"/>
          <p:cNvSpPr>
            <a:spLocks noGrp="1" noChangeArrowheads="1"/>
          </p:cNvSpPr>
          <p:nvPr>
            <p:ph type="title"/>
          </p:nvPr>
        </p:nvSpPr>
        <p:spPr/>
        <p:txBody>
          <a:bodyPr/>
          <a:lstStyle/>
          <a:p>
            <a:r>
              <a:rPr lang="en-US" altLang="en-US" sz="4400" dirty="0">
                <a:solidFill>
                  <a:srgbClr val="FFFFFF"/>
                </a:solidFill>
              </a:rPr>
              <a:t>SAFETY/GENERAL</a:t>
            </a:r>
            <a:endParaRPr lang="en-US" altLang="en-US" dirty="0"/>
          </a:p>
        </p:txBody>
      </p:sp>
      <p:sp>
        <p:nvSpPr>
          <p:cNvPr id="106500" name="Rectangle 3"/>
          <p:cNvSpPr>
            <a:spLocks noGrp="1" noChangeArrowheads="1"/>
          </p:cNvSpPr>
          <p:nvPr>
            <p:ph idx="1"/>
          </p:nvPr>
        </p:nvSpPr>
        <p:spPr>
          <a:xfrm>
            <a:off x="440286" y="1981200"/>
            <a:ext cx="8398914" cy="3877600"/>
          </a:xfrm>
        </p:spPr>
        <p:txBody>
          <a:bodyPr anchor="t">
            <a:normAutofit/>
          </a:bodyPr>
          <a:lstStyle/>
          <a:p>
            <a:r>
              <a:rPr lang="en-US" altLang="en-US" dirty="0">
                <a:solidFill>
                  <a:srgbClr val="FF0000"/>
                </a:solidFill>
              </a:rPr>
              <a:t>NEVER</a:t>
            </a:r>
            <a:r>
              <a:rPr lang="en-US" altLang="en-US" dirty="0"/>
              <a:t> expose refrigerants to open flames or glowing hot metal surfaces.  </a:t>
            </a:r>
          </a:p>
          <a:p>
            <a:endParaRPr lang="en-US" altLang="en-US" dirty="0"/>
          </a:p>
          <a:p>
            <a:r>
              <a:rPr lang="en-US" altLang="en-US" dirty="0"/>
              <a:t>Although reclaimers </a:t>
            </a:r>
            <a:r>
              <a:rPr lang="en-US" altLang="en-US" dirty="0">
                <a:solidFill>
                  <a:srgbClr val="FF0000"/>
                </a:solidFill>
              </a:rPr>
              <a:t>may accept </a:t>
            </a:r>
            <a:r>
              <a:rPr lang="en-US" altLang="en-US" dirty="0">
                <a:solidFill>
                  <a:schemeClr val="tx1"/>
                </a:solidFill>
              </a:rPr>
              <a:t>visibly burned recovery tanks, at high temperatures, refrigerants decompose and form acids.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 name="Picture 2" descr="A picture containing pool ball&#10;&#10;Description generated with high confidence">
            <a:extLst>
              <a:ext uri="{FF2B5EF4-FFF2-40B4-BE49-F238E27FC236}">
                <a16:creationId xmlns:a16="http://schemas.microsoft.com/office/drawing/2014/main" id="{D6E3BAF7-BFCF-4B58-A240-921784DAD2AE}"/>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657225" y="2657022"/>
            <a:ext cx="3305175" cy="3057286"/>
          </a:xfrm>
          <a:prstGeom prst="rect">
            <a:avLst/>
          </a:prstGeom>
        </p:spPr>
      </p:pic>
      <p:sp>
        <p:nvSpPr>
          <p:cNvPr id="86018"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SAFETY/GENERAL</a:t>
            </a:r>
          </a:p>
        </p:txBody>
      </p:sp>
      <p:sp>
        <p:nvSpPr>
          <p:cNvPr id="76803" name="Rectangle 3"/>
          <p:cNvSpPr>
            <a:spLocks noGrp="1" noChangeArrowheads="1"/>
          </p:cNvSpPr>
          <p:nvPr>
            <p:ph idx="1"/>
          </p:nvPr>
        </p:nvSpPr>
        <p:spPr>
          <a:xfrm>
            <a:off x="4505325" y="2180496"/>
            <a:ext cx="7105481" cy="4045683"/>
          </a:xfrm>
        </p:spPr>
        <p:txBody>
          <a:bodyPr>
            <a:normAutofit/>
          </a:bodyPr>
          <a:lstStyle/>
          <a:p>
            <a:pPr>
              <a:defRPr/>
            </a:pPr>
            <a:r>
              <a:rPr lang="en-US" dirty="0">
                <a:solidFill>
                  <a:srgbClr val="FF0000"/>
                </a:solidFill>
              </a:rPr>
              <a:t>Hydrochloric</a:t>
            </a:r>
            <a:r>
              <a:rPr lang="en-US" dirty="0"/>
              <a:t> acid is formed if the refrigerant contains chlorine.  </a:t>
            </a:r>
          </a:p>
          <a:p>
            <a:pPr>
              <a:defRPr/>
            </a:pPr>
            <a:r>
              <a:rPr lang="en-US" dirty="0">
                <a:solidFill>
                  <a:srgbClr val="FF0000"/>
                </a:solidFill>
              </a:rPr>
              <a:t>Hydrofluoric</a:t>
            </a:r>
            <a:r>
              <a:rPr lang="en-US" dirty="0"/>
              <a:t> acid is formed if the refrigerant contains fluorine</a:t>
            </a:r>
          </a:p>
        </p:txBody>
      </p:sp>
    </p:spTree>
    <p:extLst>
      <p:ext uri="{BB962C8B-B14F-4D97-AF65-F5344CB8AC3E}">
        <p14:creationId xmlns:p14="http://schemas.microsoft.com/office/powerpoint/2010/main" val="184652187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1A3A7-B6FB-49B1-901F-CEA8856D171D}"/>
              </a:ext>
            </a:extLst>
          </p:cNvPr>
          <p:cNvSpPr>
            <a:spLocks noGrp="1"/>
          </p:cNvSpPr>
          <p:nvPr>
            <p:ph type="title"/>
          </p:nvPr>
        </p:nvSpPr>
        <p:spPr/>
        <p:txBody>
          <a:bodyPr/>
          <a:lstStyle/>
          <a:p>
            <a:r>
              <a:rPr lang="en-US" altLang="en-US" dirty="0">
                <a:solidFill>
                  <a:srgbClr val="FFFFFF"/>
                </a:solidFill>
              </a:rPr>
              <a:t>SAFETY/GENERAL</a:t>
            </a:r>
            <a:endParaRPr lang="en-US" dirty="0"/>
          </a:p>
        </p:txBody>
      </p:sp>
      <p:sp>
        <p:nvSpPr>
          <p:cNvPr id="3" name="Content Placeholder 2">
            <a:extLst>
              <a:ext uri="{FF2B5EF4-FFF2-40B4-BE49-F238E27FC236}">
                <a16:creationId xmlns:a16="http://schemas.microsoft.com/office/drawing/2014/main" id="{5679627C-D0E9-4FE9-A80B-40E8069BA37E}"/>
              </a:ext>
            </a:extLst>
          </p:cNvPr>
          <p:cNvSpPr>
            <a:spLocks noGrp="1"/>
          </p:cNvSpPr>
          <p:nvPr>
            <p:ph idx="1"/>
          </p:nvPr>
        </p:nvSpPr>
        <p:spPr>
          <a:xfrm>
            <a:off x="440286" y="1981200"/>
            <a:ext cx="7636914" cy="3877600"/>
          </a:xfrm>
        </p:spPr>
        <p:txBody>
          <a:bodyPr>
            <a:normAutofit/>
          </a:bodyPr>
          <a:lstStyle/>
          <a:p>
            <a:r>
              <a:rPr lang="en-US" dirty="0"/>
              <a:t>Heating a refrigerant cylinder can result in an </a:t>
            </a:r>
            <a:r>
              <a:rPr lang="en-US" dirty="0">
                <a:solidFill>
                  <a:srgbClr val="FF0000"/>
                </a:solidFill>
              </a:rPr>
              <a:t>explosion</a:t>
            </a:r>
            <a:r>
              <a:rPr lang="en-US" dirty="0"/>
              <a:t> and cause serious injuries.  </a:t>
            </a:r>
          </a:p>
          <a:p>
            <a:r>
              <a:rPr lang="en-US" dirty="0"/>
              <a:t>If oxygen is also present, it is possible to form carbon monoxide, carbon dioxide, and </a:t>
            </a:r>
            <a:r>
              <a:rPr lang="en-US" dirty="0">
                <a:solidFill>
                  <a:srgbClr val="FF0000"/>
                </a:solidFill>
              </a:rPr>
              <a:t>phosgene gas</a:t>
            </a:r>
            <a:r>
              <a:rPr lang="en-US" dirty="0"/>
              <a:t>.  </a:t>
            </a:r>
          </a:p>
        </p:txBody>
      </p:sp>
      <p:grpSp>
        <p:nvGrpSpPr>
          <p:cNvPr id="11" name="Group 10">
            <a:extLst>
              <a:ext uri="{FF2B5EF4-FFF2-40B4-BE49-F238E27FC236}">
                <a16:creationId xmlns:a16="http://schemas.microsoft.com/office/drawing/2014/main" id="{F355818F-7017-4015-8820-2F4F5406C795}"/>
              </a:ext>
            </a:extLst>
          </p:cNvPr>
          <p:cNvGrpSpPr/>
          <p:nvPr/>
        </p:nvGrpSpPr>
        <p:grpSpPr>
          <a:xfrm>
            <a:off x="8587147" y="2286000"/>
            <a:ext cx="3595118" cy="3420400"/>
            <a:chOff x="8587147" y="2286000"/>
            <a:chExt cx="3595118" cy="3420400"/>
          </a:xfrm>
        </p:grpSpPr>
        <p:pic>
          <p:nvPicPr>
            <p:cNvPr id="4" name="Picture 3">
              <a:extLst>
                <a:ext uri="{FF2B5EF4-FFF2-40B4-BE49-F238E27FC236}">
                  <a16:creationId xmlns:a16="http://schemas.microsoft.com/office/drawing/2014/main" id="{3A6855BE-874E-40F9-8892-84ECCF3B02A9}"/>
                </a:ext>
              </a:extLst>
            </p:cNvPr>
            <p:cNvPicPr>
              <a:picLocks noChangeAspect="1"/>
            </p:cNvPicPr>
            <p:nvPr/>
          </p:nvPicPr>
          <p:blipFill rotWithShape="1">
            <a:blip r:embed="rId3"/>
            <a:srcRect l="13090" r="50909" b="51515"/>
            <a:stretch/>
          </p:blipFill>
          <p:spPr>
            <a:xfrm>
              <a:off x="11003636" y="3527078"/>
              <a:ext cx="1178629" cy="1625600"/>
            </a:xfrm>
            <a:prstGeom prst="rect">
              <a:avLst/>
            </a:prstGeom>
          </p:spPr>
        </p:pic>
        <p:pic>
          <p:nvPicPr>
            <p:cNvPr id="9" name="Picture 8" descr="A picture containing indoor, cake, table, top&#10;&#10;Description automatically generated">
              <a:extLst>
                <a:ext uri="{FF2B5EF4-FFF2-40B4-BE49-F238E27FC236}">
                  <a16:creationId xmlns:a16="http://schemas.microsoft.com/office/drawing/2014/main" id="{B2CA5CA2-A752-492D-B801-A009914AA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9844" y="2533919"/>
              <a:ext cx="1733792" cy="2772162"/>
            </a:xfrm>
            <a:prstGeom prst="rect">
              <a:avLst/>
            </a:prstGeom>
          </p:spPr>
        </p:pic>
        <p:sp>
          <p:nvSpPr>
            <p:cNvPr id="7" name="Explosion: 8 Points 6">
              <a:extLst>
                <a:ext uri="{FF2B5EF4-FFF2-40B4-BE49-F238E27FC236}">
                  <a16:creationId xmlns:a16="http://schemas.microsoft.com/office/drawing/2014/main" id="{4D23790D-65CE-4A9B-B585-D17DB81210A5}"/>
                </a:ext>
              </a:extLst>
            </p:cNvPr>
            <p:cNvSpPr/>
            <p:nvPr/>
          </p:nvSpPr>
          <p:spPr>
            <a:xfrm>
              <a:off x="8587147" y="2286000"/>
              <a:ext cx="3048000" cy="3420400"/>
            </a:xfrm>
            <a:prstGeom prst="irregularSeal1">
              <a:avLst/>
            </a:prstGeom>
            <a:solidFill>
              <a:srgbClr val="FF4B4B">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61329231"/>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1A3A7-B6FB-49B1-901F-CEA8856D171D}"/>
              </a:ext>
            </a:extLst>
          </p:cNvPr>
          <p:cNvSpPr>
            <a:spLocks noGrp="1"/>
          </p:cNvSpPr>
          <p:nvPr>
            <p:ph type="title"/>
          </p:nvPr>
        </p:nvSpPr>
        <p:spPr/>
        <p:txBody>
          <a:bodyPr/>
          <a:lstStyle/>
          <a:p>
            <a:r>
              <a:rPr lang="en-US" altLang="en-US" dirty="0">
                <a:solidFill>
                  <a:srgbClr val="FFFFFF"/>
                </a:solidFill>
              </a:rPr>
              <a:t>SAFETY/GENERAL</a:t>
            </a:r>
            <a:endParaRPr lang="en-US" dirty="0"/>
          </a:p>
        </p:txBody>
      </p:sp>
      <p:sp>
        <p:nvSpPr>
          <p:cNvPr id="3" name="Content Placeholder 2">
            <a:extLst>
              <a:ext uri="{FF2B5EF4-FFF2-40B4-BE49-F238E27FC236}">
                <a16:creationId xmlns:a16="http://schemas.microsoft.com/office/drawing/2014/main" id="{5679627C-D0E9-4FE9-A80B-40E8069BA37E}"/>
              </a:ext>
            </a:extLst>
          </p:cNvPr>
          <p:cNvSpPr>
            <a:spLocks noGrp="1"/>
          </p:cNvSpPr>
          <p:nvPr>
            <p:ph idx="1"/>
          </p:nvPr>
        </p:nvSpPr>
        <p:spPr/>
        <p:txBody>
          <a:bodyPr>
            <a:normAutofit/>
          </a:bodyPr>
          <a:lstStyle/>
          <a:p>
            <a:pPr marL="0" indent="0">
              <a:buNone/>
            </a:pPr>
            <a:r>
              <a:rPr lang="en-US" dirty="0"/>
              <a:t>If a hydrocarbon (HC) refrigerant is released into a space, and an ignition source is provided an explosion can occur if the refrigerant concentration is above the Lower Flammability Limit (LFL) and below the Upper Flammability Limit (UFL) with an ignition source. </a:t>
            </a:r>
          </a:p>
        </p:txBody>
      </p:sp>
    </p:spTree>
    <p:extLst>
      <p:ext uri="{BB962C8B-B14F-4D97-AF65-F5344CB8AC3E}">
        <p14:creationId xmlns:p14="http://schemas.microsoft.com/office/powerpoint/2010/main" val="1080571480"/>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p:txBody>
          <a:bodyPr/>
          <a:lstStyle/>
          <a:p>
            <a:r>
              <a:rPr lang="en-US" altLang="en-US" dirty="0">
                <a:solidFill>
                  <a:srgbClr val="FFFFFF"/>
                </a:solidFill>
              </a:rPr>
              <a:t>SAFETY/GENERAL</a:t>
            </a:r>
            <a:endParaRPr lang="en-US" altLang="en-US" dirty="0"/>
          </a:p>
        </p:txBody>
      </p:sp>
      <p:sp>
        <p:nvSpPr>
          <p:cNvPr id="70659" name="Rectangle 3"/>
          <p:cNvSpPr>
            <a:spLocks noGrp="1" noChangeArrowheads="1"/>
          </p:cNvSpPr>
          <p:nvPr>
            <p:ph idx="1"/>
          </p:nvPr>
        </p:nvSpPr>
        <p:spPr>
          <a:xfrm>
            <a:off x="440286" y="1981200"/>
            <a:ext cx="8932314" cy="3877600"/>
          </a:xfrm>
        </p:spPr>
        <p:txBody>
          <a:bodyPr anchor="t">
            <a:normAutofit fontScale="92500" lnSpcReduction="10000"/>
          </a:bodyPr>
          <a:lstStyle/>
          <a:p>
            <a:r>
              <a:rPr lang="en-US" dirty="0"/>
              <a:t>When working with any solvents, chemicals, or refrigerants, </a:t>
            </a:r>
            <a:r>
              <a:rPr lang="en-US" dirty="0">
                <a:solidFill>
                  <a:srgbClr val="FF0000"/>
                </a:solidFill>
              </a:rPr>
              <a:t>Safety Data Sheets (SDS) </a:t>
            </a:r>
            <a:r>
              <a:rPr lang="en-US" dirty="0"/>
              <a:t>should be reviewed by the technician to reference compatibility with other materials.  </a:t>
            </a:r>
          </a:p>
          <a:p>
            <a:endParaRPr lang="en-US" dirty="0"/>
          </a:p>
          <a:p>
            <a:r>
              <a:rPr lang="en-US" dirty="0">
                <a:solidFill>
                  <a:srgbClr val="FF0000"/>
                </a:solidFill>
              </a:rPr>
              <a:t>Silicone elastomers</a:t>
            </a:r>
            <a:r>
              <a:rPr lang="en-US" dirty="0"/>
              <a:t>, for example, which are used in seals and gaskets, are not compatible with </a:t>
            </a:r>
            <a:r>
              <a:rPr lang="en-US" dirty="0">
                <a:solidFill>
                  <a:srgbClr val="FF0000"/>
                </a:solidFill>
              </a:rPr>
              <a:t>HFO refrigerants.</a:t>
            </a:r>
          </a:p>
          <a:p>
            <a:endParaRPr lang="en-US" dirty="0"/>
          </a:p>
        </p:txBody>
      </p:sp>
      <p:grpSp>
        <p:nvGrpSpPr>
          <p:cNvPr id="4" name="Group 3">
            <a:extLst>
              <a:ext uri="{FF2B5EF4-FFF2-40B4-BE49-F238E27FC236}">
                <a16:creationId xmlns:a16="http://schemas.microsoft.com/office/drawing/2014/main" id="{75E4058E-4684-4080-B548-C968DC66F0E8}"/>
              </a:ext>
            </a:extLst>
          </p:cNvPr>
          <p:cNvGrpSpPr/>
          <p:nvPr/>
        </p:nvGrpSpPr>
        <p:grpSpPr>
          <a:xfrm>
            <a:off x="9372600" y="2077507"/>
            <a:ext cx="1966546" cy="1142999"/>
            <a:chOff x="1094154" y="3816401"/>
            <a:chExt cx="3706446" cy="2059199"/>
          </a:xfrm>
        </p:grpSpPr>
        <p:sp>
          <p:nvSpPr>
            <p:cNvPr id="5" name="Isosceles Triangle 4">
              <a:extLst>
                <a:ext uri="{FF2B5EF4-FFF2-40B4-BE49-F238E27FC236}">
                  <a16:creationId xmlns:a16="http://schemas.microsoft.com/office/drawing/2014/main" id="{64B92A1A-9A68-40E5-BBBA-1870C6187409}"/>
                </a:ext>
              </a:extLst>
            </p:cNvPr>
            <p:cNvSpPr/>
            <p:nvPr/>
          </p:nvSpPr>
          <p:spPr>
            <a:xfrm>
              <a:off x="1100504" y="3816401"/>
              <a:ext cx="3700096" cy="2016999"/>
            </a:xfrm>
            <a:prstGeom prst="triangle">
              <a:avLst>
                <a:gd name="adj" fmla="val 49651"/>
              </a:avLst>
            </a:prstGeom>
            <a:solidFill>
              <a:srgbClr val="FFFF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tIns="0" rtlCol="0" anchor="ctr">
              <a:noAutofit/>
            </a:bodyPr>
            <a:lstStyle/>
            <a:p>
              <a:pPr algn="ctr"/>
              <a:r>
                <a:rPr lang="en-US" sz="1400" dirty="0">
                  <a:solidFill>
                    <a:schemeClr val="tx1"/>
                  </a:solidFill>
                </a:rPr>
                <a:t>SDS</a:t>
              </a:r>
            </a:p>
            <a:p>
              <a:pPr algn="ctr"/>
              <a:r>
                <a:rPr lang="en-US" sz="1400" dirty="0">
                  <a:solidFill>
                    <a:schemeClr val="tx1"/>
                  </a:solidFill>
                </a:rPr>
                <a:t>SHEETS</a:t>
              </a:r>
            </a:p>
          </p:txBody>
        </p:sp>
        <p:cxnSp>
          <p:nvCxnSpPr>
            <p:cNvPr id="6" name="Straight Connector 5">
              <a:extLst>
                <a:ext uri="{FF2B5EF4-FFF2-40B4-BE49-F238E27FC236}">
                  <a16:creationId xmlns:a16="http://schemas.microsoft.com/office/drawing/2014/main" id="{AC7A7DDD-2B0B-4D02-93C7-FCB38BAE0B21}"/>
                </a:ext>
              </a:extLst>
            </p:cNvPr>
            <p:cNvCxnSpPr>
              <a:cxnSpLocks/>
              <a:endCxn id="5" idx="0"/>
            </p:cNvCxnSpPr>
            <p:nvPr/>
          </p:nvCxnSpPr>
          <p:spPr>
            <a:xfrm flipV="1">
              <a:off x="1100504" y="3816401"/>
              <a:ext cx="1837135" cy="2042398"/>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A1DAAC46-0DD7-4419-A4AA-9F45D4634CBE}"/>
                </a:ext>
              </a:extLst>
            </p:cNvPr>
            <p:cNvCxnSpPr>
              <a:cxnSpLocks/>
              <a:stCxn id="5" idx="4"/>
              <a:endCxn id="5" idx="0"/>
            </p:cNvCxnSpPr>
            <p:nvPr/>
          </p:nvCxnSpPr>
          <p:spPr>
            <a:xfrm flipH="1" flipV="1">
              <a:off x="2937639" y="3816401"/>
              <a:ext cx="1862961" cy="2016999"/>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80F5FFD6-6456-4F7A-B187-3A1839692299}"/>
                </a:ext>
              </a:extLst>
            </p:cNvPr>
            <p:cNvCxnSpPr>
              <a:cxnSpLocks/>
              <a:endCxn id="5" idx="4"/>
            </p:cNvCxnSpPr>
            <p:nvPr/>
          </p:nvCxnSpPr>
          <p:spPr>
            <a:xfrm flipV="1">
              <a:off x="1094154" y="5833400"/>
              <a:ext cx="3706446" cy="4220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2050" name="Picture 2" descr="http://www.advancedseals.co.uk/wp-content/uploads/2018/10/metal-detectable-silicone-rubber-seals.jpg">
            <a:extLst>
              <a:ext uri="{FF2B5EF4-FFF2-40B4-BE49-F238E27FC236}">
                <a16:creationId xmlns:a16="http://schemas.microsoft.com/office/drawing/2014/main" id="{925798B7-16F8-4E9C-A160-06CE713E94FE}"/>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222" t="22625" r="15250" b="25022"/>
          <a:stretch/>
        </p:blipFill>
        <p:spPr bwMode="auto">
          <a:xfrm>
            <a:off x="9067800" y="4633198"/>
            <a:ext cx="1837136" cy="1326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18105382"/>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10596" name="Picture 5" descr="https://sp.yimg.com/ib/th?id=JN.%2fjX1XKagnhRUb%2b4f6spAsQ&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6" y="2533079"/>
            <a:ext cx="2267522" cy="226752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0594"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SAFETY/GENERAL</a:t>
            </a:r>
          </a:p>
        </p:txBody>
      </p:sp>
      <p:sp>
        <p:nvSpPr>
          <p:cNvPr id="110595" name="Rectangle 3"/>
          <p:cNvSpPr>
            <a:spLocks noGrp="1" noChangeArrowheads="1"/>
          </p:cNvSpPr>
          <p:nvPr>
            <p:ph idx="1"/>
          </p:nvPr>
        </p:nvSpPr>
        <p:spPr>
          <a:xfrm>
            <a:off x="4505325" y="2180496"/>
            <a:ext cx="7105481" cy="4045683"/>
          </a:xfrm>
        </p:spPr>
        <p:txBody>
          <a:bodyPr>
            <a:normAutofit fontScale="85000" lnSpcReduction="20000"/>
          </a:bodyPr>
          <a:lstStyle/>
          <a:p>
            <a:r>
              <a:rPr lang="en-US" altLang="en-US" dirty="0"/>
              <a:t>Refrigerant vapors, or mist, in high concentrations, should not be inhaled; they may cause </a:t>
            </a:r>
            <a:r>
              <a:rPr lang="en-US" altLang="en-US" dirty="0">
                <a:solidFill>
                  <a:srgbClr val="FF0000"/>
                </a:solidFill>
              </a:rPr>
              <a:t>heart irregularities or unconsciousness.  </a:t>
            </a:r>
          </a:p>
          <a:p>
            <a:r>
              <a:rPr lang="en-US" altLang="en-US" dirty="0"/>
              <a:t>In most refrigerant accidents where death occurs</a:t>
            </a:r>
            <a:r>
              <a:rPr lang="en-US" altLang="en-US" dirty="0">
                <a:solidFill>
                  <a:srgbClr val="FF0000"/>
                </a:solidFill>
              </a:rPr>
              <a:t>, oxygen deprivation </a:t>
            </a:r>
            <a:r>
              <a:rPr lang="en-US" altLang="en-US" dirty="0"/>
              <a:t>is the major cause.  </a:t>
            </a:r>
          </a:p>
          <a:p>
            <a:r>
              <a:rPr lang="en-US" altLang="en-US" dirty="0"/>
              <a:t>According to the ASHRAE refrigerant </a:t>
            </a:r>
            <a:r>
              <a:rPr lang="en-US" altLang="en-US"/>
              <a:t>safety classification, </a:t>
            </a:r>
            <a:r>
              <a:rPr lang="en-US" altLang="en-US" dirty="0"/>
              <a:t>A1 designations would be the safest.</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US" altLang="en-US" dirty="0"/>
              <a:t>OVERVIEW OF THE EXAMINATION (Universal)</a:t>
            </a:r>
          </a:p>
        </p:txBody>
      </p:sp>
      <p:sp>
        <p:nvSpPr>
          <p:cNvPr id="9219" name="Rectangle 3"/>
          <p:cNvSpPr>
            <a:spLocks noGrp="1" noChangeArrowheads="1"/>
          </p:cNvSpPr>
          <p:nvPr>
            <p:ph idx="1"/>
          </p:nvPr>
        </p:nvSpPr>
        <p:spPr>
          <a:xfrm>
            <a:off x="440286" y="1981200"/>
            <a:ext cx="11309338" cy="1219200"/>
          </a:xfrm>
        </p:spPr>
        <p:txBody>
          <a:bodyPr anchor="t">
            <a:normAutofit fontScale="85000" lnSpcReduction="20000"/>
          </a:bodyPr>
          <a:lstStyle/>
          <a:p>
            <a:r>
              <a:rPr lang="en-US" b="1" dirty="0"/>
              <a:t>Universal.</a:t>
            </a:r>
            <a:r>
              <a:rPr lang="en-US" dirty="0"/>
              <a:t>  Persons, who maintain, service, or repair both low and high-pressure equipment, as well as small appliances, must be certified as Universal technicians.</a:t>
            </a:r>
          </a:p>
          <a:p>
            <a:endParaRPr lang="en-US" dirty="0"/>
          </a:p>
        </p:txBody>
      </p:sp>
      <p:pic>
        <p:nvPicPr>
          <p:cNvPr id="3" name="Picture 2">
            <a:extLst>
              <a:ext uri="{FF2B5EF4-FFF2-40B4-BE49-F238E27FC236}">
                <a16:creationId xmlns:a16="http://schemas.microsoft.com/office/drawing/2014/main" id="{3A1F1406-B1EA-4AE4-A73B-9251F82ADC1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92622" y="3181350"/>
            <a:ext cx="4213178" cy="3487043"/>
          </a:xfrm>
          <a:prstGeom prst="rect">
            <a:avLst/>
          </a:prstGeom>
          <a:ln>
            <a:solidFill>
              <a:schemeClr val="tx1"/>
            </a:solidFill>
          </a:ln>
        </p:spPr>
      </p:pic>
    </p:spTree>
    <p:extLst>
      <p:ext uri="{BB962C8B-B14F-4D97-AF65-F5344CB8AC3E}">
        <p14:creationId xmlns:p14="http://schemas.microsoft.com/office/powerpoint/2010/main" val="2330430735"/>
      </p:ext>
    </p:extLst>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SAFETY/GENERAL</a:t>
            </a:r>
          </a:p>
        </p:txBody>
      </p:sp>
      <p:sp>
        <p:nvSpPr>
          <p:cNvPr id="3" name="Content Placeholder 2"/>
          <p:cNvSpPr>
            <a:spLocks noGrp="1"/>
          </p:cNvSpPr>
          <p:nvPr>
            <p:ph idx="1"/>
          </p:nvPr>
        </p:nvSpPr>
        <p:spPr>
          <a:xfrm>
            <a:off x="440286" y="1981200"/>
            <a:ext cx="11309338" cy="4648200"/>
          </a:xfrm>
        </p:spPr>
        <p:txBody>
          <a:bodyPr anchor="t">
            <a:normAutofit/>
          </a:bodyPr>
          <a:lstStyle/>
          <a:p>
            <a:pPr>
              <a:buFont typeface="Wingdings" panose="05000000000000000000" pitchFamily="2" charset="2"/>
              <a:buChar char="§"/>
            </a:pPr>
            <a:r>
              <a:rPr lang="en-US" dirty="0"/>
              <a:t>Never apply an open flame or live steam to a flammable refrigerant cylinder, do not cut or weld any refrigerant line while refrigerant is in the unit, and do not use oxygen to purge lines or to pressurize the machine. </a:t>
            </a:r>
          </a:p>
          <a:p>
            <a:pPr>
              <a:buFont typeface="Wingdings" panose="05000000000000000000" pitchFamily="2" charset="2"/>
              <a:buChar char="§"/>
            </a:pPr>
            <a:endParaRPr lang="en-US" dirty="0"/>
          </a:p>
          <a:p>
            <a:pPr>
              <a:buFont typeface="Wingdings" panose="05000000000000000000" pitchFamily="2" charset="2"/>
              <a:buChar char="§"/>
            </a:pPr>
            <a:r>
              <a:rPr lang="en-US" dirty="0"/>
              <a:t>HFO-1234yf is classified A2L not as an A3 (higher flammability) refrigerant like Isobutane (R-600a), Propane (R-290) and R-441A (Hydrocarbon blend).</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4212446447"/>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E62B-10CE-4521-9877-4DB858EC14FD}"/>
              </a:ext>
            </a:extLst>
          </p:cNvPr>
          <p:cNvSpPr>
            <a:spLocks noGrp="1"/>
          </p:cNvSpPr>
          <p:nvPr>
            <p:ph type="title"/>
          </p:nvPr>
        </p:nvSpPr>
        <p:spPr/>
        <p:txBody>
          <a:bodyPr/>
          <a:lstStyle/>
          <a:p>
            <a:r>
              <a:rPr lang="en-US" altLang="en-US" dirty="0">
                <a:solidFill>
                  <a:srgbClr val="FFFFFF"/>
                </a:solidFill>
              </a:rPr>
              <a:t>SAFETY/GENERAL</a:t>
            </a:r>
            <a:endParaRPr lang="en-US" dirty="0"/>
          </a:p>
        </p:txBody>
      </p:sp>
      <p:sp>
        <p:nvSpPr>
          <p:cNvPr id="3" name="Content Placeholder 2">
            <a:extLst>
              <a:ext uri="{FF2B5EF4-FFF2-40B4-BE49-F238E27FC236}">
                <a16:creationId xmlns:a16="http://schemas.microsoft.com/office/drawing/2014/main" id="{1B75F4F1-19C6-44E4-ACCC-2D3380A3B512}"/>
              </a:ext>
            </a:extLst>
          </p:cNvPr>
          <p:cNvSpPr>
            <a:spLocks noGrp="1"/>
          </p:cNvSpPr>
          <p:nvPr>
            <p:ph idx="1"/>
          </p:nvPr>
        </p:nvSpPr>
        <p:spPr>
          <a:xfrm>
            <a:off x="441331" y="2007780"/>
            <a:ext cx="11309338" cy="4148063"/>
          </a:xfrm>
        </p:spPr>
        <p:txBody>
          <a:bodyPr>
            <a:noAutofit/>
          </a:bodyPr>
          <a:lstStyle/>
          <a:p>
            <a:pPr marL="0" indent="0">
              <a:buNone/>
            </a:pPr>
            <a:endParaRPr lang="en-US" dirty="0"/>
          </a:p>
          <a:p>
            <a:r>
              <a:rPr lang="en-US" dirty="0"/>
              <a:t>A </a:t>
            </a:r>
            <a:r>
              <a:rPr lang="en-US" dirty="0">
                <a:solidFill>
                  <a:srgbClr val="FF0000"/>
                </a:solidFill>
              </a:rPr>
              <a:t>red color marking </a:t>
            </a:r>
            <a:r>
              <a:rPr lang="en-US" dirty="0"/>
              <a:t>is required on all process tubes and other pipes through which a flammable refrigerant flows/passes and where a service connection is probable.  </a:t>
            </a:r>
          </a:p>
          <a:p>
            <a:endParaRPr lang="en-US" dirty="0"/>
          </a:p>
          <a:p>
            <a:r>
              <a:rPr lang="en-US" dirty="0"/>
              <a:t>The red marking must extend a minimum of </a:t>
            </a:r>
            <a:r>
              <a:rPr lang="en-US" dirty="0">
                <a:solidFill>
                  <a:srgbClr val="FF0000"/>
                </a:solidFill>
              </a:rPr>
              <a:t>one inch</a:t>
            </a:r>
            <a:r>
              <a:rPr lang="en-US" dirty="0"/>
              <a:t> in both directions from such locations.</a:t>
            </a:r>
          </a:p>
          <a:p>
            <a:endParaRPr lang="en-US" dirty="0"/>
          </a:p>
        </p:txBody>
      </p:sp>
    </p:spTree>
    <p:extLst>
      <p:ext uri="{BB962C8B-B14F-4D97-AF65-F5344CB8AC3E}">
        <p14:creationId xmlns:p14="http://schemas.microsoft.com/office/powerpoint/2010/main" val="782400623"/>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Rectangle 199"/>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1313878" y="2361056"/>
            <a:ext cx="3649219" cy="3649219"/>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0594"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SAFETY/GENERAL</a:t>
            </a:r>
          </a:p>
        </p:txBody>
      </p:sp>
      <p:sp>
        <p:nvSpPr>
          <p:cNvPr id="110595" name="Rectangle 3"/>
          <p:cNvSpPr>
            <a:spLocks noGrp="1" noChangeArrowheads="1"/>
          </p:cNvSpPr>
          <p:nvPr>
            <p:ph idx="1"/>
          </p:nvPr>
        </p:nvSpPr>
        <p:spPr>
          <a:xfrm>
            <a:off x="6335805" y="2180496"/>
            <a:ext cx="5275001" cy="4045683"/>
          </a:xfrm>
        </p:spPr>
        <p:txBody>
          <a:bodyPr>
            <a:normAutofit fontScale="92500" lnSpcReduction="20000"/>
          </a:bodyPr>
          <a:lstStyle/>
          <a:p>
            <a:pPr>
              <a:buFont typeface="Wingdings" panose="05000000000000000000" pitchFamily="2" charset="2"/>
              <a:buChar char="§"/>
            </a:pPr>
            <a:r>
              <a:rPr lang="en-US" altLang="en-US" dirty="0"/>
              <a:t>In the event of a large release of CFC, HCFC, HFC, HFO, HC, or any refrigerant in a contained area, a self-contained breathing apparatus (SCBA) is required.</a:t>
            </a:r>
          </a:p>
          <a:p>
            <a:pPr>
              <a:buFont typeface="Wingdings" panose="05000000000000000000" pitchFamily="2" charset="2"/>
              <a:buChar char="§"/>
            </a:pPr>
            <a:r>
              <a:rPr lang="en-US" altLang="en-US" dirty="0">
                <a:solidFill>
                  <a:srgbClr val="FF0000"/>
                </a:solidFill>
              </a:rPr>
              <a:t>IMMEDIATELY VACATE AND VENTILATE THE AREA. </a:t>
            </a:r>
          </a:p>
        </p:txBody>
      </p:sp>
    </p:spTree>
    <p:extLst>
      <p:ext uri="{BB962C8B-B14F-4D97-AF65-F5344CB8AC3E}">
        <p14:creationId xmlns:p14="http://schemas.microsoft.com/office/powerpoint/2010/main" val="1967663297"/>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E62B-10CE-4521-9877-4DB858EC14FD}"/>
              </a:ext>
            </a:extLst>
          </p:cNvPr>
          <p:cNvSpPr>
            <a:spLocks noGrp="1"/>
          </p:cNvSpPr>
          <p:nvPr>
            <p:ph type="title"/>
          </p:nvPr>
        </p:nvSpPr>
        <p:spPr/>
        <p:txBody>
          <a:bodyPr/>
          <a:lstStyle/>
          <a:p>
            <a:r>
              <a:rPr lang="en-US" altLang="en-US" dirty="0">
                <a:solidFill>
                  <a:srgbClr val="FFFFFF"/>
                </a:solidFill>
              </a:rPr>
              <a:t>SAFETY/GENERAL</a:t>
            </a:r>
            <a:endParaRPr lang="en-US" dirty="0"/>
          </a:p>
        </p:txBody>
      </p:sp>
      <p:sp>
        <p:nvSpPr>
          <p:cNvPr id="3" name="Content Placeholder 2">
            <a:extLst>
              <a:ext uri="{FF2B5EF4-FFF2-40B4-BE49-F238E27FC236}">
                <a16:creationId xmlns:a16="http://schemas.microsoft.com/office/drawing/2014/main" id="{1B75F4F1-19C6-44E4-ACCC-2D3380A3B512}"/>
              </a:ext>
            </a:extLst>
          </p:cNvPr>
          <p:cNvSpPr>
            <a:spLocks noGrp="1"/>
          </p:cNvSpPr>
          <p:nvPr>
            <p:ph idx="1"/>
          </p:nvPr>
        </p:nvSpPr>
        <p:spPr>
          <a:xfrm>
            <a:off x="228600" y="2209804"/>
            <a:ext cx="11309338" cy="2207326"/>
          </a:xfrm>
        </p:spPr>
        <p:txBody>
          <a:bodyPr>
            <a:noAutofit/>
          </a:bodyPr>
          <a:lstStyle/>
          <a:p>
            <a:pPr marL="0" indent="0">
              <a:buNone/>
            </a:pPr>
            <a:r>
              <a:rPr lang="en-US" dirty="0"/>
              <a:t>An alcohol spray should be used to remove ice from sight glasses or viewing glasses.</a:t>
            </a:r>
          </a:p>
          <a:p>
            <a:endParaRPr lang="en-US" dirty="0"/>
          </a:p>
          <a:p>
            <a:endParaRPr lang="en-US" dirty="0"/>
          </a:p>
        </p:txBody>
      </p:sp>
      <p:pic>
        <p:nvPicPr>
          <p:cNvPr id="17" name="Picture 16">
            <a:extLst>
              <a:ext uri="{FF2B5EF4-FFF2-40B4-BE49-F238E27FC236}">
                <a16:creationId xmlns:a16="http://schemas.microsoft.com/office/drawing/2014/main" id="{B0165B0D-1B10-49A7-8BA6-3FFF24494BB6}"/>
              </a:ext>
            </a:extLst>
          </p:cNvPr>
          <p:cNvPicPr>
            <a:picLocks noChangeAspect="1"/>
          </p:cNvPicPr>
          <p:nvPr/>
        </p:nvPicPr>
        <p:blipFill rotWithShape="1">
          <a:blip r:embed="rId3">
            <a:extLst>
              <a:ext uri="{28A0092B-C50C-407E-A947-70E740481C1C}">
                <a14:useLocalDpi xmlns:a14="http://schemas.microsoft.com/office/drawing/2010/main" val="0"/>
              </a:ext>
            </a:extLst>
          </a:blip>
          <a:srcRect l="3389" r="7633"/>
          <a:stretch/>
        </p:blipFill>
        <p:spPr>
          <a:xfrm>
            <a:off x="2056701" y="4460373"/>
            <a:ext cx="5796035" cy="1188720"/>
          </a:xfrm>
          <a:prstGeom prst="rect">
            <a:avLst/>
          </a:prstGeom>
        </p:spPr>
      </p:pic>
      <p:cxnSp>
        <p:nvCxnSpPr>
          <p:cNvPr id="5" name="Straight Connector 4">
            <a:extLst>
              <a:ext uri="{FF2B5EF4-FFF2-40B4-BE49-F238E27FC236}">
                <a16:creationId xmlns:a16="http://schemas.microsoft.com/office/drawing/2014/main" id="{313AC3D4-B619-4CEF-8183-35C544FF86EF}"/>
              </a:ext>
            </a:extLst>
          </p:cNvPr>
          <p:cNvCxnSpPr/>
          <p:nvPr/>
        </p:nvCxnSpPr>
        <p:spPr>
          <a:xfrm>
            <a:off x="2067040" y="4484530"/>
            <a:ext cx="56599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22350B4-0E60-4C86-A916-BBA0EB99D6D6}"/>
              </a:ext>
            </a:extLst>
          </p:cNvPr>
          <p:cNvCxnSpPr/>
          <p:nvPr/>
        </p:nvCxnSpPr>
        <p:spPr>
          <a:xfrm>
            <a:off x="2056702" y="5627620"/>
            <a:ext cx="56599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3D3C59B0-119E-4545-B130-A7F460D0140A}"/>
              </a:ext>
            </a:extLst>
          </p:cNvPr>
          <p:cNvSpPr/>
          <p:nvPr/>
        </p:nvSpPr>
        <p:spPr>
          <a:xfrm>
            <a:off x="7398744" y="4482395"/>
            <a:ext cx="754655" cy="116669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70325679"/>
      </p:ext>
    </p:extLst>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dirty="0"/>
              <a:t>SAFETY/CYLINDER</a:t>
            </a:r>
          </a:p>
        </p:txBody>
      </p:sp>
      <p:sp>
        <p:nvSpPr>
          <p:cNvPr id="5" name="Content Placeholder 4"/>
          <p:cNvSpPr>
            <a:spLocks noGrp="1"/>
          </p:cNvSpPr>
          <p:nvPr>
            <p:ph idx="1"/>
          </p:nvPr>
        </p:nvSpPr>
        <p:spPr>
          <a:xfrm>
            <a:off x="440286" y="1808166"/>
            <a:ext cx="11309338" cy="4897434"/>
          </a:xfrm>
        </p:spPr>
        <p:txBody>
          <a:bodyPr anchor="t">
            <a:normAutofit/>
          </a:bodyPr>
          <a:lstStyle/>
          <a:p>
            <a:pPr marL="0" indent="0">
              <a:buNone/>
            </a:pPr>
            <a:r>
              <a:rPr lang="en-US" dirty="0"/>
              <a:t>A refrigerant recovery cylinder should be free of rust, damage, be labeled, secure, and filled to no more than 80% of its capacity by weight. </a:t>
            </a:r>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pic>
        <p:nvPicPr>
          <p:cNvPr id="93187" name="Picture 5" descr="Refrigerant Recovery Cylinder - 30LB"/>
          <p:cNvPicPr>
            <a:picLocks noChangeAspect="1" noChangeArrowheads="1"/>
          </p:cNvPicPr>
          <p:nvPr/>
        </p:nvPicPr>
        <p:blipFill>
          <a:blip r:embed="rId3">
            <a:extLst>
              <a:ext uri="{28A0092B-C50C-407E-A947-70E740481C1C}">
                <a14:useLocalDpi xmlns:a14="http://schemas.microsoft.com/office/drawing/2010/main" val="0"/>
              </a:ext>
            </a:extLst>
          </a:blip>
          <a:srcRect l="24069" r="23380"/>
          <a:stretch>
            <a:fillRect/>
          </a:stretch>
        </p:blipFill>
        <p:spPr bwMode="auto">
          <a:xfrm>
            <a:off x="4519696" y="3376946"/>
            <a:ext cx="220980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ular Callout 1"/>
          <p:cNvSpPr/>
          <p:nvPr/>
        </p:nvSpPr>
        <p:spPr>
          <a:xfrm>
            <a:off x="1987064" y="3502152"/>
            <a:ext cx="1858780" cy="612648"/>
          </a:xfrm>
          <a:prstGeom prst="wedgeRoundRectCallout">
            <a:avLst>
              <a:gd name="adj1" fmla="val 124342"/>
              <a:gd name="adj2" fmla="val 2824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Vapor</a:t>
            </a:r>
          </a:p>
        </p:txBody>
      </p:sp>
      <p:sp>
        <p:nvSpPr>
          <p:cNvPr id="3" name="Rounded Rectangular Callout 2"/>
          <p:cNvSpPr/>
          <p:nvPr/>
        </p:nvSpPr>
        <p:spPr>
          <a:xfrm>
            <a:off x="8229600" y="3117909"/>
            <a:ext cx="1447800" cy="599881"/>
          </a:xfrm>
          <a:prstGeom prst="wedgeRoundRectCallout">
            <a:avLst>
              <a:gd name="adj1" fmla="val -212037"/>
              <a:gd name="adj2" fmla="val 89820"/>
              <a:gd name="adj3" fmla="val 16667"/>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bg1"/>
                </a:solidFill>
              </a:rPr>
              <a:t>Liquid</a:t>
            </a:r>
          </a:p>
        </p:txBody>
      </p:sp>
      <p:pic>
        <p:nvPicPr>
          <p:cNvPr id="4" name="Picture 3">
            <a:extLst>
              <a:ext uri="{FF2B5EF4-FFF2-40B4-BE49-F238E27FC236}">
                <a16:creationId xmlns:a16="http://schemas.microsoft.com/office/drawing/2014/main" id="{BA353FC7-1A05-489D-8FAF-D8BCFE690959}"/>
              </a:ext>
            </a:extLst>
          </p:cNvPr>
          <p:cNvPicPr>
            <a:picLocks noChangeAspect="1"/>
          </p:cNvPicPr>
          <p:nvPr/>
        </p:nvPicPr>
        <p:blipFill>
          <a:blip r:embed="rId4"/>
          <a:stretch>
            <a:fillRect/>
          </a:stretch>
        </p:blipFill>
        <p:spPr>
          <a:xfrm>
            <a:off x="7925254" y="3810000"/>
            <a:ext cx="2980424" cy="2974885"/>
          </a:xfrm>
          <a:prstGeom prst="rect">
            <a:avLst/>
          </a:prstGeom>
        </p:spPr>
      </p:pic>
      <p:sp>
        <p:nvSpPr>
          <p:cNvPr id="6" name="Rectangle 5">
            <a:extLst>
              <a:ext uri="{FF2B5EF4-FFF2-40B4-BE49-F238E27FC236}">
                <a16:creationId xmlns:a16="http://schemas.microsoft.com/office/drawing/2014/main" id="{1A98CD0C-2F19-4267-9776-479FA2009AE2}"/>
              </a:ext>
            </a:extLst>
          </p:cNvPr>
          <p:cNvSpPr/>
          <p:nvPr/>
        </p:nvSpPr>
        <p:spPr>
          <a:xfrm>
            <a:off x="304800" y="5048120"/>
            <a:ext cx="4114800" cy="1015663"/>
          </a:xfrm>
          <a:prstGeom prst="rect">
            <a:avLst/>
          </a:prstGeom>
        </p:spPr>
        <p:txBody>
          <a:bodyPr wrap="square">
            <a:spAutoFit/>
          </a:bodyPr>
          <a:lstStyle/>
          <a:p>
            <a:pPr algn="l"/>
            <a:r>
              <a:rPr lang="en-US" sz="2000" b="0" dirty="0">
                <a:solidFill>
                  <a:srgbClr val="FF0000"/>
                </a:solidFill>
              </a:rPr>
              <a:t>Care must be used to prevent overfilling refrigerant storage cylinders.</a:t>
            </a:r>
          </a:p>
        </p:txBody>
      </p:sp>
    </p:spTree>
    <p:extLst>
      <p:ext uri="{BB962C8B-B14F-4D97-AF65-F5344CB8AC3E}">
        <p14:creationId xmlns:p14="http://schemas.microsoft.com/office/powerpoint/2010/main" val="1551397551"/>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r>
              <a:rPr lang="en-US" altLang="en-US" sz="4000" dirty="0"/>
              <a:t>SAFETY/CYLINDER</a:t>
            </a:r>
            <a:endParaRPr lang="en-US" sz="4000" dirty="0"/>
          </a:p>
        </p:txBody>
      </p:sp>
      <p:sp>
        <p:nvSpPr>
          <p:cNvPr id="3" name="Content Placeholder 2"/>
          <p:cNvSpPr>
            <a:spLocks noGrp="1"/>
          </p:cNvSpPr>
          <p:nvPr>
            <p:ph sz="half" idx="1"/>
          </p:nvPr>
        </p:nvSpPr>
        <p:spPr>
          <a:xfrm>
            <a:off x="381000" y="1981200"/>
            <a:ext cx="6276807" cy="4876800"/>
          </a:xfrm>
        </p:spPr>
        <p:txBody>
          <a:bodyPr>
            <a:normAutofit/>
          </a:bodyPr>
          <a:lstStyle/>
          <a:p>
            <a:pPr marL="0" indent="0">
              <a:buNone/>
            </a:pPr>
            <a:endParaRPr lang="en-US" sz="3400" dirty="0"/>
          </a:p>
          <a:p>
            <a:pPr marL="0" indent="0">
              <a:buNone/>
            </a:pPr>
            <a:r>
              <a:rPr lang="en-US" sz="3400" dirty="0"/>
              <a:t>Identified by their colors, </a:t>
            </a:r>
            <a:r>
              <a:rPr lang="en-US" sz="3400" dirty="0">
                <a:solidFill>
                  <a:srgbClr val="FF0000"/>
                </a:solidFill>
              </a:rPr>
              <a:t>yellow tops and grey bodies.  </a:t>
            </a:r>
          </a:p>
          <a:p>
            <a:pPr>
              <a:buFont typeface="Wingdings" panose="05000000000000000000" pitchFamily="2" charset="2"/>
              <a:buChar char="§"/>
            </a:pPr>
            <a:endParaRPr lang="en-US" sz="3400" dirty="0"/>
          </a:p>
          <a:p>
            <a:pPr>
              <a:buFont typeface="Wingdings" panose="05000000000000000000" pitchFamily="2" charset="2"/>
              <a:buChar char="§"/>
            </a:pPr>
            <a:endParaRPr lang="en-US" sz="3400" dirty="0"/>
          </a:p>
          <a:p>
            <a:pPr>
              <a:buFont typeface="Wingdings" panose="05000000000000000000" pitchFamily="2" charset="2"/>
              <a:buChar char="§"/>
            </a:pPr>
            <a:endParaRPr lang="en-US" dirty="0"/>
          </a:p>
        </p:txBody>
      </p:sp>
      <p:pic>
        <p:nvPicPr>
          <p:cNvPr id="6147" name="Picture 3"/>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7207738" y="2385901"/>
            <a:ext cx="3383573" cy="3316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794258"/>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A1A3A7-B6FB-49B1-901F-CEA8856D171D}"/>
              </a:ext>
            </a:extLst>
          </p:cNvPr>
          <p:cNvSpPr>
            <a:spLocks noGrp="1"/>
          </p:cNvSpPr>
          <p:nvPr>
            <p:ph type="title"/>
          </p:nvPr>
        </p:nvSpPr>
        <p:spPr/>
        <p:txBody>
          <a:bodyPr/>
          <a:lstStyle/>
          <a:p>
            <a:r>
              <a:rPr lang="en-US" altLang="en-US" dirty="0"/>
              <a:t>SAFETY/CYLINDER</a:t>
            </a:r>
            <a:endParaRPr lang="en-US" dirty="0"/>
          </a:p>
        </p:txBody>
      </p:sp>
      <p:sp>
        <p:nvSpPr>
          <p:cNvPr id="3" name="Content Placeholder 2">
            <a:extLst>
              <a:ext uri="{FF2B5EF4-FFF2-40B4-BE49-F238E27FC236}">
                <a16:creationId xmlns:a16="http://schemas.microsoft.com/office/drawing/2014/main" id="{5679627C-D0E9-4FE9-A80B-40E8069BA37E}"/>
              </a:ext>
            </a:extLst>
          </p:cNvPr>
          <p:cNvSpPr>
            <a:spLocks noGrp="1"/>
          </p:cNvSpPr>
          <p:nvPr>
            <p:ph idx="1"/>
          </p:nvPr>
        </p:nvSpPr>
        <p:spPr>
          <a:xfrm>
            <a:off x="440286" y="1981200"/>
            <a:ext cx="7636914" cy="4876800"/>
          </a:xfrm>
        </p:spPr>
        <p:txBody>
          <a:bodyPr>
            <a:normAutofit/>
          </a:bodyPr>
          <a:lstStyle/>
          <a:p>
            <a:pPr marL="0" indent="0">
              <a:buNone/>
            </a:pPr>
            <a:r>
              <a:rPr lang="en-US" dirty="0"/>
              <a:t>One should not heat a refrigerant storage or recovery tank with an open flame because refrigerant in the tank may decompose forming a toxic material, it can result in venting refrigerant to the atmosphere from the pressure safety valve or the tank may explode, causing serious injury.</a:t>
            </a:r>
          </a:p>
          <a:p>
            <a:endParaRPr lang="en-US" dirty="0"/>
          </a:p>
        </p:txBody>
      </p:sp>
      <p:grpSp>
        <p:nvGrpSpPr>
          <p:cNvPr id="11" name="Group 10">
            <a:extLst>
              <a:ext uri="{FF2B5EF4-FFF2-40B4-BE49-F238E27FC236}">
                <a16:creationId xmlns:a16="http://schemas.microsoft.com/office/drawing/2014/main" id="{F355818F-7017-4015-8820-2F4F5406C795}"/>
              </a:ext>
            </a:extLst>
          </p:cNvPr>
          <p:cNvGrpSpPr/>
          <p:nvPr/>
        </p:nvGrpSpPr>
        <p:grpSpPr>
          <a:xfrm>
            <a:off x="8587147" y="2286000"/>
            <a:ext cx="3595118" cy="3420400"/>
            <a:chOff x="8587147" y="2286000"/>
            <a:chExt cx="3595118" cy="3420400"/>
          </a:xfrm>
        </p:grpSpPr>
        <p:pic>
          <p:nvPicPr>
            <p:cNvPr id="4" name="Picture 3">
              <a:extLst>
                <a:ext uri="{FF2B5EF4-FFF2-40B4-BE49-F238E27FC236}">
                  <a16:creationId xmlns:a16="http://schemas.microsoft.com/office/drawing/2014/main" id="{3A6855BE-874E-40F9-8892-84ECCF3B02A9}"/>
                </a:ext>
              </a:extLst>
            </p:cNvPr>
            <p:cNvPicPr>
              <a:picLocks noChangeAspect="1"/>
            </p:cNvPicPr>
            <p:nvPr/>
          </p:nvPicPr>
          <p:blipFill rotWithShape="1">
            <a:blip r:embed="rId3"/>
            <a:srcRect l="13090" r="50909" b="51515"/>
            <a:stretch/>
          </p:blipFill>
          <p:spPr>
            <a:xfrm>
              <a:off x="11003636" y="3527078"/>
              <a:ext cx="1178629" cy="1625600"/>
            </a:xfrm>
            <a:prstGeom prst="rect">
              <a:avLst/>
            </a:prstGeom>
          </p:spPr>
        </p:pic>
        <p:pic>
          <p:nvPicPr>
            <p:cNvPr id="9" name="Picture 8" descr="A picture containing indoor, cake, table, top&#10;&#10;Description automatically generated">
              <a:extLst>
                <a:ext uri="{FF2B5EF4-FFF2-40B4-BE49-F238E27FC236}">
                  <a16:creationId xmlns:a16="http://schemas.microsoft.com/office/drawing/2014/main" id="{B2CA5CA2-A752-492D-B801-A009914AAB0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69844" y="2533919"/>
              <a:ext cx="1733792" cy="2772162"/>
            </a:xfrm>
            <a:prstGeom prst="rect">
              <a:avLst/>
            </a:prstGeom>
          </p:spPr>
        </p:pic>
        <p:sp>
          <p:nvSpPr>
            <p:cNvPr id="7" name="Explosion: 8 Points 6">
              <a:extLst>
                <a:ext uri="{FF2B5EF4-FFF2-40B4-BE49-F238E27FC236}">
                  <a16:creationId xmlns:a16="http://schemas.microsoft.com/office/drawing/2014/main" id="{4D23790D-65CE-4A9B-B585-D17DB81210A5}"/>
                </a:ext>
              </a:extLst>
            </p:cNvPr>
            <p:cNvSpPr/>
            <p:nvPr/>
          </p:nvSpPr>
          <p:spPr>
            <a:xfrm>
              <a:off x="8587147" y="2286000"/>
              <a:ext cx="3048000" cy="3420400"/>
            </a:xfrm>
            <a:prstGeom prst="irregularSeal1">
              <a:avLst/>
            </a:prstGeom>
            <a:solidFill>
              <a:srgbClr val="FF4B4B">
                <a:alpha val="50196"/>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89818698"/>
      </p:ext>
    </p:extLst>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dirty="0"/>
              <a:t>SAFETY/CYLINDER</a:t>
            </a:r>
          </a:p>
        </p:txBody>
      </p:sp>
      <p:sp>
        <p:nvSpPr>
          <p:cNvPr id="5" name="Content Placeholder 4"/>
          <p:cNvSpPr>
            <a:spLocks noGrp="1"/>
          </p:cNvSpPr>
          <p:nvPr>
            <p:ph idx="1"/>
          </p:nvPr>
        </p:nvSpPr>
        <p:spPr>
          <a:xfrm>
            <a:off x="440286" y="1981200"/>
            <a:ext cx="11309338" cy="4724400"/>
          </a:xfrm>
        </p:spPr>
        <p:txBody>
          <a:bodyPr anchor="t">
            <a:normAutofit/>
          </a:bodyPr>
          <a:lstStyle/>
          <a:p>
            <a:pPr marL="0" indent="0">
              <a:buNone/>
            </a:pPr>
            <a:r>
              <a:rPr lang="en-US" dirty="0"/>
              <a:t>When using vapor or liquid recovery, the fill level of the recovery cylinder can be controlled by:</a:t>
            </a:r>
          </a:p>
          <a:p>
            <a:pPr marL="1371600" indent="-457200">
              <a:buFont typeface="Wingdings" panose="05000000000000000000" pitchFamily="2" charset="2"/>
              <a:buChar char="§"/>
            </a:pPr>
            <a:r>
              <a:rPr lang="en-US" dirty="0">
                <a:solidFill>
                  <a:srgbClr val="0000CC"/>
                </a:solidFill>
              </a:rPr>
              <a:t>A mechanical float device </a:t>
            </a:r>
          </a:p>
          <a:p>
            <a:pPr marL="1371600" indent="-457200">
              <a:buFont typeface="Wingdings" panose="05000000000000000000" pitchFamily="2" charset="2"/>
              <a:buChar char="§"/>
            </a:pPr>
            <a:r>
              <a:rPr lang="en-US" dirty="0">
                <a:solidFill>
                  <a:srgbClr val="0000CC"/>
                </a:solidFill>
              </a:rPr>
              <a:t>Electronic shut-off device</a:t>
            </a:r>
          </a:p>
          <a:p>
            <a:pPr marL="1371600" indent="-457200">
              <a:buFont typeface="Wingdings" panose="05000000000000000000" pitchFamily="2" charset="2"/>
              <a:buChar char="§"/>
            </a:pPr>
            <a:r>
              <a:rPr lang="en-US" dirty="0">
                <a:solidFill>
                  <a:srgbClr val="0000CC"/>
                </a:solidFill>
              </a:rPr>
              <a:t>Measuring the gross cylinder weight </a:t>
            </a:r>
          </a:p>
          <a:p>
            <a:pPr marL="0" indent="0">
              <a:buNone/>
            </a:pPr>
            <a:endParaRPr lang="en-US" dirty="0"/>
          </a:p>
          <a:p>
            <a:pPr marL="0" indent="0">
              <a:buNone/>
            </a:pPr>
            <a:endParaRPr lang="en-US" dirty="0"/>
          </a:p>
          <a:p>
            <a:pPr marL="0" indent="0">
              <a:buNone/>
            </a:pPr>
            <a:endParaRPr lang="en-US" dirty="0"/>
          </a:p>
        </p:txBody>
      </p:sp>
      <p:pic>
        <p:nvPicPr>
          <p:cNvPr id="93187" name="Picture 5" descr="Refrigerant Recovery Cylinder - 30LB"/>
          <p:cNvPicPr>
            <a:picLocks noChangeAspect="1" noChangeArrowheads="1"/>
          </p:cNvPicPr>
          <p:nvPr/>
        </p:nvPicPr>
        <p:blipFill>
          <a:blip r:embed="rId3">
            <a:extLst>
              <a:ext uri="{28A0092B-C50C-407E-A947-70E740481C1C}">
                <a14:useLocalDpi xmlns:a14="http://schemas.microsoft.com/office/drawing/2010/main" val="0"/>
              </a:ext>
            </a:extLst>
          </a:blip>
          <a:srcRect l="24069" r="23380"/>
          <a:stretch>
            <a:fillRect/>
          </a:stretch>
        </p:blipFill>
        <p:spPr bwMode="auto">
          <a:xfrm>
            <a:off x="9067800" y="3124200"/>
            <a:ext cx="2209800" cy="336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dirty="0"/>
              <a:t>SAFETY/CYLINDER</a:t>
            </a:r>
          </a:p>
        </p:txBody>
      </p:sp>
      <p:sp>
        <p:nvSpPr>
          <p:cNvPr id="5" name="Content Placeholder 4"/>
          <p:cNvSpPr>
            <a:spLocks noGrp="1"/>
          </p:cNvSpPr>
          <p:nvPr>
            <p:ph idx="1"/>
          </p:nvPr>
        </p:nvSpPr>
        <p:spPr>
          <a:xfrm>
            <a:off x="440286" y="1981200"/>
            <a:ext cx="8627514" cy="4724400"/>
          </a:xfrm>
        </p:spPr>
        <p:txBody>
          <a:bodyPr anchor="t">
            <a:normAutofit/>
          </a:bodyPr>
          <a:lstStyle/>
          <a:p>
            <a:r>
              <a:rPr lang="en-US" dirty="0"/>
              <a:t>The pitch of the recovery device does not control the fill level of the recovery cylinder.  </a:t>
            </a:r>
          </a:p>
          <a:p>
            <a:r>
              <a:rPr lang="en-US" dirty="0"/>
              <a:t>Care must be used to prevent overfilling refrigerant storage cylinders.</a:t>
            </a:r>
          </a:p>
          <a:p>
            <a:pPr marL="0" indent="0">
              <a:buNone/>
            </a:pPr>
            <a:endParaRPr lang="en-US" dirty="0"/>
          </a:p>
          <a:p>
            <a:pPr marL="0" indent="0">
              <a:buNone/>
            </a:pPr>
            <a:endParaRPr lang="en-US" dirty="0"/>
          </a:p>
          <a:p>
            <a:pPr marL="0" indent="0">
              <a:buNone/>
            </a:pPr>
            <a:endParaRPr lang="en-US" dirty="0"/>
          </a:p>
        </p:txBody>
      </p:sp>
      <p:pic>
        <p:nvPicPr>
          <p:cNvPr id="93187" name="Picture 5" descr="Refrigerant Recovery Cylinder - 30LB"/>
          <p:cNvPicPr>
            <a:picLocks noChangeAspect="1" noChangeArrowheads="1"/>
          </p:cNvPicPr>
          <p:nvPr/>
        </p:nvPicPr>
        <p:blipFill>
          <a:blip r:embed="rId3">
            <a:extLst>
              <a:ext uri="{28A0092B-C50C-407E-A947-70E740481C1C}">
                <a14:useLocalDpi xmlns:a14="http://schemas.microsoft.com/office/drawing/2010/main" val="0"/>
              </a:ext>
            </a:extLst>
          </a:blip>
          <a:srcRect l="24069" r="23380"/>
          <a:stretch>
            <a:fillRect/>
          </a:stretch>
        </p:blipFill>
        <p:spPr bwMode="auto">
          <a:xfrm>
            <a:off x="9220200" y="2286000"/>
            <a:ext cx="1771389" cy="2693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40502716"/>
      </p:ext>
    </p:extLst>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n-US" altLang="en-US" dirty="0"/>
              <a:t>SAFETY/CYLINDER</a:t>
            </a:r>
          </a:p>
        </p:txBody>
      </p:sp>
      <p:sp>
        <p:nvSpPr>
          <p:cNvPr id="5" name="Content Placeholder 4"/>
          <p:cNvSpPr>
            <a:spLocks noGrp="1"/>
          </p:cNvSpPr>
          <p:nvPr>
            <p:ph idx="1"/>
          </p:nvPr>
        </p:nvSpPr>
        <p:spPr>
          <a:xfrm>
            <a:off x="440286" y="1981200"/>
            <a:ext cx="8627514" cy="4724400"/>
          </a:xfrm>
        </p:spPr>
        <p:txBody>
          <a:bodyPr anchor="t">
            <a:normAutofit/>
          </a:bodyPr>
          <a:lstStyle/>
          <a:p>
            <a:pPr marL="0" indent="0">
              <a:buNone/>
            </a:pPr>
            <a:r>
              <a:rPr lang="en-US" dirty="0"/>
              <a:t>A reusable container for refrigerant that is under high pressure (above  15 psig), at normal ambient temperature, must be </a:t>
            </a:r>
            <a:r>
              <a:rPr lang="en-US" dirty="0">
                <a:solidFill>
                  <a:srgbClr val="FF0000"/>
                </a:solidFill>
              </a:rPr>
              <a:t>hydrostatically tested every 5 years</a:t>
            </a:r>
            <a:r>
              <a:rPr lang="en-US" dirty="0"/>
              <a:t>. </a:t>
            </a:r>
          </a:p>
          <a:p>
            <a:pPr marL="0" indent="0">
              <a:buNone/>
            </a:pPr>
            <a:endParaRPr lang="en-US" dirty="0"/>
          </a:p>
        </p:txBody>
      </p:sp>
      <p:pic>
        <p:nvPicPr>
          <p:cNvPr id="93187" name="Picture 5" descr="Refrigerant Recovery Cylinder - 30LB"/>
          <p:cNvPicPr>
            <a:picLocks noChangeAspect="1" noChangeArrowheads="1"/>
          </p:cNvPicPr>
          <p:nvPr/>
        </p:nvPicPr>
        <p:blipFill>
          <a:blip r:embed="rId3">
            <a:extLst>
              <a:ext uri="{28A0092B-C50C-407E-A947-70E740481C1C}">
                <a14:useLocalDpi xmlns:a14="http://schemas.microsoft.com/office/drawing/2010/main" val="0"/>
              </a:ext>
            </a:extLst>
          </a:blip>
          <a:srcRect l="24069" r="23380"/>
          <a:stretch>
            <a:fillRect/>
          </a:stretch>
        </p:blipFill>
        <p:spPr bwMode="auto">
          <a:xfrm>
            <a:off x="9722696" y="2362200"/>
            <a:ext cx="1999989" cy="30416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09721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7A03DB-C9BA-4134-B11F-18FB0B2C7CE8}"/>
              </a:ext>
            </a:extLst>
          </p:cNvPr>
          <p:cNvSpPr>
            <a:spLocks noGrp="1"/>
          </p:cNvSpPr>
          <p:nvPr>
            <p:ph type="title"/>
          </p:nvPr>
        </p:nvSpPr>
        <p:spPr/>
        <p:txBody>
          <a:bodyPr>
            <a:normAutofit/>
          </a:bodyPr>
          <a:lstStyle/>
          <a:p>
            <a:r>
              <a:rPr lang="en-US" dirty="0"/>
              <a:t>TEST FORMAT</a:t>
            </a:r>
          </a:p>
        </p:txBody>
      </p:sp>
      <p:sp>
        <p:nvSpPr>
          <p:cNvPr id="3" name="Content Placeholder 2">
            <a:extLst>
              <a:ext uri="{FF2B5EF4-FFF2-40B4-BE49-F238E27FC236}">
                <a16:creationId xmlns:a16="http://schemas.microsoft.com/office/drawing/2014/main" id="{A8CDA15E-6218-47B8-ABEB-A31B3E044E66}"/>
              </a:ext>
            </a:extLst>
          </p:cNvPr>
          <p:cNvSpPr>
            <a:spLocks noGrp="1"/>
          </p:cNvSpPr>
          <p:nvPr>
            <p:ph idx="1"/>
          </p:nvPr>
        </p:nvSpPr>
        <p:spPr>
          <a:xfrm>
            <a:off x="441331" y="1905000"/>
            <a:ext cx="11309338" cy="4953000"/>
          </a:xfrm>
        </p:spPr>
        <p:txBody>
          <a:bodyPr>
            <a:normAutofit fontScale="85000" lnSpcReduction="20000"/>
          </a:bodyPr>
          <a:lstStyle/>
          <a:p>
            <a:r>
              <a:rPr lang="en-US" dirty="0"/>
              <a:t>The test contains four sections: Core, and sections I, II, and III. Each section contains twenty-five (25) multiple-choice questions.  </a:t>
            </a:r>
          </a:p>
          <a:p>
            <a:r>
              <a:rPr lang="en-US" dirty="0"/>
              <a:t>A technician MUST achieve a minimum passing score of 70 percent in each group/section in which they are to be certified.  For example, a technician seeking Universal certification must achieve a minimum score of 70 percent, or 18 out of 25 correct, on each section of the test.  </a:t>
            </a:r>
          </a:p>
          <a:p>
            <a:r>
              <a:rPr lang="en-US" dirty="0"/>
              <a:t>If a technician fails one or more of the sections, they may retake the failed section(s) without retaking the section(s) in which they earned a passing score.  In the meantime, the technician will be certified in the Type(s) for which they received a passing score.  </a:t>
            </a:r>
          </a:p>
          <a:p>
            <a:r>
              <a:rPr lang="en-US" dirty="0">
                <a:solidFill>
                  <a:srgbClr val="418AB3"/>
                </a:solidFill>
              </a:rPr>
              <a:t>There is one exception; a technician MUST achieve a passing score on the Core plus any one Type to receive any certification.</a:t>
            </a:r>
          </a:p>
          <a:p>
            <a:endParaRPr lang="en-US" dirty="0"/>
          </a:p>
        </p:txBody>
      </p:sp>
    </p:spTree>
    <p:custDataLst>
      <p:tags r:id="rId1"/>
    </p:custDataLst>
    <p:extLst>
      <p:ext uri="{BB962C8B-B14F-4D97-AF65-F5344CB8AC3E}">
        <p14:creationId xmlns:p14="http://schemas.microsoft.com/office/powerpoint/2010/main" val="791023184"/>
      </p:ext>
    </p:extLst>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n-US" altLang="en-US" dirty="0"/>
              <a:t>SAFETY/CYLINDER</a:t>
            </a:r>
          </a:p>
        </p:txBody>
      </p:sp>
      <p:sp>
        <p:nvSpPr>
          <p:cNvPr id="94211" name="Rectangle 3"/>
          <p:cNvSpPr>
            <a:spLocks noGrp="1" noChangeArrowheads="1"/>
          </p:cNvSpPr>
          <p:nvPr>
            <p:ph idx="1"/>
          </p:nvPr>
        </p:nvSpPr>
        <p:spPr>
          <a:xfrm>
            <a:off x="440286" y="1981200"/>
            <a:ext cx="8475114" cy="3877600"/>
          </a:xfrm>
        </p:spPr>
        <p:txBody>
          <a:bodyPr anchor="t"/>
          <a:lstStyle/>
          <a:p>
            <a:pPr>
              <a:buFont typeface="Wingdings" panose="05000000000000000000" pitchFamily="2" charset="2"/>
              <a:buChar char="§"/>
            </a:pPr>
            <a:r>
              <a:rPr lang="en-US" altLang="en-US" dirty="0"/>
              <a:t>A disposable refrigerant cylinder may </a:t>
            </a:r>
            <a:r>
              <a:rPr lang="en-US" altLang="en-US" dirty="0">
                <a:solidFill>
                  <a:srgbClr val="FF0000"/>
                </a:solidFill>
              </a:rPr>
              <a:t>never</a:t>
            </a:r>
            <a:r>
              <a:rPr lang="en-US" altLang="en-US" dirty="0"/>
              <a:t> be used to recover refrigerant.  </a:t>
            </a:r>
          </a:p>
          <a:p>
            <a:pPr>
              <a:buFont typeface="Wingdings" panose="05000000000000000000" pitchFamily="2" charset="2"/>
              <a:buChar char="§"/>
            </a:pPr>
            <a:endParaRPr lang="en-US" altLang="en-US" dirty="0"/>
          </a:p>
          <a:p>
            <a:pPr>
              <a:buFont typeface="Wingdings" panose="05000000000000000000" pitchFamily="2" charset="2"/>
              <a:buChar char="§"/>
            </a:pPr>
            <a:r>
              <a:rPr lang="en-US" altLang="en-US" dirty="0"/>
              <a:t>When empty, the </a:t>
            </a:r>
            <a:r>
              <a:rPr lang="en-US" altLang="en-US" dirty="0">
                <a:solidFill>
                  <a:srgbClr val="FF0000"/>
                </a:solidFill>
              </a:rPr>
              <a:t>vapor should be recovered</a:t>
            </a:r>
            <a:r>
              <a:rPr lang="en-US" altLang="en-US" dirty="0"/>
              <a:t>, reducing the pressure in a disposable cylinder to 0 psig before scrapping.</a:t>
            </a:r>
          </a:p>
        </p:txBody>
      </p:sp>
      <p:pic>
        <p:nvPicPr>
          <p:cNvPr id="2" name="Picture 1">
            <a:extLst>
              <a:ext uri="{FF2B5EF4-FFF2-40B4-BE49-F238E27FC236}">
                <a16:creationId xmlns:a16="http://schemas.microsoft.com/office/drawing/2014/main" id="{9F701F3C-68A0-482B-85E7-88AE50BA8F4D}"/>
              </a:ext>
            </a:extLst>
          </p:cNvPr>
          <p:cNvPicPr>
            <a:picLocks noChangeAspect="1"/>
          </p:cNvPicPr>
          <p:nvPr/>
        </p:nvPicPr>
        <p:blipFill rotWithShape="1">
          <a:blip r:embed="rId3"/>
          <a:srcRect l="56666" t="16666" r="3334" b="10238"/>
          <a:stretch/>
        </p:blipFill>
        <p:spPr>
          <a:xfrm>
            <a:off x="9820747" y="2286000"/>
            <a:ext cx="1694506" cy="3096491"/>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p:txBody>
          <a:bodyPr/>
          <a:lstStyle/>
          <a:p>
            <a:r>
              <a:rPr lang="en-US" altLang="en-US" dirty="0"/>
              <a:t>SHIPPING</a:t>
            </a:r>
          </a:p>
        </p:txBody>
      </p:sp>
      <p:sp>
        <p:nvSpPr>
          <p:cNvPr id="112643" name="Rectangle 3"/>
          <p:cNvSpPr>
            <a:spLocks noGrp="1" noChangeArrowheads="1"/>
          </p:cNvSpPr>
          <p:nvPr>
            <p:ph idx="1"/>
          </p:nvPr>
        </p:nvSpPr>
        <p:spPr>
          <a:xfrm>
            <a:off x="152400" y="1981200"/>
            <a:ext cx="11597224" cy="3877600"/>
          </a:xfrm>
        </p:spPr>
        <p:txBody>
          <a:bodyPr anchor="t"/>
          <a:lstStyle/>
          <a:p>
            <a:pPr marL="914400" indent="-454025"/>
            <a:r>
              <a:rPr lang="en-US" altLang="en-US" dirty="0"/>
              <a:t>When transporting cylinders containing used refrigerant, a Department of Transportation </a:t>
            </a:r>
            <a:r>
              <a:rPr lang="en-US" altLang="en-US" dirty="0">
                <a:solidFill>
                  <a:srgbClr val="FF0000"/>
                </a:solidFill>
              </a:rPr>
              <a:t>(DOT) </a:t>
            </a:r>
            <a:r>
              <a:rPr lang="en-US" altLang="en-US" dirty="0"/>
              <a:t>classification tag and label must be attached to the cylinders.  </a:t>
            </a:r>
          </a:p>
          <a:p>
            <a:pPr marL="914400" indent="-454025"/>
            <a:endParaRPr lang="en-US" altLang="en-US" dirty="0"/>
          </a:p>
          <a:p>
            <a:pPr marL="914400" indent="-454025"/>
            <a:r>
              <a:rPr lang="en-US" altLang="en-US" dirty="0"/>
              <a:t>Portable, refillable tanks or containers used to ship CFC, HCFC, or other refrigerants obtained with recovery equipment must meet DOT standards. </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fontScale="90000"/>
          </a:bodyPr>
          <a:lstStyle/>
          <a:p>
            <a:br>
              <a:rPr lang="en-US" altLang="en-US" dirty="0"/>
            </a:br>
            <a:r>
              <a:rPr lang="en-US" altLang="en-US" dirty="0"/>
              <a:t>SHIPPING</a:t>
            </a:r>
            <a:br>
              <a:rPr lang="en-US" altLang="en-US" dirty="0"/>
            </a:br>
            <a:endParaRPr lang="en-US" altLang="en-US" dirty="0"/>
          </a:p>
        </p:txBody>
      </p:sp>
      <p:sp>
        <p:nvSpPr>
          <p:cNvPr id="53251" name="Content Placeholder 2"/>
          <p:cNvSpPr>
            <a:spLocks noGrp="1"/>
          </p:cNvSpPr>
          <p:nvPr>
            <p:ph idx="1"/>
          </p:nvPr>
        </p:nvSpPr>
        <p:spPr>
          <a:xfrm>
            <a:off x="440286" y="1981200"/>
            <a:ext cx="11309338" cy="4876800"/>
          </a:xfrm>
        </p:spPr>
        <p:txBody>
          <a:bodyPr anchor="t">
            <a:normAutofit/>
          </a:bodyPr>
          <a:lstStyle/>
          <a:p>
            <a:pPr>
              <a:buFont typeface="Wingdings" panose="05000000000000000000" pitchFamily="2" charset="2"/>
              <a:buChar char="§"/>
            </a:pPr>
            <a:r>
              <a:rPr lang="en-US" dirty="0"/>
              <a:t>DOT regulations require that the </a:t>
            </a:r>
            <a:r>
              <a:rPr lang="en-US" dirty="0">
                <a:solidFill>
                  <a:srgbClr val="FF0000"/>
                </a:solidFill>
              </a:rPr>
              <a:t>number of cylinders </a:t>
            </a:r>
            <a:r>
              <a:rPr lang="en-US" dirty="0"/>
              <a:t>of each gas be recorded on the shipping paper for hazard class 2.2 Nonflammable Compressed Gases.  </a:t>
            </a:r>
          </a:p>
          <a:p>
            <a:pPr marL="0" indent="0">
              <a:buNone/>
            </a:pPr>
            <a:endParaRPr lang="en-US" dirty="0"/>
          </a:p>
          <a:p>
            <a:pPr>
              <a:buFont typeface="Wingdings" panose="05000000000000000000" pitchFamily="2" charset="2"/>
              <a:buChar char="§"/>
            </a:pPr>
            <a:r>
              <a:rPr lang="en-US" dirty="0"/>
              <a:t>Refrigerant cylinders must be </a:t>
            </a:r>
            <a:r>
              <a:rPr lang="en-US" dirty="0">
                <a:solidFill>
                  <a:srgbClr val="FF0000"/>
                </a:solidFill>
              </a:rPr>
              <a:t>positioned upright</a:t>
            </a:r>
            <a:r>
              <a:rPr lang="en-US" dirty="0"/>
              <a:t> when they are shipped.</a:t>
            </a:r>
          </a:p>
          <a:p>
            <a:pPr marL="0" indent="0">
              <a:buNone/>
            </a:pPr>
            <a:endParaRPr lang="en-US" sz="2800" dirty="0"/>
          </a:p>
        </p:txBody>
      </p:sp>
    </p:spTree>
    <p:extLst>
      <p:ext uri="{BB962C8B-B14F-4D97-AF65-F5344CB8AC3E}">
        <p14:creationId xmlns:p14="http://schemas.microsoft.com/office/powerpoint/2010/main" val="2816458809"/>
      </p:ext>
    </p:extLst>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Title 1"/>
          <p:cNvSpPr>
            <a:spLocks noGrp="1"/>
          </p:cNvSpPr>
          <p:nvPr>
            <p:ph type="title"/>
          </p:nvPr>
        </p:nvSpPr>
        <p:spPr/>
        <p:txBody>
          <a:bodyPr>
            <a:normAutofit fontScale="90000"/>
          </a:bodyPr>
          <a:lstStyle/>
          <a:p>
            <a:br>
              <a:rPr lang="en-US" altLang="en-US" dirty="0"/>
            </a:br>
            <a:r>
              <a:rPr lang="en-US" altLang="en-US" dirty="0"/>
              <a:t>SHIPPING</a:t>
            </a:r>
            <a:br>
              <a:rPr lang="en-US" altLang="en-US" dirty="0"/>
            </a:br>
            <a:endParaRPr lang="en-US" altLang="en-US" dirty="0"/>
          </a:p>
        </p:txBody>
      </p:sp>
      <p:sp>
        <p:nvSpPr>
          <p:cNvPr id="53251" name="Content Placeholder 2"/>
          <p:cNvSpPr>
            <a:spLocks noGrp="1"/>
          </p:cNvSpPr>
          <p:nvPr>
            <p:ph idx="1"/>
          </p:nvPr>
        </p:nvSpPr>
        <p:spPr>
          <a:xfrm>
            <a:off x="440286" y="1981200"/>
            <a:ext cx="11309338" cy="4876800"/>
          </a:xfrm>
        </p:spPr>
        <p:txBody>
          <a:bodyPr anchor="t">
            <a:normAutofit/>
          </a:bodyPr>
          <a:lstStyle/>
          <a:p>
            <a:pPr marL="0" indent="0">
              <a:buNone/>
            </a:pPr>
            <a:r>
              <a:rPr lang="en-US" dirty="0"/>
              <a:t>Before shipping any used refrigerant in a cylinder, a refrigerant label to identify the </a:t>
            </a:r>
            <a:r>
              <a:rPr lang="en-US" dirty="0">
                <a:solidFill>
                  <a:srgbClr val="FF0000"/>
                </a:solidFill>
              </a:rPr>
              <a:t>type of refrigerant </a:t>
            </a:r>
            <a:r>
              <a:rPr lang="en-US" dirty="0"/>
              <a:t>recovered is placed on a recovery cylinder to avoid accidental mixing of recovered refrigerants, allow the recycler to identify the contents, and </a:t>
            </a:r>
            <a:r>
              <a:rPr lang="en-US" dirty="0">
                <a:solidFill>
                  <a:srgbClr val="FF0000"/>
                </a:solidFill>
              </a:rPr>
              <a:t>allow the technician’s company to determine the amount of refrigerant recovered for recordkeeping purposes.</a:t>
            </a:r>
            <a:endParaRPr lang="en-US" sz="2800" dirty="0">
              <a:solidFill>
                <a:srgbClr val="FF0000"/>
              </a:solidFill>
            </a:endParaRPr>
          </a:p>
        </p:txBody>
      </p:sp>
    </p:spTree>
    <p:extLst>
      <p:ext uri="{BB962C8B-B14F-4D97-AF65-F5344CB8AC3E}">
        <p14:creationId xmlns:p14="http://schemas.microsoft.com/office/powerpoint/2010/main" val="3045313565"/>
      </p:ext>
    </p:extLst>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showMasterSp="0">
  <p:cSld>
    <p:bg>
      <p:bgPr>
        <a:solidFill>
          <a:schemeClr val="bg2">
            <a:lumMod val="90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B54A7F5-8F48-4F95-AED6-E0B833C13C8C}"/>
              </a:ext>
            </a:extLst>
          </p:cNvPr>
          <p:cNvPicPr>
            <a:picLocks noChangeAspect="1"/>
          </p:cNvPicPr>
          <p:nvPr/>
        </p:nvPicPr>
        <p:blipFill>
          <a:blip r:embed="rId4"/>
          <a:stretch>
            <a:fillRect/>
          </a:stretch>
        </p:blipFill>
        <p:spPr>
          <a:xfrm rot="5400000">
            <a:off x="2814351" y="-768013"/>
            <a:ext cx="6868097" cy="8458201"/>
          </a:xfrm>
          <a:prstGeom prst="rect">
            <a:avLst/>
          </a:prstGeom>
        </p:spPr>
      </p:pic>
    </p:spTree>
    <p:custDataLst>
      <p:tags r:id="rId1"/>
    </p:custDataLst>
    <p:extLst>
      <p:ext uri="{BB962C8B-B14F-4D97-AF65-F5344CB8AC3E}">
        <p14:creationId xmlns:p14="http://schemas.microsoft.com/office/powerpoint/2010/main" val="751957420"/>
      </p:ext>
    </p:extLst>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a:blip r:embed="rId3">
            <a:extLst>
              <a:ext uri="{28A0092B-C50C-407E-A947-70E740481C1C}">
                <a14:useLocalDpi xmlns:a14="http://schemas.microsoft.com/office/drawing/2010/main" val="0"/>
              </a:ext>
            </a:extLst>
          </a:blip>
          <a:srcRect l="24252" t="3027" r="22977" b="3111"/>
          <a:stretch>
            <a:fillRect/>
          </a:stretch>
        </p:blipFill>
        <p:spPr bwMode="auto">
          <a:xfrm>
            <a:off x="8305800" y="851899"/>
            <a:ext cx="1060694" cy="2074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53600" y="838200"/>
            <a:ext cx="1732503" cy="2027875"/>
          </a:xfrm>
          <a:prstGeom prst="rect">
            <a:avLst/>
          </a:prstGeom>
        </p:spPr>
      </p:pic>
      <p:sp>
        <p:nvSpPr>
          <p:cNvPr id="3" name="Title 2"/>
          <p:cNvSpPr>
            <a:spLocks noGrp="1"/>
          </p:cNvSpPr>
          <p:nvPr>
            <p:ph type="ctrTitle"/>
          </p:nvPr>
        </p:nvSpPr>
        <p:spPr>
          <a:xfrm>
            <a:off x="543820" y="990600"/>
            <a:ext cx="10993549" cy="1475013"/>
          </a:xfrm>
        </p:spPr>
        <p:txBody>
          <a:bodyPr/>
          <a:lstStyle/>
          <a:p>
            <a:r>
              <a:rPr lang="en-US" dirty="0"/>
              <a:t>Type I</a:t>
            </a:r>
          </a:p>
        </p:txBody>
      </p:sp>
      <p:sp>
        <p:nvSpPr>
          <p:cNvPr id="7" name="Subtitle 6"/>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3676683611"/>
      </p:ext>
    </p:extLst>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 I CERTIFICATION CONTENTS</a:t>
            </a:r>
          </a:p>
        </p:txBody>
      </p:sp>
      <p:sp>
        <p:nvSpPr>
          <p:cNvPr id="3" name="Content Placeholder 2"/>
          <p:cNvSpPr>
            <a:spLocks noGrp="1"/>
          </p:cNvSpPr>
          <p:nvPr>
            <p:ph idx="1"/>
          </p:nvPr>
        </p:nvSpPr>
        <p:spPr/>
        <p:txBody>
          <a:bodyPr anchor="t"/>
          <a:lstStyle/>
          <a:p>
            <a:r>
              <a:rPr lang="en-US" dirty="0"/>
              <a:t>Recovery Equipment </a:t>
            </a:r>
          </a:p>
          <a:p>
            <a:r>
              <a:rPr lang="en-US" dirty="0"/>
              <a:t>Recovery Requirements </a:t>
            </a:r>
          </a:p>
          <a:p>
            <a:r>
              <a:rPr lang="en-US" dirty="0"/>
              <a:t>Recovery Techniques </a:t>
            </a:r>
          </a:p>
          <a:p>
            <a:r>
              <a:rPr lang="en-US" dirty="0"/>
              <a:t>Safety </a:t>
            </a:r>
          </a:p>
        </p:txBody>
      </p:sp>
    </p:spTree>
    <p:custDataLst>
      <p:tags r:id="rId1"/>
    </p:custDataLst>
    <p:extLst>
      <p:ext uri="{BB962C8B-B14F-4D97-AF65-F5344CB8AC3E}">
        <p14:creationId xmlns:p14="http://schemas.microsoft.com/office/powerpoint/2010/main" val="2673269009"/>
      </p:ext>
    </p:extLst>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dirty="0"/>
              <a:t>TYPE I</a:t>
            </a:r>
          </a:p>
        </p:txBody>
      </p:sp>
      <p:sp>
        <p:nvSpPr>
          <p:cNvPr id="100355" name="Rectangle 3"/>
          <p:cNvSpPr>
            <a:spLocks noGrp="1" noChangeArrowheads="1"/>
          </p:cNvSpPr>
          <p:nvPr>
            <p:ph idx="1"/>
          </p:nvPr>
        </p:nvSpPr>
        <p:spPr/>
        <p:txBody>
          <a:bodyPr anchor="t">
            <a:normAutofit/>
          </a:bodyPr>
          <a:lstStyle/>
          <a:p>
            <a:pPr marL="0" indent="0">
              <a:buNone/>
            </a:pPr>
            <a:r>
              <a:rPr lang="en-US" dirty="0"/>
              <a:t>Persons handling refrigerant during the maintenance, service, or repair of small appliances must be certified as either a </a:t>
            </a:r>
            <a:r>
              <a:rPr lang="en-US" dirty="0">
                <a:solidFill>
                  <a:srgbClr val="FF0000"/>
                </a:solidFill>
              </a:rPr>
              <a:t>Type I Technician or as a Universal Technician</a:t>
            </a:r>
            <a:r>
              <a:rPr lang="en-US" dirty="0"/>
              <a:t>, with the exception of motor vehicle air conditioning (MVAC).  </a:t>
            </a:r>
          </a:p>
          <a:p>
            <a:endParaRPr lang="en-US" dirty="0"/>
          </a:p>
        </p:txBody>
      </p:sp>
      <p:pic>
        <p:nvPicPr>
          <p:cNvPr id="2" name="Picture 1">
            <a:extLst>
              <a:ext uri="{FF2B5EF4-FFF2-40B4-BE49-F238E27FC236}">
                <a16:creationId xmlns:a16="http://schemas.microsoft.com/office/drawing/2014/main" id="{65E84F88-1D63-40E1-AA36-3A8F351CF000}"/>
              </a:ext>
            </a:extLst>
          </p:cNvPr>
          <p:cNvPicPr>
            <a:picLocks noChangeAspect="1"/>
          </p:cNvPicPr>
          <p:nvPr/>
        </p:nvPicPr>
        <p:blipFill>
          <a:blip r:embed="rId3"/>
          <a:stretch>
            <a:fillRect/>
          </a:stretch>
        </p:blipFill>
        <p:spPr>
          <a:xfrm>
            <a:off x="1752600" y="4051224"/>
            <a:ext cx="1054699" cy="2072820"/>
          </a:xfrm>
          <a:prstGeom prst="rect">
            <a:avLst/>
          </a:prstGeom>
        </p:spPr>
      </p:pic>
      <p:pic>
        <p:nvPicPr>
          <p:cNvPr id="1026" name="Picture 2" descr="http://pop.h-cdn.co/assets/cm/15/06/54cfd813e522d_-_air-conditioner-test-01-0614-lgn.jpg">
            <a:extLst>
              <a:ext uri="{FF2B5EF4-FFF2-40B4-BE49-F238E27FC236}">
                <a16:creationId xmlns:a16="http://schemas.microsoft.com/office/drawing/2014/main" id="{D3C94749-F4BF-4A42-A587-F44DD664253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1333" t="12666" r="11333" b="18001"/>
          <a:stretch/>
        </p:blipFill>
        <p:spPr bwMode="auto">
          <a:xfrm>
            <a:off x="8305800" y="4385600"/>
            <a:ext cx="2209800" cy="1485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2692070"/>
      </p:ext>
    </p:extLst>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dirty="0"/>
              <a:t>TYPE I</a:t>
            </a:r>
          </a:p>
        </p:txBody>
      </p:sp>
      <p:sp>
        <p:nvSpPr>
          <p:cNvPr id="100355" name="Rectangle 3"/>
          <p:cNvSpPr>
            <a:spLocks noGrp="1" noChangeArrowheads="1"/>
          </p:cNvSpPr>
          <p:nvPr>
            <p:ph idx="1"/>
          </p:nvPr>
        </p:nvSpPr>
        <p:spPr/>
        <p:txBody>
          <a:bodyPr anchor="t">
            <a:normAutofit/>
          </a:bodyPr>
          <a:lstStyle/>
          <a:p>
            <a:r>
              <a:rPr lang="en-US" dirty="0"/>
              <a:t>The EPA definition of a small appliance includes; products manufactured, fully charged, and </a:t>
            </a:r>
            <a:r>
              <a:rPr lang="en-US" dirty="0">
                <a:solidFill>
                  <a:srgbClr val="FF0000"/>
                </a:solidFill>
              </a:rPr>
              <a:t>hermetically sealed in a factory containing five pounds or less of refrigerant</a:t>
            </a:r>
            <a:r>
              <a:rPr lang="en-US" dirty="0"/>
              <a:t>.  </a:t>
            </a:r>
          </a:p>
          <a:p>
            <a:r>
              <a:rPr lang="en-US" dirty="0"/>
              <a:t>Split-systems may </a:t>
            </a:r>
            <a:r>
              <a:rPr lang="en-US" dirty="0">
                <a:solidFill>
                  <a:srgbClr val="FF0000"/>
                </a:solidFill>
              </a:rPr>
              <a:t>not</a:t>
            </a:r>
            <a:r>
              <a:rPr lang="en-US" dirty="0"/>
              <a:t> be serviced by Type I technicians.  </a:t>
            </a:r>
          </a:p>
        </p:txBody>
      </p:sp>
    </p:spTree>
    <p:extLst>
      <p:ext uri="{BB962C8B-B14F-4D97-AF65-F5344CB8AC3E}">
        <p14:creationId xmlns:p14="http://schemas.microsoft.com/office/powerpoint/2010/main" val="1265493735"/>
      </p:ext>
    </p:extLst>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dirty="0"/>
              <a:t>TYPE I</a:t>
            </a:r>
          </a:p>
        </p:txBody>
      </p:sp>
      <p:sp>
        <p:nvSpPr>
          <p:cNvPr id="100355" name="Rectangle 3"/>
          <p:cNvSpPr>
            <a:spLocks noGrp="1" noChangeArrowheads="1"/>
          </p:cNvSpPr>
          <p:nvPr>
            <p:ph idx="1"/>
          </p:nvPr>
        </p:nvSpPr>
        <p:spPr/>
        <p:txBody>
          <a:bodyPr anchor="t">
            <a:normAutofit/>
          </a:bodyPr>
          <a:lstStyle/>
          <a:p>
            <a:pPr marL="0" indent="0">
              <a:buNone/>
            </a:pPr>
            <a:r>
              <a:rPr lang="en-US" dirty="0"/>
              <a:t>The sale of CFC, HCFC, HFC, and HFO refrigerants to service or install refrigeration and air-conditioning equipment is restricted to technicians who are EPA certified in refrigerant recovery.</a:t>
            </a:r>
          </a:p>
        </p:txBody>
      </p:sp>
      <p:sp>
        <p:nvSpPr>
          <p:cNvPr id="2" name="Flowchart: Punched Tape 1">
            <a:extLst>
              <a:ext uri="{FF2B5EF4-FFF2-40B4-BE49-F238E27FC236}">
                <a16:creationId xmlns:a16="http://schemas.microsoft.com/office/drawing/2014/main" id="{B6FEC8FA-2C64-4861-8317-4D7DF48680E8}"/>
              </a:ext>
            </a:extLst>
          </p:cNvPr>
          <p:cNvSpPr/>
          <p:nvPr/>
        </p:nvSpPr>
        <p:spPr>
          <a:xfrm>
            <a:off x="3810000" y="4038600"/>
            <a:ext cx="5105400" cy="2117244"/>
          </a:xfrm>
          <a:prstGeom prst="flowChartPunchedTap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SALE</a:t>
            </a:r>
          </a:p>
          <a:p>
            <a:pPr algn="ctr"/>
            <a:r>
              <a:rPr lang="en-US" dirty="0"/>
              <a:t>RESTRICTIONS</a:t>
            </a:r>
          </a:p>
        </p:txBody>
      </p:sp>
    </p:spTree>
    <p:extLst>
      <p:ext uri="{BB962C8B-B14F-4D97-AF65-F5344CB8AC3E}">
        <p14:creationId xmlns:p14="http://schemas.microsoft.com/office/powerpoint/2010/main" val="9253256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nchor="ctr">
            <a:normAutofit/>
          </a:bodyPr>
          <a:lstStyle/>
          <a:p>
            <a:r>
              <a:rPr lang="en-US" altLang="en-US" sz="4000" dirty="0"/>
              <a:t>TEST FORMAT</a:t>
            </a:r>
          </a:p>
        </p:txBody>
      </p:sp>
      <p:sp>
        <p:nvSpPr>
          <p:cNvPr id="8" name="Content Placeholder 7">
            <a:extLst>
              <a:ext uri="{FF2B5EF4-FFF2-40B4-BE49-F238E27FC236}">
                <a16:creationId xmlns:a16="http://schemas.microsoft.com/office/drawing/2014/main" id="{4743C5C9-F768-4D14-BDCA-0CEB6834D9CA}"/>
              </a:ext>
            </a:extLst>
          </p:cNvPr>
          <p:cNvSpPr>
            <a:spLocks noGrp="1"/>
          </p:cNvSpPr>
          <p:nvPr>
            <p:ph idx="1"/>
          </p:nvPr>
        </p:nvSpPr>
        <p:spPr>
          <a:xfrm>
            <a:off x="440286" y="1981200"/>
            <a:ext cx="11309338" cy="4876800"/>
          </a:xfrm>
        </p:spPr>
        <p:txBody>
          <a:bodyPr>
            <a:normAutofit/>
          </a:bodyPr>
          <a:lstStyle/>
          <a:p>
            <a:r>
              <a:rPr lang="en-US" sz="2400" dirty="0"/>
              <a:t>The Core contains 25 general knowledge questions relating to stratospheric ozone depletion, rules and regulations of the Clean Air Act, the Montreal Protocol, refrigerant recovery, recycling and reclaiming, recovery devices, substitute refrigerants and oils, recovery techniques, dehydration, recovery cylinders, safety, and shipping.  </a:t>
            </a:r>
          </a:p>
          <a:p>
            <a:r>
              <a:rPr lang="en-US" sz="2400" dirty="0"/>
              <a:t>Type I contains 25 sector-specific questions pertaining to small appliances.  </a:t>
            </a:r>
          </a:p>
          <a:p>
            <a:r>
              <a:rPr lang="en-US" sz="2400" dirty="0"/>
              <a:t>Type II contains 25 sector-specific questions pertaining to medium and high-pressure appliances. </a:t>
            </a:r>
          </a:p>
          <a:p>
            <a:r>
              <a:rPr lang="en-US" sz="2400" dirty="0"/>
              <a:t>Type III contains 25 sector-specific questions pertaining to low-pressure appliances.</a:t>
            </a:r>
          </a:p>
        </p:txBody>
      </p:sp>
    </p:spTree>
    <p:extLst>
      <p:ext uri="{BB962C8B-B14F-4D97-AF65-F5344CB8AC3E}">
        <p14:creationId xmlns:p14="http://schemas.microsoft.com/office/powerpoint/2010/main" val="3342765768"/>
      </p:ext>
    </p:extLst>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ChangeArrowheads="1"/>
          </p:cNvSpPr>
          <p:nvPr>
            <p:ph type="title"/>
          </p:nvPr>
        </p:nvSpPr>
        <p:spPr/>
        <p:txBody>
          <a:bodyPr/>
          <a:lstStyle/>
          <a:p>
            <a:r>
              <a:rPr lang="en-US" altLang="en-US" dirty="0"/>
              <a:t>TYPE I</a:t>
            </a:r>
          </a:p>
        </p:txBody>
      </p:sp>
      <p:sp>
        <p:nvSpPr>
          <p:cNvPr id="100355" name="Rectangle 3"/>
          <p:cNvSpPr>
            <a:spLocks noGrp="1" noChangeArrowheads="1"/>
          </p:cNvSpPr>
          <p:nvPr>
            <p:ph idx="1"/>
          </p:nvPr>
        </p:nvSpPr>
        <p:spPr/>
        <p:txBody>
          <a:bodyPr anchor="t">
            <a:normAutofit fontScale="92500" lnSpcReduction="10000"/>
          </a:bodyPr>
          <a:lstStyle/>
          <a:p>
            <a:r>
              <a:rPr lang="en-US" dirty="0">
                <a:solidFill>
                  <a:srgbClr val="FF0000"/>
                </a:solidFill>
              </a:rPr>
              <a:t>MVAC-like systems do not </a:t>
            </a:r>
            <a:r>
              <a:rPr lang="en-US" dirty="0"/>
              <a:t>meet the criteria for Type I appliance certification no matter the type or quantity of refrigerant.  </a:t>
            </a:r>
          </a:p>
          <a:p>
            <a:endParaRPr lang="en-US" dirty="0"/>
          </a:p>
          <a:p>
            <a:endParaRPr lang="en-US" dirty="0"/>
          </a:p>
          <a:p>
            <a:endParaRPr lang="en-US" dirty="0"/>
          </a:p>
          <a:p>
            <a:r>
              <a:rPr lang="en-US" dirty="0"/>
              <a:t>HCFCs and HFCs such as R-404A cannot be used for new Type I appliances. </a:t>
            </a:r>
          </a:p>
        </p:txBody>
      </p:sp>
      <p:pic>
        <p:nvPicPr>
          <p:cNvPr id="3" name="Graphic 2" descr="Car">
            <a:extLst>
              <a:ext uri="{FF2B5EF4-FFF2-40B4-BE49-F238E27FC236}">
                <a16:creationId xmlns:a16="http://schemas.microsoft.com/office/drawing/2014/main" id="{23052A67-9F9B-4B00-8B01-A759697C5F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67200" y="2357900"/>
            <a:ext cx="3124200" cy="3124200"/>
          </a:xfrm>
          <a:prstGeom prst="rect">
            <a:avLst/>
          </a:prstGeom>
        </p:spPr>
      </p:pic>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TYPE I </a:t>
            </a:r>
          </a:p>
        </p:txBody>
      </p:sp>
      <p:sp>
        <p:nvSpPr>
          <p:cNvPr id="3" name="Content Placeholder 2"/>
          <p:cNvSpPr>
            <a:spLocks noGrp="1"/>
          </p:cNvSpPr>
          <p:nvPr>
            <p:ph idx="1"/>
          </p:nvPr>
        </p:nvSpPr>
        <p:spPr>
          <a:xfrm>
            <a:off x="440286" y="1981200"/>
            <a:ext cx="8779914" cy="3877600"/>
          </a:xfrm>
        </p:spPr>
        <p:txBody>
          <a:bodyPr anchor="t">
            <a:normAutofit fontScale="92500" lnSpcReduction="10000"/>
          </a:bodyPr>
          <a:lstStyle/>
          <a:p>
            <a:pPr marL="460375" indent="-460375"/>
            <a:r>
              <a:rPr lang="en-US" dirty="0"/>
              <a:t>When retrofitting or converting a system to use a different refrigerant, </a:t>
            </a:r>
            <a:r>
              <a:rPr lang="en-US" dirty="0">
                <a:solidFill>
                  <a:srgbClr val="FF0000"/>
                </a:solidFill>
              </a:rPr>
              <a:t>only EPA-approved substitutes </a:t>
            </a:r>
            <a:r>
              <a:rPr lang="en-US" dirty="0"/>
              <a:t>can be used.  </a:t>
            </a:r>
          </a:p>
          <a:p>
            <a:pPr marL="460375" indent="-460375"/>
            <a:endParaRPr lang="en-US" dirty="0"/>
          </a:p>
          <a:p>
            <a:pPr marL="460375" indent="-460375"/>
            <a:r>
              <a:rPr lang="en-US" dirty="0"/>
              <a:t>Remember, there is no such thing as a “</a:t>
            </a:r>
            <a:r>
              <a:rPr lang="en-US" dirty="0">
                <a:solidFill>
                  <a:srgbClr val="FF0000"/>
                </a:solidFill>
              </a:rPr>
              <a:t>drop-in</a:t>
            </a:r>
            <a:r>
              <a:rPr lang="en-US" dirty="0"/>
              <a:t>” substitute; EPA does not approve any substitute refrigerants as a direct drop-in replacement to service an R-22 or other system.</a:t>
            </a:r>
          </a:p>
        </p:txBody>
      </p:sp>
      <p:pic>
        <p:nvPicPr>
          <p:cNvPr id="5" name="Graphic 4" descr="Raised hand">
            <a:extLst>
              <a:ext uri="{FF2B5EF4-FFF2-40B4-BE49-F238E27FC236}">
                <a16:creationId xmlns:a16="http://schemas.microsoft.com/office/drawing/2014/main" id="{337744C5-DAE9-44D0-9F8A-CF9913C0CE2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058400" y="3733800"/>
            <a:ext cx="1905000" cy="1905000"/>
          </a:xfrm>
          <a:prstGeom prst="rect">
            <a:avLst/>
          </a:prstGeom>
        </p:spPr>
      </p:pic>
    </p:spTree>
    <p:extLst>
      <p:ext uri="{BB962C8B-B14F-4D97-AF65-F5344CB8AC3E}">
        <p14:creationId xmlns:p14="http://schemas.microsoft.com/office/powerpoint/2010/main" val="891959586"/>
      </p:ext>
    </p:extLst>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p:cNvSpPr>
            <a:spLocks noGrp="1" noChangeArrowheads="1"/>
          </p:cNvSpPr>
          <p:nvPr>
            <p:ph type="title"/>
          </p:nvPr>
        </p:nvSpPr>
        <p:spPr/>
        <p:txBody>
          <a:bodyPr/>
          <a:lstStyle/>
          <a:p>
            <a:r>
              <a:rPr lang="en-US" altLang="en-US" dirty="0"/>
              <a:t>RECOVERY EQUIPMENT</a:t>
            </a:r>
          </a:p>
        </p:txBody>
      </p:sp>
      <p:grpSp>
        <p:nvGrpSpPr>
          <p:cNvPr id="3" name="Group 2">
            <a:extLst>
              <a:ext uri="{FF2B5EF4-FFF2-40B4-BE49-F238E27FC236}">
                <a16:creationId xmlns:a16="http://schemas.microsoft.com/office/drawing/2014/main" id="{6A96054A-321B-419F-A00A-9254BCCCAB46}"/>
              </a:ext>
            </a:extLst>
          </p:cNvPr>
          <p:cNvGrpSpPr/>
          <p:nvPr/>
        </p:nvGrpSpPr>
        <p:grpSpPr>
          <a:xfrm>
            <a:off x="987462" y="3646550"/>
            <a:ext cx="1785919" cy="2918165"/>
            <a:chOff x="2786081" y="3467100"/>
            <a:chExt cx="1785919" cy="2918165"/>
          </a:xfrm>
        </p:grpSpPr>
        <p:pic>
          <p:nvPicPr>
            <p:cNvPr id="119813" name="Picture 5"/>
            <p:cNvPicPr>
              <a:picLocks noChangeAspect="1" noChangeArrowheads="1"/>
            </p:cNvPicPr>
            <p:nvPr/>
          </p:nvPicPr>
          <p:blipFill>
            <a:blip r:embed="rId3">
              <a:extLst>
                <a:ext uri="{28A0092B-C50C-407E-A947-70E740481C1C}">
                  <a14:useLocalDpi xmlns:a14="http://schemas.microsoft.com/office/drawing/2010/main" val="0"/>
                </a:ext>
              </a:extLst>
            </a:blip>
            <a:srcRect l="13219" r="15404"/>
            <a:stretch>
              <a:fillRect/>
            </a:stretch>
          </p:blipFill>
          <p:spPr bwMode="auto">
            <a:xfrm>
              <a:off x="2786081" y="4716485"/>
              <a:ext cx="1785919" cy="16687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119815"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46781" y="3467100"/>
              <a:ext cx="1064518" cy="13530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grpSp>
      <p:pic>
        <p:nvPicPr>
          <p:cNvPr id="119812" name="Picture 9" descr="IMPERIAL PT-109 Refrigerant Recovery To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14527" y="4209645"/>
            <a:ext cx="1952625" cy="2143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5" descr="Refrigerant Recovery Cylinder - 30LB">
            <a:extLst>
              <a:ext uri="{FF2B5EF4-FFF2-40B4-BE49-F238E27FC236}">
                <a16:creationId xmlns:a16="http://schemas.microsoft.com/office/drawing/2014/main" id="{7C54A27A-9540-4D66-8ED7-25574582686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4069" r="23380"/>
          <a:stretch>
            <a:fillRect/>
          </a:stretch>
        </p:blipFill>
        <p:spPr bwMode="auto">
          <a:xfrm>
            <a:off x="3124200" y="4733816"/>
            <a:ext cx="1064518" cy="16189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a:extLst>
              <a:ext uri="{FF2B5EF4-FFF2-40B4-BE49-F238E27FC236}">
                <a16:creationId xmlns:a16="http://schemas.microsoft.com/office/drawing/2014/main" id="{149DCF1B-DDB8-4327-900B-5F5A184AFB3B}"/>
              </a:ext>
            </a:extLst>
          </p:cNvPr>
          <p:cNvSpPr/>
          <p:nvPr/>
        </p:nvSpPr>
        <p:spPr>
          <a:xfrm>
            <a:off x="752810" y="1897440"/>
            <a:ext cx="11029615" cy="1569660"/>
          </a:xfrm>
          <a:prstGeom prst="rect">
            <a:avLst/>
          </a:prstGeom>
        </p:spPr>
        <p:txBody>
          <a:bodyPr wrap="square">
            <a:spAutoFit/>
          </a:bodyPr>
          <a:lstStyle/>
          <a:p>
            <a:pPr algn="l">
              <a:buClr>
                <a:schemeClr val="accent2"/>
              </a:buClr>
            </a:pPr>
            <a:r>
              <a:rPr lang="en-US" sz="3200" b="0" dirty="0">
                <a:solidFill>
                  <a:schemeClr val="tx2"/>
                </a:solidFill>
                <a:latin typeface="Gill Sans MT" panose="020B0502020104020203" pitchFamily="34" charset="0"/>
              </a:rPr>
              <a:t>Recovery equipment used during the maintenance, service, or repair of small appliances that use CFCs, HCFCs, and HFCs must be certified by an </a:t>
            </a:r>
            <a:r>
              <a:rPr lang="en-US" sz="3200" b="0" dirty="0">
                <a:solidFill>
                  <a:srgbClr val="FF0000"/>
                </a:solidFill>
                <a:latin typeface="Gill Sans MT" panose="020B0502020104020203" pitchFamily="34" charset="0"/>
              </a:rPr>
              <a:t>EPA-approved laboratory</a:t>
            </a:r>
            <a:r>
              <a:rPr lang="en-US" sz="3200" b="0" dirty="0">
                <a:latin typeface="Gill Sans MT" panose="020B0502020104020203" pitchFamily="34" charset="0"/>
              </a:rPr>
              <a:t>.</a:t>
            </a:r>
          </a:p>
        </p:txBody>
      </p:sp>
      <p:pic>
        <p:nvPicPr>
          <p:cNvPr id="4" name="Picture 3">
            <a:extLst>
              <a:ext uri="{FF2B5EF4-FFF2-40B4-BE49-F238E27FC236}">
                <a16:creationId xmlns:a16="http://schemas.microsoft.com/office/drawing/2014/main" id="{B0E107CA-9109-4AFA-96AF-BE475FC26AFF}"/>
              </a:ext>
            </a:extLst>
          </p:cNvPr>
          <p:cNvPicPr>
            <a:picLocks noChangeAspect="1"/>
          </p:cNvPicPr>
          <p:nvPr/>
        </p:nvPicPr>
        <p:blipFill>
          <a:blip r:embed="rId7"/>
          <a:stretch>
            <a:fillRect/>
          </a:stretch>
        </p:blipFill>
        <p:spPr>
          <a:xfrm>
            <a:off x="5076320" y="4338468"/>
            <a:ext cx="3700593" cy="2200847"/>
          </a:xfrm>
          <a:prstGeom prst="rect">
            <a:avLst/>
          </a:prstGeom>
        </p:spPr>
      </p:pic>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r>
              <a:rPr lang="en-US" altLang="en-US" dirty="0"/>
              <a:t>RECOVERY EQUIPMENT</a:t>
            </a:r>
          </a:p>
        </p:txBody>
      </p:sp>
      <p:sp>
        <p:nvSpPr>
          <p:cNvPr id="2" name="Content Placeholder 1"/>
          <p:cNvSpPr>
            <a:spLocks noGrp="1"/>
          </p:cNvSpPr>
          <p:nvPr>
            <p:ph idx="1"/>
          </p:nvPr>
        </p:nvSpPr>
        <p:spPr>
          <a:xfrm>
            <a:off x="440286" y="1715956"/>
            <a:ext cx="8017914" cy="3846644"/>
          </a:xfrm>
        </p:spPr>
        <p:txBody>
          <a:bodyPr>
            <a:normAutofit/>
          </a:bodyPr>
          <a:lstStyle/>
          <a:p>
            <a:pPr marL="0" indent="0">
              <a:spcBef>
                <a:spcPts val="600"/>
              </a:spcBef>
              <a:buNone/>
            </a:pPr>
            <a:r>
              <a:rPr lang="en-US" dirty="0"/>
              <a:t>Persons who open or perform maintenance, service, or repair of Type I appliances containing a CFC, HCFC, or HFC, can use </a:t>
            </a:r>
            <a:r>
              <a:rPr lang="en-US" dirty="0">
                <a:solidFill>
                  <a:srgbClr val="FF0000"/>
                </a:solidFill>
              </a:rPr>
              <a:t>either self-contained (active) or passive </a:t>
            </a:r>
            <a:r>
              <a:rPr lang="en-US" dirty="0"/>
              <a:t>recovery equipment.  </a:t>
            </a:r>
          </a:p>
        </p:txBody>
      </p:sp>
      <p:pic>
        <p:nvPicPr>
          <p:cNvPr id="3" name="Picture 2">
            <a:extLst>
              <a:ext uri="{FF2B5EF4-FFF2-40B4-BE49-F238E27FC236}">
                <a16:creationId xmlns:a16="http://schemas.microsoft.com/office/drawing/2014/main" id="{0B58DF0C-16BA-43E0-9A01-38779DC2E8EF}"/>
              </a:ext>
            </a:extLst>
          </p:cNvPr>
          <p:cNvPicPr>
            <a:picLocks noChangeAspect="1"/>
          </p:cNvPicPr>
          <p:nvPr/>
        </p:nvPicPr>
        <p:blipFill>
          <a:blip r:embed="rId3"/>
          <a:stretch>
            <a:fillRect/>
          </a:stretch>
        </p:blipFill>
        <p:spPr>
          <a:xfrm>
            <a:off x="9035990" y="4371634"/>
            <a:ext cx="2590800" cy="1540822"/>
          </a:xfrm>
          <a:prstGeom prst="rect">
            <a:avLst/>
          </a:prstGeom>
        </p:spPr>
      </p:pic>
      <p:pic>
        <p:nvPicPr>
          <p:cNvPr id="4" name="Picture 3">
            <a:extLst>
              <a:ext uri="{FF2B5EF4-FFF2-40B4-BE49-F238E27FC236}">
                <a16:creationId xmlns:a16="http://schemas.microsoft.com/office/drawing/2014/main" id="{D1FDE82D-281C-4EBC-BE12-8FBAC272F164}"/>
              </a:ext>
            </a:extLst>
          </p:cNvPr>
          <p:cNvPicPr>
            <a:picLocks noChangeAspect="1"/>
          </p:cNvPicPr>
          <p:nvPr/>
        </p:nvPicPr>
        <p:blipFill>
          <a:blip r:embed="rId4"/>
          <a:stretch>
            <a:fillRect/>
          </a:stretch>
        </p:blipFill>
        <p:spPr>
          <a:xfrm>
            <a:off x="9220200" y="2133600"/>
            <a:ext cx="2222381" cy="2078870"/>
          </a:xfrm>
          <a:prstGeom prst="rect">
            <a:avLst/>
          </a:prstGeom>
        </p:spPr>
      </p:pic>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RECOVERY EQUIPMENT</a:t>
            </a:r>
            <a:endParaRPr lang="en-US" dirty="0"/>
          </a:p>
        </p:txBody>
      </p:sp>
      <p:sp>
        <p:nvSpPr>
          <p:cNvPr id="3" name="Content Placeholder 2"/>
          <p:cNvSpPr>
            <a:spLocks noGrp="1"/>
          </p:cNvSpPr>
          <p:nvPr>
            <p:ph idx="1"/>
          </p:nvPr>
        </p:nvSpPr>
        <p:spPr>
          <a:xfrm>
            <a:off x="440286" y="1981200"/>
            <a:ext cx="8475114" cy="4495800"/>
          </a:xfrm>
        </p:spPr>
        <p:txBody>
          <a:bodyPr>
            <a:normAutofit/>
          </a:bodyPr>
          <a:lstStyle/>
          <a:p>
            <a:r>
              <a:rPr lang="en-US" dirty="0"/>
              <a:t>A </a:t>
            </a:r>
            <a:r>
              <a:rPr lang="en-US" b="1" dirty="0"/>
              <a:t>domestic refrigerator </a:t>
            </a:r>
            <a:r>
              <a:rPr lang="en-US" dirty="0"/>
              <a:t>is an example of an appliance on which it would be permissible to use a passive recovery device.  </a:t>
            </a:r>
          </a:p>
          <a:p>
            <a:r>
              <a:rPr lang="en-US" dirty="0">
                <a:solidFill>
                  <a:srgbClr val="FF0000"/>
                </a:solidFill>
              </a:rPr>
              <a:t>System-dependent or passive recovery </a:t>
            </a:r>
            <a:r>
              <a:rPr lang="en-US" dirty="0"/>
              <a:t>equipment use for an appliance containing HCFCs or HFCs is limited to a </a:t>
            </a:r>
            <a:r>
              <a:rPr lang="en-US" dirty="0">
                <a:solidFill>
                  <a:srgbClr val="FF0000"/>
                </a:solidFill>
              </a:rPr>
              <a:t>maximum charge of 15 pounds</a:t>
            </a:r>
            <a:r>
              <a:rPr lang="en-US" dirty="0"/>
              <a:t>.</a:t>
            </a:r>
          </a:p>
        </p:txBody>
      </p:sp>
      <p:pic>
        <p:nvPicPr>
          <p:cNvPr id="4" name="Picture 3">
            <a:extLst>
              <a:ext uri="{FF2B5EF4-FFF2-40B4-BE49-F238E27FC236}">
                <a16:creationId xmlns:a16="http://schemas.microsoft.com/office/drawing/2014/main" id="{18F1E88D-E765-4391-833B-8153FF07C2E5}"/>
              </a:ext>
            </a:extLst>
          </p:cNvPr>
          <p:cNvPicPr>
            <a:picLocks noChangeAspect="1"/>
          </p:cNvPicPr>
          <p:nvPr/>
        </p:nvPicPr>
        <p:blipFill>
          <a:blip r:embed="rId3"/>
          <a:stretch>
            <a:fillRect/>
          </a:stretch>
        </p:blipFill>
        <p:spPr>
          <a:xfrm>
            <a:off x="10439400" y="2156280"/>
            <a:ext cx="1054699" cy="2072820"/>
          </a:xfrm>
          <a:prstGeom prst="rect">
            <a:avLst/>
          </a:prstGeom>
        </p:spPr>
      </p:pic>
      <p:pic>
        <p:nvPicPr>
          <p:cNvPr id="5" name="Picture 4">
            <a:extLst>
              <a:ext uri="{FF2B5EF4-FFF2-40B4-BE49-F238E27FC236}">
                <a16:creationId xmlns:a16="http://schemas.microsoft.com/office/drawing/2014/main" id="{D9081D7A-0291-46D2-AA44-10E8D504EA79}"/>
              </a:ext>
            </a:extLst>
          </p:cNvPr>
          <p:cNvPicPr>
            <a:picLocks noChangeAspect="1"/>
          </p:cNvPicPr>
          <p:nvPr/>
        </p:nvPicPr>
        <p:blipFill>
          <a:blip r:embed="rId4"/>
          <a:stretch>
            <a:fillRect/>
          </a:stretch>
        </p:blipFill>
        <p:spPr>
          <a:xfrm>
            <a:off x="9372487" y="4494344"/>
            <a:ext cx="2591025" cy="1536325"/>
          </a:xfrm>
          <a:prstGeom prst="rect">
            <a:avLst/>
          </a:prstGeom>
        </p:spPr>
      </p:pic>
    </p:spTree>
    <p:extLst>
      <p:ext uri="{BB962C8B-B14F-4D97-AF65-F5344CB8AC3E}">
        <p14:creationId xmlns:p14="http://schemas.microsoft.com/office/powerpoint/2010/main" val="3053934345"/>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RECOVERY EQUIPMENT</a:t>
            </a:r>
            <a:endParaRPr lang="en-US" dirty="0"/>
          </a:p>
        </p:txBody>
      </p:sp>
      <p:sp>
        <p:nvSpPr>
          <p:cNvPr id="3" name="Content Placeholder 2"/>
          <p:cNvSpPr>
            <a:spLocks noGrp="1"/>
          </p:cNvSpPr>
          <p:nvPr>
            <p:ph idx="1"/>
          </p:nvPr>
        </p:nvSpPr>
        <p:spPr>
          <a:xfrm>
            <a:off x="440286" y="1981200"/>
            <a:ext cx="8779914" cy="3877600"/>
          </a:xfrm>
        </p:spPr>
        <p:txBody>
          <a:bodyPr>
            <a:normAutofit fontScale="92500"/>
          </a:bodyPr>
          <a:lstStyle/>
          <a:p>
            <a:r>
              <a:rPr lang="en-US" dirty="0"/>
              <a:t>Maintenance practices for recovery equipment should include checking for </a:t>
            </a:r>
            <a:r>
              <a:rPr lang="en-US" dirty="0">
                <a:solidFill>
                  <a:srgbClr val="FF0000"/>
                </a:solidFill>
              </a:rPr>
              <a:t>refrigerant leaks and oil levels</a:t>
            </a:r>
            <a:r>
              <a:rPr lang="en-US" dirty="0"/>
              <a:t> on a regular basis.  </a:t>
            </a:r>
          </a:p>
          <a:p>
            <a:endParaRPr lang="en-US" dirty="0"/>
          </a:p>
          <a:p>
            <a:r>
              <a:rPr lang="en-US" dirty="0"/>
              <a:t>A refrigerant </a:t>
            </a:r>
            <a:r>
              <a:rPr lang="en-US" dirty="0">
                <a:solidFill>
                  <a:srgbClr val="FF0000"/>
                </a:solidFill>
              </a:rPr>
              <a:t>scale</a:t>
            </a:r>
            <a:r>
              <a:rPr lang="en-US" dirty="0"/>
              <a:t> or tank internal </a:t>
            </a:r>
            <a:r>
              <a:rPr lang="en-US" dirty="0">
                <a:solidFill>
                  <a:srgbClr val="FF0000"/>
                </a:solidFill>
              </a:rPr>
              <a:t>float</a:t>
            </a:r>
            <a:r>
              <a:rPr lang="en-US" dirty="0"/>
              <a:t> device are acceptable methods for monitoring that the fill level in a recovery tank does not exceed </a:t>
            </a:r>
            <a:r>
              <a:rPr lang="en-US" dirty="0">
                <a:solidFill>
                  <a:srgbClr val="FF0000"/>
                </a:solidFill>
              </a:rPr>
              <a:t>80%</a:t>
            </a:r>
            <a:r>
              <a:rPr lang="en-US" dirty="0"/>
              <a:t>. </a:t>
            </a:r>
          </a:p>
          <a:p>
            <a:pPr marL="0" indent="0">
              <a:buNone/>
            </a:pPr>
            <a:endParaRPr lang="en-US" dirty="0"/>
          </a:p>
        </p:txBody>
      </p:sp>
      <p:pic>
        <p:nvPicPr>
          <p:cNvPr id="8" name="Picture 7">
            <a:extLst>
              <a:ext uri="{FF2B5EF4-FFF2-40B4-BE49-F238E27FC236}">
                <a16:creationId xmlns:a16="http://schemas.microsoft.com/office/drawing/2014/main" id="{571E62D3-5726-4396-9F8D-78F402BCC5AD}"/>
              </a:ext>
            </a:extLst>
          </p:cNvPr>
          <p:cNvPicPr>
            <a:picLocks noChangeAspect="1"/>
          </p:cNvPicPr>
          <p:nvPr/>
        </p:nvPicPr>
        <p:blipFill>
          <a:blip r:embed="rId3"/>
          <a:stretch>
            <a:fillRect/>
          </a:stretch>
        </p:blipFill>
        <p:spPr>
          <a:xfrm>
            <a:off x="9499600" y="2362199"/>
            <a:ext cx="2557462" cy="2857499"/>
          </a:xfrm>
          <a:prstGeom prst="rect">
            <a:avLst/>
          </a:prstGeom>
        </p:spPr>
      </p:pic>
    </p:spTree>
    <p:extLst>
      <p:ext uri="{BB962C8B-B14F-4D97-AF65-F5344CB8AC3E}">
        <p14:creationId xmlns:p14="http://schemas.microsoft.com/office/powerpoint/2010/main" val="1531999083"/>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80" name="Picture 6" descr="A close up of a tool&#10;&#10;Description generated with high confidenc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058400" y="2286000"/>
            <a:ext cx="2118930" cy="1981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6978" name="Rectangle 2"/>
          <p:cNvSpPr>
            <a:spLocks noGrp="1" noChangeArrowheads="1"/>
          </p:cNvSpPr>
          <p:nvPr>
            <p:ph type="title"/>
          </p:nvPr>
        </p:nvSpPr>
        <p:spPr>
          <a:xfrm>
            <a:off x="581192" y="702156"/>
            <a:ext cx="11029616" cy="1013800"/>
          </a:xfrm>
        </p:spPr>
        <p:txBody>
          <a:bodyPr>
            <a:normAutofit/>
          </a:bodyPr>
          <a:lstStyle/>
          <a:p>
            <a:r>
              <a:rPr lang="en-US" altLang="en-US" dirty="0"/>
              <a:t>RECOVERY EQUIPMENT</a:t>
            </a:r>
            <a:endParaRPr lang="en-US" altLang="en-US" dirty="0">
              <a:solidFill>
                <a:srgbClr val="FFFFFF"/>
              </a:solidFill>
            </a:endParaRPr>
          </a:p>
        </p:txBody>
      </p:sp>
      <p:sp>
        <p:nvSpPr>
          <p:cNvPr id="110595" name="Rectangle 3"/>
          <p:cNvSpPr>
            <a:spLocks noGrp="1" noChangeArrowheads="1"/>
          </p:cNvSpPr>
          <p:nvPr>
            <p:ph idx="1"/>
          </p:nvPr>
        </p:nvSpPr>
        <p:spPr>
          <a:xfrm>
            <a:off x="457200" y="1715957"/>
            <a:ext cx="9448800" cy="4989644"/>
          </a:xfrm>
        </p:spPr>
        <p:txBody>
          <a:bodyPr>
            <a:normAutofit/>
          </a:bodyPr>
          <a:lstStyle/>
          <a:p>
            <a:pPr marL="0" indent="0" algn="ctr">
              <a:lnSpc>
                <a:spcPct val="90000"/>
              </a:lnSpc>
              <a:buNone/>
            </a:pPr>
            <a:r>
              <a:rPr lang="en-US" sz="3000" b="1" dirty="0"/>
              <a:t>Self-Contained (Active)Equipment</a:t>
            </a:r>
          </a:p>
          <a:p>
            <a:pPr marL="914400" indent="-454025">
              <a:lnSpc>
                <a:spcPct val="90000"/>
              </a:lnSpc>
            </a:pPr>
            <a:r>
              <a:rPr lang="en-US" sz="2800" dirty="0"/>
              <a:t>Self-contained recovery devices for use with small appliances containing CFCs, HCFCs, and HFCs must be able to recover </a:t>
            </a:r>
            <a:r>
              <a:rPr lang="en-US" sz="2800" dirty="0">
                <a:solidFill>
                  <a:srgbClr val="FF0000"/>
                </a:solidFill>
              </a:rPr>
              <a:t>90% of the refrigerant when the</a:t>
            </a:r>
            <a:r>
              <a:rPr lang="en-US" sz="2800" dirty="0">
                <a:solidFill>
                  <a:schemeClr val="bg1"/>
                </a:solidFill>
              </a:rPr>
              <a:t> </a:t>
            </a:r>
            <a:r>
              <a:rPr lang="en-US" sz="2800" dirty="0">
                <a:solidFill>
                  <a:srgbClr val="FF0000"/>
                </a:solidFill>
              </a:rPr>
              <a:t>compressor is operating or achieve a 4-inch vacuum </a:t>
            </a:r>
            <a:r>
              <a:rPr lang="en-US" sz="2800" dirty="0"/>
              <a:t>under the conditions of AHRI 740.  </a:t>
            </a:r>
          </a:p>
          <a:p>
            <a:pPr marL="914400" indent="-454025">
              <a:lnSpc>
                <a:spcPct val="90000"/>
              </a:lnSpc>
            </a:pPr>
            <a:r>
              <a:rPr lang="en-US" sz="2800" dirty="0"/>
              <a:t>With an </a:t>
            </a:r>
            <a:r>
              <a:rPr lang="en-US" sz="2800" dirty="0">
                <a:solidFill>
                  <a:srgbClr val="FF0000"/>
                </a:solidFill>
              </a:rPr>
              <a:t>inoperative compressor</a:t>
            </a:r>
            <a:r>
              <a:rPr lang="en-US" sz="2800" dirty="0"/>
              <a:t>, the equipment used to recover CFC, HCFC, and HFC refrigerants from small appliances, for the purpose of disposal, must be able to </a:t>
            </a:r>
            <a:r>
              <a:rPr lang="en-US" sz="2800" dirty="0">
                <a:solidFill>
                  <a:srgbClr val="FF0000"/>
                </a:solidFill>
              </a:rPr>
              <a:t>recover 80% of the refrigerant or achieve a 4-inch vacuum.</a:t>
            </a:r>
            <a:endParaRPr lang="en-US" sz="2800" dirty="0"/>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ltLang="en-US" dirty="0"/>
              <a:t>RECOVERY EQUIPMENT</a:t>
            </a:r>
          </a:p>
        </p:txBody>
      </p:sp>
      <p:sp>
        <p:nvSpPr>
          <p:cNvPr id="100355" name="Rectangle 3"/>
          <p:cNvSpPr>
            <a:spLocks noGrp="1" noChangeArrowheads="1"/>
          </p:cNvSpPr>
          <p:nvPr>
            <p:ph idx="1"/>
          </p:nvPr>
        </p:nvSpPr>
        <p:spPr>
          <a:xfrm>
            <a:off x="440286" y="1981200"/>
            <a:ext cx="8246514" cy="3877600"/>
          </a:xfrm>
        </p:spPr>
        <p:txBody>
          <a:bodyPr anchor="t">
            <a:normAutofit/>
          </a:bodyPr>
          <a:lstStyle/>
          <a:p>
            <a:pPr marL="0" indent="0">
              <a:buNone/>
            </a:pPr>
            <a:r>
              <a:rPr lang="en-US" dirty="0"/>
              <a:t>Refrigerant recovery devices used to recover CFCs, HCFCs, and HFCs can be </a:t>
            </a:r>
            <a:r>
              <a:rPr lang="en-US" dirty="0">
                <a:solidFill>
                  <a:srgbClr val="FF0000"/>
                </a:solidFill>
              </a:rPr>
              <a:t>either manually closed or automatically closed </a:t>
            </a:r>
            <a:r>
              <a:rPr lang="en-US" dirty="0"/>
              <a:t>when disconnected to prevent loss of refrigerant from hoses.  </a:t>
            </a:r>
          </a:p>
        </p:txBody>
      </p:sp>
      <p:pic>
        <p:nvPicPr>
          <p:cNvPr id="4" name="Picture 6" descr="Yellow Jacket 25985 PLUS II 1/4 inch Refrigerant Charging Hoses"/>
          <p:cNvPicPr>
            <a:picLocks noChangeAspect="1" noChangeArrowheads="1"/>
          </p:cNvPicPr>
          <p:nvPr/>
        </p:nvPicPr>
        <p:blipFill>
          <a:blip r:embed="rId3">
            <a:extLst>
              <a:ext uri="{28A0092B-C50C-407E-A947-70E740481C1C}">
                <a14:useLocalDpi xmlns:a14="http://schemas.microsoft.com/office/drawing/2010/main" val="0"/>
              </a:ext>
            </a:extLst>
          </a:blip>
          <a:srcRect l="9406" t="9435" r="7278" b="4852"/>
          <a:stretch>
            <a:fillRect/>
          </a:stretch>
        </p:blipFill>
        <p:spPr bwMode="auto">
          <a:xfrm>
            <a:off x="8382000" y="2038901"/>
            <a:ext cx="3549650" cy="36511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ltLang="en-US" dirty="0"/>
              <a:t>RECOVERY EQUIPMENT</a:t>
            </a:r>
          </a:p>
        </p:txBody>
      </p:sp>
      <p:sp>
        <p:nvSpPr>
          <p:cNvPr id="100355" name="Rectangle 3"/>
          <p:cNvSpPr>
            <a:spLocks noGrp="1" noChangeArrowheads="1"/>
          </p:cNvSpPr>
          <p:nvPr>
            <p:ph idx="1"/>
          </p:nvPr>
        </p:nvSpPr>
        <p:spPr>
          <a:xfrm>
            <a:off x="440286" y="1981200"/>
            <a:ext cx="10913514" cy="3877600"/>
          </a:xfrm>
        </p:spPr>
        <p:txBody>
          <a:bodyPr anchor="t">
            <a:normAutofit/>
          </a:bodyPr>
          <a:lstStyle/>
          <a:p>
            <a:pPr marL="0" indent="0">
              <a:buNone/>
            </a:pPr>
            <a:r>
              <a:rPr lang="en-US" dirty="0"/>
              <a:t>When attaching a gauge set to check system pressures, hoses with a manual or self-sealing valve on the ends should be used to </a:t>
            </a:r>
            <a:r>
              <a:rPr lang="en-US" dirty="0">
                <a:solidFill>
                  <a:srgbClr val="FF0000"/>
                </a:solidFill>
              </a:rPr>
              <a:t>minimize release of refrigerant.</a:t>
            </a:r>
          </a:p>
        </p:txBody>
      </p:sp>
      <p:pic>
        <p:nvPicPr>
          <p:cNvPr id="5" name="Picture 9"/>
          <p:cNvPicPr>
            <a:picLocks noChangeAspect="1" noChangeArrowheads="1"/>
          </p:cNvPicPr>
          <p:nvPr/>
        </p:nvPicPr>
        <p:blipFill>
          <a:blip r:embed="rId3">
            <a:extLst>
              <a:ext uri="{28A0092B-C50C-407E-A947-70E740481C1C}">
                <a14:useLocalDpi xmlns:a14="http://schemas.microsoft.com/office/drawing/2010/main" val="0"/>
              </a:ext>
            </a:extLst>
          </a:blip>
          <a:srcRect l="13013" t="15248" r="16539" b="7336"/>
          <a:stretch>
            <a:fillRect/>
          </a:stretch>
        </p:blipFill>
        <p:spPr bwMode="auto">
          <a:xfrm>
            <a:off x="4386346" y="3657600"/>
            <a:ext cx="3601418" cy="2971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3937242451"/>
      </p:ext>
    </p:extLst>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p:cNvSpPr>
            <a:spLocks noGrp="1" noChangeArrowheads="1"/>
          </p:cNvSpPr>
          <p:nvPr>
            <p:ph type="title"/>
          </p:nvPr>
        </p:nvSpPr>
        <p:spPr/>
        <p:txBody>
          <a:bodyPr/>
          <a:lstStyle/>
          <a:p>
            <a:r>
              <a:rPr lang="en-US" altLang="en-US" dirty="0"/>
              <a:t>RECOVERY EQUIPMENT</a:t>
            </a:r>
          </a:p>
        </p:txBody>
      </p:sp>
      <p:sp>
        <p:nvSpPr>
          <p:cNvPr id="100355" name="Rectangle 3"/>
          <p:cNvSpPr>
            <a:spLocks noGrp="1" noChangeArrowheads="1"/>
          </p:cNvSpPr>
          <p:nvPr>
            <p:ph idx="1"/>
          </p:nvPr>
        </p:nvSpPr>
        <p:spPr>
          <a:xfrm>
            <a:off x="4267200" y="1981200"/>
            <a:ext cx="7620000" cy="3877600"/>
          </a:xfrm>
        </p:spPr>
        <p:txBody>
          <a:bodyPr anchor="ctr">
            <a:normAutofit/>
          </a:bodyPr>
          <a:lstStyle/>
          <a:p>
            <a:pPr marL="0" indent="0">
              <a:buNone/>
            </a:pPr>
            <a:r>
              <a:rPr lang="en-US" dirty="0"/>
              <a:t>When filling a charging cylinder with a CFC, HCFC, or HFC refrigerant, the </a:t>
            </a:r>
            <a:r>
              <a:rPr lang="en-US" dirty="0">
                <a:solidFill>
                  <a:srgbClr val="FF0000"/>
                </a:solidFill>
              </a:rPr>
              <a:t>refrigerant that is vented off the top must be recovered.</a:t>
            </a:r>
          </a:p>
        </p:txBody>
      </p:sp>
      <p:pic>
        <p:nvPicPr>
          <p:cNvPr id="7" name="Picture 5">
            <a:extLst>
              <a:ext uri="{FF2B5EF4-FFF2-40B4-BE49-F238E27FC236}">
                <a16:creationId xmlns:a16="http://schemas.microsoft.com/office/drawing/2014/main" id="{8DBAB8DE-F319-4D72-9128-AA5E3B4A9D3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 y="2590800"/>
            <a:ext cx="1341715" cy="2809875"/>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
        <p:nvSpPr>
          <p:cNvPr id="2" name="Rectangle 1">
            <a:extLst>
              <a:ext uri="{FF2B5EF4-FFF2-40B4-BE49-F238E27FC236}">
                <a16:creationId xmlns:a16="http://schemas.microsoft.com/office/drawing/2014/main" id="{C30CC326-4662-4246-9683-EF494EB63776}"/>
              </a:ext>
            </a:extLst>
          </p:cNvPr>
          <p:cNvSpPr/>
          <p:nvPr/>
        </p:nvSpPr>
        <p:spPr>
          <a:xfrm>
            <a:off x="457200" y="2132675"/>
            <a:ext cx="2743200" cy="3582325"/>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7853289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p:txBody>
          <a:bodyPr>
            <a:normAutofit/>
          </a:bodyPr>
          <a:lstStyle/>
          <a:p>
            <a:r>
              <a:rPr lang="en-US" altLang="en-US" dirty="0"/>
              <a:t>TEST FORMAT</a:t>
            </a:r>
          </a:p>
        </p:txBody>
      </p:sp>
      <p:sp>
        <p:nvSpPr>
          <p:cNvPr id="13315" name="Rectangle 3"/>
          <p:cNvSpPr>
            <a:spLocks noGrp="1" noChangeArrowheads="1"/>
          </p:cNvSpPr>
          <p:nvPr>
            <p:ph idx="1"/>
          </p:nvPr>
        </p:nvSpPr>
        <p:spPr>
          <a:xfrm>
            <a:off x="440286" y="1981200"/>
            <a:ext cx="7941714" cy="4724400"/>
          </a:xfrm>
        </p:spPr>
        <p:txBody>
          <a:bodyPr anchor="t">
            <a:normAutofit fontScale="92500"/>
          </a:bodyPr>
          <a:lstStyle/>
          <a:p>
            <a:r>
              <a:rPr lang="en-US" altLang="en-US" dirty="0"/>
              <a:t>Federal regulations require that this exam be conducted as a closed-book exam by an authorized test administrator (Proctor). </a:t>
            </a:r>
          </a:p>
          <a:p>
            <a:r>
              <a:rPr lang="en-US" altLang="en-US" dirty="0"/>
              <a:t>The only outside materials allowed during the test are a pressure-temperature chart and a calculator.</a:t>
            </a:r>
          </a:p>
          <a:p>
            <a:r>
              <a:rPr lang="en-US" altLang="en-US" dirty="0">
                <a:solidFill>
                  <a:srgbClr val="418AB3"/>
                </a:solidFill>
              </a:rPr>
              <a:t>Phones are NOT allowed MUST be turned off and put away.  </a:t>
            </a:r>
          </a:p>
          <a:p>
            <a:r>
              <a:rPr lang="en-US" altLang="en-US" dirty="0">
                <a:solidFill>
                  <a:srgbClr val="418AB3"/>
                </a:solidFill>
              </a:rPr>
              <a:t>(Best to not allow phones in testing room.) </a:t>
            </a:r>
          </a:p>
        </p:txBody>
      </p:sp>
      <p:pic>
        <p:nvPicPr>
          <p:cNvPr id="3" name="Picture 2">
            <a:extLst>
              <a:ext uri="{FF2B5EF4-FFF2-40B4-BE49-F238E27FC236}">
                <a16:creationId xmlns:a16="http://schemas.microsoft.com/office/drawing/2014/main" id="{F284AD28-8882-45F1-A346-DA13A190E4F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382000" y="2182200"/>
            <a:ext cx="3429000" cy="2095500"/>
          </a:xfrm>
          <a:prstGeom prst="rect">
            <a:avLst/>
          </a:prstGeom>
        </p:spPr>
      </p:pic>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Title 3"/>
          <p:cNvSpPr>
            <a:spLocks noGrp="1"/>
          </p:cNvSpPr>
          <p:nvPr>
            <p:ph type="title"/>
          </p:nvPr>
        </p:nvSpPr>
        <p:spPr/>
        <p:txBody>
          <a:bodyPr/>
          <a:lstStyle/>
          <a:p>
            <a:r>
              <a:rPr lang="en-US" altLang="en-US" dirty="0"/>
              <a:t>RECOVERY EQUIPMENT</a:t>
            </a:r>
          </a:p>
        </p:txBody>
      </p:sp>
      <p:sp>
        <p:nvSpPr>
          <p:cNvPr id="3" name="Content Placeholder 2"/>
          <p:cNvSpPr>
            <a:spLocks noGrp="1"/>
          </p:cNvSpPr>
          <p:nvPr>
            <p:ph idx="1"/>
          </p:nvPr>
        </p:nvSpPr>
        <p:spPr>
          <a:xfrm>
            <a:off x="440286" y="1981200"/>
            <a:ext cx="11218314" cy="3877600"/>
          </a:xfrm>
        </p:spPr>
        <p:txBody>
          <a:bodyPr anchor="t">
            <a:normAutofit/>
          </a:bodyPr>
          <a:lstStyle/>
          <a:p>
            <a:pPr marL="0" indent="0">
              <a:buNone/>
            </a:pPr>
            <a:r>
              <a:rPr lang="en-US" sz="3100" dirty="0">
                <a:solidFill>
                  <a:prstClr val="black"/>
                </a:solidFill>
              </a:rPr>
              <a:t>A </a:t>
            </a:r>
            <a:r>
              <a:rPr lang="en-US" sz="3100" b="1" dirty="0">
                <a:solidFill>
                  <a:srgbClr val="FF0000"/>
                </a:solidFill>
              </a:rPr>
              <a:t>vacuum pump </a:t>
            </a:r>
            <a:r>
              <a:rPr lang="en-US" sz="3100" dirty="0">
                <a:solidFill>
                  <a:prstClr val="black"/>
                </a:solidFill>
              </a:rPr>
              <a:t>made for system dehydration may be used to evacuate a recovery cylinder to be used as a recovery device, however </a:t>
            </a:r>
            <a:r>
              <a:rPr lang="en-US" sz="3100" dirty="0">
                <a:solidFill>
                  <a:srgbClr val="FF0000"/>
                </a:solidFill>
              </a:rPr>
              <a:t>it cannot directly recover refrigerant</a:t>
            </a:r>
            <a:r>
              <a:rPr lang="en-US" sz="3100" dirty="0">
                <a:solidFill>
                  <a:prstClr val="black"/>
                </a:solidFill>
              </a:rPr>
              <a:t>. </a:t>
            </a:r>
          </a:p>
        </p:txBody>
      </p:sp>
      <p:pic>
        <p:nvPicPr>
          <p:cNvPr id="4" name="Picture 3">
            <a:extLst>
              <a:ext uri="{FF2B5EF4-FFF2-40B4-BE49-F238E27FC236}">
                <a16:creationId xmlns:a16="http://schemas.microsoft.com/office/drawing/2014/main" id="{E246116F-6D25-4080-9871-E305D738C66C}"/>
              </a:ext>
            </a:extLst>
          </p:cNvPr>
          <p:cNvPicPr>
            <a:picLocks noChangeAspect="1"/>
          </p:cNvPicPr>
          <p:nvPr/>
        </p:nvPicPr>
        <p:blipFill>
          <a:blip r:embed="rId3"/>
          <a:stretch>
            <a:fillRect/>
          </a:stretch>
        </p:blipFill>
        <p:spPr>
          <a:xfrm>
            <a:off x="4876800" y="3733800"/>
            <a:ext cx="2873311" cy="2873311"/>
          </a:xfrm>
          <a:prstGeom prst="rect">
            <a:avLst/>
          </a:prstGeom>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 REQUIREMENTS</a:t>
            </a:r>
          </a:p>
        </p:txBody>
      </p:sp>
      <p:sp>
        <p:nvSpPr>
          <p:cNvPr id="3" name="Content Placeholder 2"/>
          <p:cNvSpPr>
            <a:spLocks noGrp="1"/>
          </p:cNvSpPr>
          <p:nvPr>
            <p:ph idx="1"/>
          </p:nvPr>
        </p:nvSpPr>
        <p:spPr/>
        <p:txBody>
          <a:bodyPr/>
          <a:lstStyle/>
          <a:p>
            <a:r>
              <a:rPr lang="en-US" dirty="0"/>
              <a:t>Hydrocarbon </a:t>
            </a:r>
            <a:r>
              <a:rPr lang="en-US" dirty="0">
                <a:solidFill>
                  <a:srgbClr val="FF0000"/>
                </a:solidFill>
              </a:rPr>
              <a:t>R-600a is an approved refrigerant for new household refrigerators, freezers, and combination refrigeration/freezers</a:t>
            </a:r>
            <a:r>
              <a:rPr lang="en-US" dirty="0"/>
              <a:t>.  </a:t>
            </a:r>
          </a:p>
          <a:p>
            <a:r>
              <a:rPr lang="en-US" dirty="0"/>
              <a:t>Hydrocarbon refrigerants </a:t>
            </a:r>
            <a:r>
              <a:rPr lang="en-US" dirty="0">
                <a:solidFill>
                  <a:srgbClr val="FF0000"/>
                </a:solidFill>
              </a:rPr>
              <a:t>are </a:t>
            </a:r>
            <a:r>
              <a:rPr lang="en-US" b="1" dirty="0">
                <a:solidFill>
                  <a:srgbClr val="FF0000"/>
                </a:solidFill>
              </a:rPr>
              <a:t>not</a:t>
            </a:r>
            <a:r>
              <a:rPr lang="en-US" dirty="0">
                <a:solidFill>
                  <a:srgbClr val="FF0000"/>
                </a:solidFill>
              </a:rPr>
              <a:t> approved for retrofit </a:t>
            </a:r>
            <a:r>
              <a:rPr lang="en-US" dirty="0"/>
              <a:t>into existing household refrigerators. </a:t>
            </a:r>
          </a:p>
        </p:txBody>
      </p:sp>
    </p:spTree>
    <p:extLst>
      <p:ext uri="{BB962C8B-B14F-4D97-AF65-F5344CB8AC3E}">
        <p14:creationId xmlns:p14="http://schemas.microsoft.com/office/powerpoint/2010/main" val="2936967734"/>
      </p:ext>
    </p:extLst>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RECOVERY REQUIREMENTS</a:t>
            </a:r>
          </a:p>
        </p:txBody>
      </p:sp>
      <p:sp>
        <p:nvSpPr>
          <p:cNvPr id="3" name="Content Placeholder 2"/>
          <p:cNvSpPr>
            <a:spLocks noGrp="1"/>
          </p:cNvSpPr>
          <p:nvPr>
            <p:ph idx="1"/>
          </p:nvPr>
        </p:nvSpPr>
        <p:spPr>
          <a:xfrm>
            <a:off x="440286" y="1981200"/>
            <a:ext cx="8398914" cy="3877600"/>
          </a:xfrm>
        </p:spPr>
        <p:txBody>
          <a:bodyPr>
            <a:normAutofit/>
          </a:bodyPr>
          <a:lstStyle/>
          <a:p>
            <a:pPr marL="0" indent="0">
              <a:buNone/>
            </a:pPr>
            <a:r>
              <a:rPr lang="en-US" dirty="0"/>
              <a:t>New SNAP regulations have approved R-290, R-450A, and R-600a refrigerants for </a:t>
            </a:r>
            <a:r>
              <a:rPr lang="en-US" dirty="0">
                <a:solidFill>
                  <a:srgbClr val="FF0000"/>
                </a:solidFill>
              </a:rPr>
              <a:t>newly manufactured household refrigerators</a:t>
            </a:r>
            <a:r>
              <a:rPr lang="en-US" dirty="0"/>
              <a:t>.  </a:t>
            </a:r>
          </a:p>
          <a:p>
            <a:endParaRPr lang="en-US" dirty="0"/>
          </a:p>
        </p:txBody>
      </p:sp>
      <p:pic>
        <p:nvPicPr>
          <p:cNvPr id="4" name="Picture 3">
            <a:extLst>
              <a:ext uri="{FF2B5EF4-FFF2-40B4-BE49-F238E27FC236}">
                <a16:creationId xmlns:a16="http://schemas.microsoft.com/office/drawing/2014/main" id="{A26139AB-3597-4104-B0D7-8CE84AAB89C8}"/>
              </a:ext>
            </a:extLst>
          </p:cNvPr>
          <p:cNvPicPr>
            <a:picLocks noChangeAspect="1"/>
          </p:cNvPicPr>
          <p:nvPr/>
        </p:nvPicPr>
        <p:blipFill rotWithShape="1">
          <a:blip r:embed="rId3"/>
          <a:srcRect l="42138" r="40172"/>
          <a:stretch/>
        </p:blipFill>
        <p:spPr>
          <a:xfrm>
            <a:off x="9448800" y="2152650"/>
            <a:ext cx="685800" cy="2552700"/>
          </a:xfrm>
          <a:prstGeom prst="rect">
            <a:avLst/>
          </a:prstGeom>
        </p:spPr>
      </p:pic>
      <p:pic>
        <p:nvPicPr>
          <p:cNvPr id="5" name="Picture 4">
            <a:extLst>
              <a:ext uri="{FF2B5EF4-FFF2-40B4-BE49-F238E27FC236}">
                <a16:creationId xmlns:a16="http://schemas.microsoft.com/office/drawing/2014/main" id="{19381F20-9163-4DCE-A641-E4649B8BAF54}"/>
              </a:ext>
            </a:extLst>
          </p:cNvPr>
          <p:cNvPicPr>
            <a:picLocks noChangeAspect="1"/>
          </p:cNvPicPr>
          <p:nvPr/>
        </p:nvPicPr>
        <p:blipFill rotWithShape="1">
          <a:blip r:embed="rId4"/>
          <a:srcRect l="35778" r="35777"/>
          <a:stretch/>
        </p:blipFill>
        <p:spPr>
          <a:xfrm>
            <a:off x="10900796" y="2071007"/>
            <a:ext cx="753609" cy="2649406"/>
          </a:xfrm>
          <a:prstGeom prst="rect">
            <a:avLst/>
          </a:prstGeom>
        </p:spPr>
      </p:pic>
    </p:spTree>
    <p:extLst>
      <p:ext uri="{BB962C8B-B14F-4D97-AF65-F5344CB8AC3E}">
        <p14:creationId xmlns:p14="http://schemas.microsoft.com/office/powerpoint/2010/main" val="3458173587"/>
      </p:ext>
    </p:extLst>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p:cNvSpPr>
            <a:spLocks noGrp="1" noChangeArrowheads="1"/>
          </p:cNvSpPr>
          <p:nvPr>
            <p:ph type="title"/>
          </p:nvPr>
        </p:nvSpPr>
        <p:spPr/>
        <p:txBody>
          <a:bodyPr/>
          <a:lstStyle/>
          <a:p>
            <a:r>
              <a:rPr lang="en-US" altLang="en-US" dirty="0"/>
              <a:t>RECOVERY TECHNIQUES </a:t>
            </a:r>
          </a:p>
        </p:txBody>
      </p:sp>
      <p:sp>
        <p:nvSpPr>
          <p:cNvPr id="121859" name="Rectangle 3"/>
          <p:cNvSpPr>
            <a:spLocks noGrp="1" noChangeArrowheads="1"/>
          </p:cNvSpPr>
          <p:nvPr>
            <p:ph idx="1"/>
          </p:nvPr>
        </p:nvSpPr>
        <p:spPr/>
        <p:txBody>
          <a:bodyPr anchor="ctr"/>
          <a:lstStyle/>
          <a:p>
            <a:pPr marL="0" indent="0">
              <a:buNone/>
            </a:pPr>
            <a:r>
              <a:rPr lang="en-US" altLang="en-US" dirty="0"/>
              <a:t>When servicing a small appliance found to be leaking, </a:t>
            </a:r>
            <a:r>
              <a:rPr lang="en-US" altLang="en-US" dirty="0">
                <a:solidFill>
                  <a:srgbClr val="FF0000"/>
                </a:solidFill>
              </a:rPr>
              <a:t>it is not mandatory to repair the leak, </a:t>
            </a:r>
            <a:r>
              <a:rPr lang="en-US" altLang="en-US" dirty="0">
                <a:solidFill>
                  <a:schemeClr val="tx1"/>
                </a:solidFill>
              </a:rPr>
              <a:t>but it is recommended to do so whenever possible.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rrowheads="1"/>
          </p:cNvSpPr>
          <p:nvPr>
            <p:ph type="title"/>
          </p:nvPr>
        </p:nvSpPr>
        <p:spPr/>
        <p:txBody>
          <a:bodyPr/>
          <a:lstStyle/>
          <a:p>
            <a:r>
              <a:rPr lang="en-US" altLang="en-US" dirty="0"/>
              <a:t>RECOVERY TECHNIQUES</a:t>
            </a:r>
          </a:p>
        </p:txBody>
      </p:sp>
      <p:sp>
        <p:nvSpPr>
          <p:cNvPr id="122883" name="Rectangle 3"/>
          <p:cNvSpPr>
            <a:spLocks noGrp="1" noChangeArrowheads="1"/>
          </p:cNvSpPr>
          <p:nvPr>
            <p:ph idx="1"/>
          </p:nvPr>
        </p:nvSpPr>
        <p:spPr>
          <a:xfrm>
            <a:off x="441331" y="1878706"/>
            <a:ext cx="11309338" cy="3877600"/>
          </a:xfrm>
        </p:spPr>
        <p:txBody>
          <a:bodyPr anchor="t"/>
          <a:lstStyle/>
          <a:p>
            <a:pPr marL="0" indent="0">
              <a:buNone/>
            </a:pPr>
            <a:r>
              <a:rPr lang="en-US" altLang="en-US" dirty="0"/>
              <a:t>Before beginning a refrigerant recovery procedure, it is always necessary to </a:t>
            </a:r>
            <a:r>
              <a:rPr lang="en-US" altLang="en-US" dirty="0">
                <a:solidFill>
                  <a:srgbClr val="FF0000"/>
                </a:solidFill>
              </a:rPr>
              <a:t>know the type of refrigerant </a:t>
            </a:r>
            <a:r>
              <a:rPr lang="en-US" altLang="en-US" dirty="0"/>
              <a:t>that is in the system to prevent the mixing of refrigerant in the recovery cylinder.</a:t>
            </a:r>
          </a:p>
        </p:txBody>
      </p:sp>
      <p:pic>
        <p:nvPicPr>
          <p:cNvPr id="4" name="Picture 3">
            <a:extLst>
              <a:ext uri="{FF2B5EF4-FFF2-40B4-BE49-F238E27FC236}">
                <a16:creationId xmlns:a16="http://schemas.microsoft.com/office/drawing/2014/main" id="{E59A5D27-593B-405F-AAF2-F73C44B7BD6C}"/>
              </a:ext>
            </a:extLst>
          </p:cNvPr>
          <p:cNvPicPr>
            <a:picLocks noChangeAspect="1"/>
          </p:cNvPicPr>
          <p:nvPr/>
        </p:nvPicPr>
        <p:blipFill>
          <a:blip r:embed="rId3"/>
          <a:stretch>
            <a:fillRect/>
          </a:stretch>
        </p:blipFill>
        <p:spPr>
          <a:xfrm>
            <a:off x="5181600" y="4369999"/>
            <a:ext cx="1443753" cy="2198819"/>
          </a:xfrm>
          <a:prstGeom prst="rect">
            <a:avLst/>
          </a:prstGeom>
        </p:spPr>
      </p:pic>
      <p:pic>
        <p:nvPicPr>
          <p:cNvPr id="5" name="Picture 4">
            <a:extLst>
              <a:ext uri="{FF2B5EF4-FFF2-40B4-BE49-F238E27FC236}">
                <a16:creationId xmlns:a16="http://schemas.microsoft.com/office/drawing/2014/main" id="{8F7C1E0B-FCC7-4F34-BE69-380017B790A0}"/>
              </a:ext>
            </a:extLst>
          </p:cNvPr>
          <p:cNvPicPr>
            <a:picLocks noChangeAspect="1"/>
          </p:cNvPicPr>
          <p:nvPr/>
        </p:nvPicPr>
        <p:blipFill rotWithShape="1">
          <a:blip r:embed="rId4"/>
          <a:srcRect l="24967" t="9413" r="24172" b="6404"/>
          <a:stretch/>
        </p:blipFill>
        <p:spPr>
          <a:xfrm>
            <a:off x="878406" y="4246533"/>
            <a:ext cx="1314889" cy="2176369"/>
          </a:xfrm>
          <a:prstGeom prst="rect">
            <a:avLst/>
          </a:prstGeom>
        </p:spPr>
      </p:pic>
      <p:pic>
        <p:nvPicPr>
          <p:cNvPr id="6" name="Picture 5">
            <a:extLst>
              <a:ext uri="{FF2B5EF4-FFF2-40B4-BE49-F238E27FC236}">
                <a16:creationId xmlns:a16="http://schemas.microsoft.com/office/drawing/2014/main" id="{C1B4464B-46B8-4012-BFB8-90B2C75FD37D}"/>
              </a:ext>
            </a:extLst>
          </p:cNvPr>
          <p:cNvPicPr>
            <a:picLocks noChangeAspect="1"/>
          </p:cNvPicPr>
          <p:nvPr/>
        </p:nvPicPr>
        <p:blipFill rotWithShape="1">
          <a:blip r:embed="rId5"/>
          <a:srcRect l="4667" t="15333" r="4667" b="18001"/>
          <a:stretch/>
        </p:blipFill>
        <p:spPr>
          <a:xfrm>
            <a:off x="5343957" y="5334717"/>
            <a:ext cx="561278" cy="412704"/>
          </a:xfrm>
          <a:prstGeom prst="rect">
            <a:avLst/>
          </a:prstGeom>
        </p:spPr>
      </p:pic>
      <p:pic>
        <p:nvPicPr>
          <p:cNvPr id="7" name="Picture 6">
            <a:extLst>
              <a:ext uri="{FF2B5EF4-FFF2-40B4-BE49-F238E27FC236}">
                <a16:creationId xmlns:a16="http://schemas.microsoft.com/office/drawing/2014/main" id="{878B1E50-1369-48D1-9DA0-ED340D575B62}"/>
              </a:ext>
            </a:extLst>
          </p:cNvPr>
          <p:cNvPicPr>
            <a:picLocks noChangeAspect="1"/>
          </p:cNvPicPr>
          <p:nvPr/>
        </p:nvPicPr>
        <p:blipFill rotWithShape="1">
          <a:blip r:embed="rId6"/>
          <a:srcRect l="27717" t="11202" r="28283" b="11465"/>
          <a:stretch/>
        </p:blipFill>
        <p:spPr>
          <a:xfrm>
            <a:off x="9621816" y="4288198"/>
            <a:ext cx="1251053" cy="2198819"/>
          </a:xfrm>
          <a:prstGeom prst="rect">
            <a:avLst/>
          </a:prstGeom>
        </p:spPr>
      </p:pic>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p:cNvSpPr>
            <a:spLocks noGrp="1" noRot="1" noChangeArrowheads="1"/>
          </p:cNvSpPr>
          <p:nvPr>
            <p:ph type="title"/>
          </p:nvPr>
        </p:nvSpPr>
        <p:spPr/>
        <p:txBody>
          <a:bodyPr/>
          <a:lstStyle/>
          <a:p>
            <a:r>
              <a:rPr lang="en-US" altLang="en-US" dirty="0"/>
              <a:t>RECOVERY TECHNIQUES</a:t>
            </a:r>
          </a:p>
        </p:txBody>
      </p:sp>
      <p:sp>
        <p:nvSpPr>
          <p:cNvPr id="122883" name="Rectangle 3"/>
          <p:cNvSpPr>
            <a:spLocks noGrp="1" noChangeArrowheads="1"/>
          </p:cNvSpPr>
          <p:nvPr>
            <p:ph idx="1"/>
          </p:nvPr>
        </p:nvSpPr>
        <p:spPr/>
        <p:txBody>
          <a:bodyPr anchor="t"/>
          <a:lstStyle/>
          <a:p>
            <a:pPr marL="0" indent="0">
              <a:buNone/>
            </a:pPr>
            <a:r>
              <a:rPr lang="en-US" altLang="en-US" dirty="0"/>
              <a:t>It is unacceptable to </a:t>
            </a:r>
            <a:r>
              <a:rPr lang="en-US" altLang="en-US" dirty="0">
                <a:solidFill>
                  <a:srgbClr val="FF0000"/>
                </a:solidFill>
              </a:rPr>
              <a:t>mix</a:t>
            </a:r>
            <a:r>
              <a:rPr lang="en-US" altLang="en-US" dirty="0"/>
              <a:t> any refrigerants in an appliance or recovery cylinder. </a:t>
            </a:r>
          </a:p>
        </p:txBody>
      </p:sp>
      <p:pic>
        <p:nvPicPr>
          <p:cNvPr id="4" name="Picture 3">
            <a:extLst>
              <a:ext uri="{FF2B5EF4-FFF2-40B4-BE49-F238E27FC236}">
                <a16:creationId xmlns:a16="http://schemas.microsoft.com/office/drawing/2014/main" id="{AF0B9D25-73CE-4B3F-B81C-62DDFEF63657}"/>
              </a:ext>
            </a:extLst>
          </p:cNvPr>
          <p:cNvPicPr>
            <a:picLocks noChangeAspect="1"/>
          </p:cNvPicPr>
          <p:nvPr/>
        </p:nvPicPr>
        <p:blipFill>
          <a:blip r:embed="rId3"/>
          <a:stretch>
            <a:fillRect/>
          </a:stretch>
        </p:blipFill>
        <p:spPr>
          <a:xfrm>
            <a:off x="7010400" y="4711388"/>
            <a:ext cx="1060796" cy="1615580"/>
          </a:xfrm>
          <a:prstGeom prst="rect">
            <a:avLst/>
          </a:prstGeom>
        </p:spPr>
      </p:pic>
      <p:pic>
        <p:nvPicPr>
          <p:cNvPr id="11" name="Picture 10">
            <a:extLst>
              <a:ext uri="{FF2B5EF4-FFF2-40B4-BE49-F238E27FC236}">
                <a16:creationId xmlns:a16="http://schemas.microsoft.com/office/drawing/2014/main" id="{A82A5EBE-E786-41A4-B3F0-7009F12A34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4252" t="3027" r="22977" b="3111"/>
          <a:stretch>
            <a:fillRect/>
          </a:stretch>
        </p:blipFill>
        <p:spPr bwMode="auto">
          <a:xfrm>
            <a:off x="685800" y="4482065"/>
            <a:ext cx="1060694" cy="2074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12" name="Picture 11">
            <a:extLst>
              <a:ext uri="{FF2B5EF4-FFF2-40B4-BE49-F238E27FC236}">
                <a16:creationId xmlns:a16="http://schemas.microsoft.com/office/drawing/2014/main" id="{32850E51-00FA-4F57-80DA-D4D115D6BC2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220200" y="4511565"/>
            <a:ext cx="1732503" cy="2027875"/>
          </a:xfrm>
          <a:prstGeom prst="rect">
            <a:avLst/>
          </a:prstGeom>
        </p:spPr>
      </p:pic>
      <p:pic>
        <p:nvPicPr>
          <p:cNvPr id="5" name="Picture 4">
            <a:extLst>
              <a:ext uri="{FF2B5EF4-FFF2-40B4-BE49-F238E27FC236}">
                <a16:creationId xmlns:a16="http://schemas.microsoft.com/office/drawing/2014/main" id="{474244D6-990F-4BD0-87D8-1E611CB0780C}"/>
              </a:ext>
            </a:extLst>
          </p:cNvPr>
          <p:cNvPicPr>
            <a:picLocks noChangeAspect="1"/>
          </p:cNvPicPr>
          <p:nvPr/>
        </p:nvPicPr>
        <p:blipFill>
          <a:blip r:embed="rId6"/>
          <a:stretch>
            <a:fillRect/>
          </a:stretch>
        </p:blipFill>
        <p:spPr>
          <a:xfrm>
            <a:off x="3048001" y="4820878"/>
            <a:ext cx="2206943" cy="1487553"/>
          </a:xfrm>
          <a:prstGeom prst="rect">
            <a:avLst/>
          </a:prstGeom>
        </p:spPr>
      </p:pic>
    </p:spTree>
    <p:extLst>
      <p:ext uri="{BB962C8B-B14F-4D97-AF65-F5344CB8AC3E}">
        <p14:creationId xmlns:p14="http://schemas.microsoft.com/office/powerpoint/2010/main" val="1065547883"/>
      </p:ext>
    </p:extLst>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RECOVERY TECHNIQUES</a:t>
            </a:r>
            <a:endParaRPr lang="en-US" dirty="0"/>
          </a:p>
        </p:txBody>
      </p:sp>
      <p:sp>
        <p:nvSpPr>
          <p:cNvPr id="3" name="Content Placeholder 2"/>
          <p:cNvSpPr>
            <a:spLocks noGrp="1"/>
          </p:cNvSpPr>
          <p:nvPr>
            <p:ph idx="1"/>
          </p:nvPr>
        </p:nvSpPr>
        <p:spPr>
          <a:xfrm>
            <a:off x="652372" y="2514600"/>
            <a:ext cx="10625228" cy="3344200"/>
          </a:xfrm>
        </p:spPr>
        <p:txBody>
          <a:bodyPr anchor="t">
            <a:normAutofit/>
          </a:bodyPr>
          <a:lstStyle/>
          <a:p>
            <a:pPr marL="0" indent="0">
              <a:buNone/>
            </a:pPr>
            <a:r>
              <a:rPr lang="en-US" dirty="0"/>
              <a:t>R-744, </a:t>
            </a:r>
            <a:r>
              <a:rPr lang="en-US" dirty="0">
                <a:solidFill>
                  <a:srgbClr val="FF0000"/>
                </a:solidFill>
              </a:rPr>
              <a:t>carbon dioxide, is a very high-pressure </a:t>
            </a:r>
            <a:r>
              <a:rPr lang="en-US" dirty="0"/>
              <a:t>refrigerant and generally </a:t>
            </a:r>
            <a:r>
              <a:rPr lang="en-US" dirty="0">
                <a:solidFill>
                  <a:srgbClr val="FF0000"/>
                </a:solidFill>
              </a:rPr>
              <a:t>does not need to be recovered</a:t>
            </a:r>
            <a:r>
              <a:rPr lang="en-US" dirty="0"/>
              <a:t>.</a:t>
            </a:r>
          </a:p>
          <a:p>
            <a:endParaRPr lang="en-US" dirty="0"/>
          </a:p>
          <a:p>
            <a:endParaRPr lang="en-US" dirty="0"/>
          </a:p>
        </p:txBody>
      </p:sp>
    </p:spTree>
    <p:extLst>
      <p:ext uri="{BB962C8B-B14F-4D97-AF65-F5344CB8AC3E}">
        <p14:creationId xmlns:p14="http://schemas.microsoft.com/office/powerpoint/2010/main" val="1794276559"/>
      </p:ext>
    </p:extLst>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RECOVERY TECHNIQUES</a:t>
            </a:r>
            <a:endParaRPr lang="en-US" dirty="0"/>
          </a:p>
        </p:txBody>
      </p:sp>
      <p:sp>
        <p:nvSpPr>
          <p:cNvPr id="3" name="Content Placeholder 2"/>
          <p:cNvSpPr>
            <a:spLocks noGrp="1"/>
          </p:cNvSpPr>
          <p:nvPr>
            <p:ph idx="1"/>
          </p:nvPr>
        </p:nvSpPr>
        <p:spPr>
          <a:xfrm>
            <a:off x="652372" y="1981200"/>
            <a:ext cx="7713114" cy="3877600"/>
          </a:xfrm>
        </p:spPr>
        <p:txBody>
          <a:bodyPr anchor="t">
            <a:normAutofit/>
          </a:bodyPr>
          <a:lstStyle/>
          <a:p>
            <a:endParaRPr lang="en-US" dirty="0"/>
          </a:p>
          <a:p>
            <a:pPr marL="0" indent="0">
              <a:buNone/>
            </a:pPr>
            <a:r>
              <a:rPr lang="en-US" dirty="0"/>
              <a:t>When R-410A or any other refrigerant is recovered from an appliance, it should be recovered into a recovery vessel that is </a:t>
            </a:r>
            <a:r>
              <a:rPr lang="en-US" dirty="0">
                <a:solidFill>
                  <a:srgbClr val="FF0000"/>
                </a:solidFill>
              </a:rPr>
              <a:t>clearly marked</a:t>
            </a:r>
            <a:r>
              <a:rPr lang="en-US" dirty="0"/>
              <a:t> to ensure that mixing of refrigerants does not occur.</a:t>
            </a:r>
          </a:p>
          <a:p>
            <a:endParaRPr lang="en-US" dirty="0"/>
          </a:p>
        </p:txBody>
      </p:sp>
      <p:grpSp>
        <p:nvGrpSpPr>
          <p:cNvPr id="17" name="Group 16">
            <a:extLst>
              <a:ext uri="{FF2B5EF4-FFF2-40B4-BE49-F238E27FC236}">
                <a16:creationId xmlns:a16="http://schemas.microsoft.com/office/drawing/2014/main" id="{384A16CD-A788-49BF-8486-C11E4AA8E8EC}"/>
              </a:ext>
            </a:extLst>
          </p:cNvPr>
          <p:cNvGrpSpPr/>
          <p:nvPr/>
        </p:nvGrpSpPr>
        <p:grpSpPr>
          <a:xfrm>
            <a:off x="9753600" y="2895600"/>
            <a:ext cx="1295400" cy="2362199"/>
            <a:chOff x="9067801" y="3810000"/>
            <a:chExt cx="1117484" cy="1716646"/>
          </a:xfrm>
        </p:grpSpPr>
        <p:pic>
          <p:nvPicPr>
            <p:cNvPr id="13" name="Picture 12" descr="A picture containing indoor, wall, top, table&#10;&#10;Description automatically generated">
              <a:extLst>
                <a:ext uri="{FF2B5EF4-FFF2-40B4-BE49-F238E27FC236}">
                  <a16:creationId xmlns:a16="http://schemas.microsoft.com/office/drawing/2014/main" id="{77A31272-8F7F-4098-A16B-B5672F3D2D2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67801" y="3810000"/>
              <a:ext cx="1117484" cy="1716646"/>
            </a:xfrm>
            <a:prstGeom prst="rect">
              <a:avLst/>
            </a:prstGeom>
          </p:spPr>
        </p:pic>
        <p:pic>
          <p:nvPicPr>
            <p:cNvPr id="5" name="Picture 4">
              <a:extLst>
                <a:ext uri="{FF2B5EF4-FFF2-40B4-BE49-F238E27FC236}">
                  <a16:creationId xmlns:a16="http://schemas.microsoft.com/office/drawing/2014/main" id="{EAEDC317-0093-4086-B8FB-95BE8D780066}"/>
                </a:ext>
              </a:extLst>
            </p:cNvPr>
            <p:cNvPicPr>
              <a:picLocks noChangeAspect="1"/>
            </p:cNvPicPr>
            <p:nvPr/>
          </p:nvPicPr>
          <p:blipFill rotWithShape="1">
            <a:blip r:embed="rId4"/>
            <a:srcRect l="2941" t="14706" r="2941" b="14706"/>
            <a:stretch/>
          </p:blipFill>
          <p:spPr>
            <a:xfrm>
              <a:off x="9357360" y="4561113"/>
              <a:ext cx="548640" cy="391887"/>
            </a:xfrm>
            <a:prstGeom prst="rect">
              <a:avLst/>
            </a:prstGeom>
          </p:spPr>
        </p:pic>
      </p:grpSp>
    </p:spTree>
    <p:extLst>
      <p:ext uri="{BB962C8B-B14F-4D97-AF65-F5344CB8AC3E}">
        <p14:creationId xmlns:p14="http://schemas.microsoft.com/office/powerpoint/2010/main" val="394840867"/>
      </p:ext>
    </p:extLst>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RECOVERY TECHNIQUES</a:t>
            </a:r>
            <a:endParaRPr lang="en-US" dirty="0"/>
          </a:p>
        </p:txBody>
      </p:sp>
      <p:sp>
        <p:nvSpPr>
          <p:cNvPr id="3" name="Content Placeholder 2"/>
          <p:cNvSpPr>
            <a:spLocks noGrp="1"/>
          </p:cNvSpPr>
          <p:nvPr>
            <p:ph idx="1"/>
          </p:nvPr>
        </p:nvSpPr>
        <p:spPr/>
        <p:txBody>
          <a:bodyPr anchor="t">
            <a:normAutofit lnSpcReduction="10000"/>
          </a:bodyPr>
          <a:lstStyle/>
          <a:p>
            <a:r>
              <a:rPr lang="en-US" dirty="0"/>
              <a:t>Comparisons to a pressure-temperature chart are </a:t>
            </a:r>
            <a:r>
              <a:rPr lang="en-US" dirty="0">
                <a:solidFill>
                  <a:srgbClr val="FF0000"/>
                </a:solidFill>
              </a:rPr>
              <a:t>only valid </a:t>
            </a:r>
            <a:r>
              <a:rPr lang="en-US" dirty="0"/>
              <a:t>to </a:t>
            </a:r>
            <a:r>
              <a:rPr lang="en-US" dirty="0">
                <a:solidFill>
                  <a:srgbClr val="FF0000"/>
                </a:solidFill>
              </a:rPr>
              <a:t>check for contaminated refrigerant </a:t>
            </a:r>
            <a:r>
              <a:rPr lang="en-US" dirty="0"/>
              <a:t>if both the pressure and temperature of the refrigerant are stable and known.  </a:t>
            </a:r>
          </a:p>
          <a:p>
            <a:r>
              <a:rPr lang="en-US" dirty="0"/>
              <a:t>When checking for non-condensables inside a recovery cylinder containing one refrigerant, the technician </a:t>
            </a:r>
            <a:r>
              <a:rPr lang="en-US" dirty="0">
                <a:solidFill>
                  <a:srgbClr val="FF0000"/>
                </a:solidFill>
              </a:rPr>
              <a:t>must allow the temperature of the cylinder to stabilize to room temperature </a:t>
            </a:r>
            <a:r>
              <a:rPr lang="en-US" dirty="0"/>
              <a:t>before taking a pressure reading for comparison using the pressure-temperature chart.</a:t>
            </a:r>
          </a:p>
          <a:p>
            <a:endParaRPr lang="en-US" dirty="0"/>
          </a:p>
          <a:p>
            <a:endParaRPr lang="en-US" dirty="0"/>
          </a:p>
        </p:txBody>
      </p:sp>
    </p:spTree>
    <p:extLst>
      <p:ext uri="{BB962C8B-B14F-4D97-AF65-F5344CB8AC3E}">
        <p14:creationId xmlns:p14="http://schemas.microsoft.com/office/powerpoint/2010/main" val="1637916668"/>
      </p:ext>
    </p:extLst>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RECOVERY TECHNIQUES</a:t>
            </a:r>
            <a:endParaRPr lang="en-US" dirty="0"/>
          </a:p>
        </p:txBody>
      </p:sp>
      <p:sp>
        <p:nvSpPr>
          <p:cNvPr id="3" name="Content Placeholder 2"/>
          <p:cNvSpPr>
            <a:spLocks noGrp="1"/>
          </p:cNvSpPr>
          <p:nvPr>
            <p:ph idx="1"/>
          </p:nvPr>
        </p:nvSpPr>
        <p:spPr/>
        <p:txBody>
          <a:bodyPr/>
          <a:lstStyle/>
          <a:p>
            <a:r>
              <a:rPr lang="en-US" dirty="0"/>
              <a:t>If a technician suspects that the refrigerant in a recovery cylinder to be contaminated, a </a:t>
            </a:r>
            <a:r>
              <a:rPr lang="en-US" dirty="0">
                <a:solidFill>
                  <a:srgbClr val="FF0000"/>
                </a:solidFill>
              </a:rPr>
              <a:t>pressure measurement should be taken and compared to a pressure-temperature chart</a:t>
            </a:r>
            <a:r>
              <a:rPr lang="en-US" dirty="0"/>
              <a:t>.  </a:t>
            </a:r>
          </a:p>
          <a:p>
            <a:endParaRPr lang="en-US" dirty="0"/>
          </a:p>
          <a:p>
            <a:r>
              <a:rPr lang="en-US" dirty="0"/>
              <a:t>If the pressure-temperature relationship </a:t>
            </a:r>
            <a:r>
              <a:rPr lang="en-US" dirty="0">
                <a:solidFill>
                  <a:srgbClr val="FF0000"/>
                </a:solidFill>
              </a:rPr>
              <a:t>does not match, the refrigerant should be turned in to a reclamation facility.</a:t>
            </a:r>
            <a:r>
              <a:rPr lang="en-US" dirty="0"/>
              <a:t>  </a:t>
            </a:r>
          </a:p>
        </p:txBody>
      </p:sp>
    </p:spTree>
    <p:extLst>
      <p:ext uri="{BB962C8B-B14F-4D97-AF65-F5344CB8AC3E}">
        <p14:creationId xmlns:p14="http://schemas.microsoft.com/office/powerpoint/2010/main" val="38134190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027" name="AutoShape 3">
            <a:extLst>
              <a:ext uri="{FF2B5EF4-FFF2-40B4-BE49-F238E27FC236}">
                <a16:creationId xmlns:a16="http://schemas.microsoft.com/office/drawing/2014/main" id="{2826D387-B905-49F3-A0D8-CC6FF3D1EE25}"/>
              </a:ext>
            </a:extLst>
          </p:cNvPr>
          <p:cNvCxnSpPr>
            <a:cxnSpLocks noChangeShapeType="1"/>
          </p:cNvCxnSpPr>
          <p:nvPr/>
        </p:nvCxnSpPr>
        <p:spPr bwMode="auto">
          <a:xfrm flipH="1">
            <a:off x="6065754" y="0"/>
            <a:ext cx="16752" cy="6858000"/>
          </a:xfrm>
          <a:prstGeom prst="straightConnector1">
            <a:avLst/>
          </a:prstGeom>
          <a:noFill/>
          <a:ln w="190500">
            <a:solidFill>
              <a:srgbClr val="418AB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cxnSp>
      <p:pic>
        <p:nvPicPr>
          <p:cNvPr id="1028" name="Picture 4">
            <a:extLst>
              <a:ext uri="{FF2B5EF4-FFF2-40B4-BE49-F238E27FC236}">
                <a16:creationId xmlns:a16="http://schemas.microsoft.com/office/drawing/2014/main" id="{D0920930-43C0-49CD-8170-1C86B39456C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287516" y="1111817"/>
            <a:ext cx="2617485" cy="290692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pic>
        <p:nvPicPr>
          <p:cNvPr id="1029" name="Picture 5" descr="PTAC">
            <a:extLst>
              <a:ext uri="{FF2B5EF4-FFF2-40B4-BE49-F238E27FC236}">
                <a16:creationId xmlns:a16="http://schemas.microsoft.com/office/drawing/2014/main" id="{AE851740-50F5-496A-9BF3-1610B58BD27B}"/>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09899" y="1448401"/>
            <a:ext cx="3743844" cy="235839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030" name="Picture 6" descr="Ice Machine">
            <a:extLst>
              <a:ext uri="{FF2B5EF4-FFF2-40B4-BE49-F238E27FC236}">
                <a16:creationId xmlns:a16="http://schemas.microsoft.com/office/drawing/2014/main" id="{F1F7ED84-F58F-4C4E-A655-9EE469EBF46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81035" y="4013779"/>
            <a:ext cx="2462377" cy="288172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cxnSp>
        <p:nvCxnSpPr>
          <p:cNvPr id="1031" name="AutoShape 7">
            <a:extLst>
              <a:ext uri="{FF2B5EF4-FFF2-40B4-BE49-F238E27FC236}">
                <a16:creationId xmlns:a16="http://schemas.microsoft.com/office/drawing/2014/main" id="{AE5C197F-A9B5-4357-BA70-AE900E81E7FD}"/>
              </a:ext>
            </a:extLst>
          </p:cNvPr>
          <p:cNvCxnSpPr>
            <a:cxnSpLocks noChangeShapeType="1"/>
          </p:cNvCxnSpPr>
          <p:nvPr/>
        </p:nvCxnSpPr>
        <p:spPr bwMode="auto">
          <a:xfrm>
            <a:off x="0" y="3875790"/>
            <a:ext cx="12192000" cy="0"/>
          </a:xfrm>
          <a:prstGeom prst="straightConnector1">
            <a:avLst/>
          </a:prstGeom>
          <a:noFill/>
          <a:ln w="190500" algn="ctr">
            <a:solidFill>
              <a:srgbClr val="418AB3"/>
            </a:solidFill>
            <a:round/>
            <a:headEnd/>
            <a:tailEnd/>
          </a:ln>
          <a:effectLst>
            <a:outerShdw dist="35921" dir="2700000" algn="ctr" rotWithShape="0">
              <a:srgbClr val="000000"/>
            </a:outerShdw>
          </a:effectLst>
          <a:extLst>
            <a:ext uri="{909E8E84-426E-40DD-AFC4-6F175D3DCCD1}">
              <a14:hiddenFill xmlns:a14="http://schemas.microsoft.com/office/drawing/2010/main">
                <a:noFill/>
              </a14:hiddenFill>
            </a:ext>
          </a:extLst>
        </p:spPr>
      </p:cxnSp>
      <p:pic>
        <p:nvPicPr>
          <p:cNvPr id="1032" name="Picture 8" descr="Chiller with background removed">
            <a:extLst>
              <a:ext uri="{FF2B5EF4-FFF2-40B4-BE49-F238E27FC236}">
                <a16:creationId xmlns:a16="http://schemas.microsoft.com/office/drawing/2014/main" id="{E5D3670C-9057-495E-92D7-DF06087F9D3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294517" y="3753521"/>
            <a:ext cx="3988268" cy="299054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6" name="Rectangle 9">
            <a:extLst>
              <a:ext uri="{FF2B5EF4-FFF2-40B4-BE49-F238E27FC236}">
                <a16:creationId xmlns:a16="http://schemas.microsoft.com/office/drawing/2014/main" id="{90C18380-F754-4C97-A9E5-D6A5BA0A4FD0}"/>
              </a:ext>
            </a:extLst>
          </p:cNvPr>
          <p:cNvSpPr>
            <a:spLocks noChangeAspect="1" noChangeArrowheads="1"/>
          </p:cNvSpPr>
          <p:nvPr/>
        </p:nvSpPr>
        <p:spPr bwMode="auto">
          <a:xfrm rot="2670344">
            <a:off x="5191495" y="2966041"/>
            <a:ext cx="1808502" cy="1803378"/>
          </a:xfrm>
          <a:prstGeom prst="rect">
            <a:avLst/>
          </a:prstGeom>
          <a:solidFill>
            <a:srgbClr val="418AB3"/>
          </a:solidFill>
          <a:ln w="6350" algn="ctr">
            <a:solidFill>
              <a:srgbClr val="C00000"/>
            </a:solidFill>
            <a:miter lim="800000"/>
            <a:headEnd/>
            <a:tailEnd/>
          </a:ln>
          <a:effectLst>
            <a:outerShdw blurRad="50800" dist="38100" dir="18900000" algn="bl" rotWithShape="0">
              <a:prstClr val="black">
                <a:alpha val="40000"/>
              </a:prstClr>
            </a:outerShdw>
          </a:effectLst>
        </p:spPr>
        <p:txBody>
          <a:bodyPr vert="horz" wrap="square" lIns="36576" tIns="36576" rIns="36576" bIns="36576" numCol="1" anchor="t" anchorCtr="0" compatLnSpc="1">
            <a:prstTxWarp prst="textNoShape">
              <a:avLst/>
            </a:prstTxWarp>
          </a:bodyPr>
          <a:lstStyle/>
          <a:p>
            <a:endParaRPr lang="en-US" dirty="0"/>
          </a:p>
        </p:txBody>
      </p:sp>
      <p:pic>
        <p:nvPicPr>
          <p:cNvPr id="1034" name="Picture 10" descr="ESCO Institutt w stroke">
            <a:extLst>
              <a:ext uri="{FF2B5EF4-FFF2-40B4-BE49-F238E27FC236}">
                <a16:creationId xmlns:a16="http://schemas.microsoft.com/office/drawing/2014/main" id="{63B654FA-D8A3-4BB8-8FD2-C7B20F79B2A8}"/>
              </a:ext>
            </a:extLst>
          </p:cNvPr>
          <p:cNvPicPr>
            <a:picLocks noChangeAspect="1" noChangeArrowheads="1"/>
          </p:cNvPicPr>
          <p:nvPr/>
        </p:nvPicPr>
        <p:blipFill>
          <a:blip r:embed="rId8" cstate="print">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334000" y="3245317"/>
            <a:ext cx="1548778" cy="11229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FFC000"/>
                  </a:outerShdw>
                </a:effectLst>
              </a14:hiddenEffects>
            </a:ext>
          </a:extLst>
        </p:spPr>
      </p:pic>
      <p:sp>
        <p:nvSpPr>
          <p:cNvPr id="4" name="Text Box 2">
            <a:extLst>
              <a:ext uri="{FF2B5EF4-FFF2-40B4-BE49-F238E27FC236}">
                <a16:creationId xmlns:a16="http://schemas.microsoft.com/office/drawing/2014/main" id="{F438EB09-447D-49E4-860B-74B94B12CE63}"/>
              </a:ext>
            </a:extLst>
          </p:cNvPr>
          <p:cNvSpPr txBox="1">
            <a:spLocks noChangeArrowheads="1"/>
          </p:cNvSpPr>
          <p:nvPr/>
        </p:nvSpPr>
        <p:spPr bwMode="auto">
          <a:xfrm>
            <a:off x="0" y="-1588"/>
            <a:ext cx="12192000" cy="1256356"/>
          </a:xfrm>
          <a:prstGeom prst="rect">
            <a:avLst/>
          </a:prstGeom>
          <a:solidFill>
            <a:srgbClr val="418AB3"/>
          </a:solidFill>
          <a:ln>
            <a:noFill/>
          </a:ln>
          <a:effectLst/>
        </p:spPr>
        <p:txBody>
          <a:bodyPr vert="horz" wrap="square" lIns="36576" tIns="36576" rIns="36576" bIns="36576" numCol="1" anchor="ctr" anchorCtr="0" compatLnSpc="1">
            <a:prstTxWarp prst="textNoShape">
              <a:avLst/>
            </a:prstTxWarp>
          </a:bodyPr>
          <a:lstStyle/>
          <a:p>
            <a:pPr marL="338138">
              <a:lnSpc>
                <a:spcPct val="83000"/>
              </a:lnSpc>
              <a:spcBef>
                <a:spcPts val="0"/>
              </a:spcBef>
              <a:spcAft>
                <a:spcPts val="300"/>
              </a:spcAft>
            </a:pPr>
            <a:r>
              <a:rPr lang="en-US" sz="4000" kern="1400" dirty="0">
                <a:solidFill>
                  <a:srgbClr val="FFFFFF"/>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EPA Section 608 Preparatory Class</a:t>
            </a:r>
            <a:r>
              <a:rPr lang="en-US" sz="800" kern="1400" dirty="0">
                <a:solidFill>
                  <a:srgbClr val="000000"/>
                </a:solidFill>
                <a:latin typeface="Arial" panose="020B0604020202020204" pitchFamily="34" charset="0"/>
                <a:cs typeface="Arial" panose="020B0604020202020204" pitchFamily="34" charset="0"/>
              </a:rPr>
              <a:t> </a:t>
            </a:r>
          </a:p>
        </p:txBody>
      </p:sp>
    </p:spTree>
    <p:custDataLst>
      <p:tags r:id="rId1"/>
    </p:custDataLst>
    <p:extLst>
      <p:ext uri="{BB962C8B-B14F-4D97-AF65-F5344CB8AC3E}">
        <p14:creationId xmlns:p14="http://schemas.microsoft.com/office/powerpoint/2010/main" val="3585360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74F7D5-C5C3-4D1F-8735-5BD26C294302}"/>
              </a:ext>
            </a:extLst>
          </p:cNvPr>
          <p:cNvSpPr>
            <a:spLocks noGrp="1"/>
          </p:cNvSpPr>
          <p:nvPr>
            <p:ph type="title"/>
          </p:nvPr>
        </p:nvSpPr>
        <p:spPr/>
        <p:txBody>
          <a:bodyPr/>
          <a:lstStyle/>
          <a:p>
            <a:r>
              <a:rPr lang="en-US" altLang="en-US" dirty="0"/>
              <a:t>TEST FORMAT</a:t>
            </a:r>
            <a:endParaRPr lang="en-US" dirty="0"/>
          </a:p>
        </p:txBody>
      </p:sp>
      <p:sp>
        <p:nvSpPr>
          <p:cNvPr id="3" name="Content Placeholder 2">
            <a:extLst>
              <a:ext uri="{FF2B5EF4-FFF2-40B4-BE49-F238E27FC236}">
                <a16:creationId xmlns:a16="http://schemas.microsoft.com/office/drawing/2014/main" id="{2A1FF38C-7099-4754-A692-0CC46A75001B}"/>
              </a:ext>
            </a:extLst>
          </p:cNvPr>
          <p:cNvSpPr>
            <a:spLocks noGrp="1"/>
          </p:cNvSpPr>
          <p:nvPr>
            <p:ph idx="1"/>
          </p:nvPr>
        </p:nvSpPr>
        <p:spPr/>
        <p:txBody>
          <a:bodyPr anchor="t" anchorCtr="0"/>
          <a:lstStyle/>
          <a:p>
            <a:pPr marL="0" indent="0">
              <a:buNone/>
            </a:pPr>
            <a:r>
              <a:rPr lang="en-US" dirty="0">
                <a:solidFill>
                  <a:schemeClr val="accent1"/>
                </a:solidFill>
              </a:rPr>
              <a:t>Use of any other electronic communication device, or attempts to copy, distribute, post publicly, share photos of exam questions, etc., </a:t>
            </a:r>
            <a:r>
              <a:rPr lang="en-US" dirty="0"/>
              <a:t>may result in revocation of certification and will be reported to the U.S. EPA.</a:t>
            </a:r>
          </a:p>
        </p:txBody>
      </p:sp>
      <p:grpSp>
        <p:nvGrpSpPr>
          <p:cNvPr id="26" name="Group 25">
            <a:extLst>
              <a:ext uri="{FF2B5EF4-FFF2-40B4-BE49-F238E27FC236}">
                <a16:creationId xmlns:a16="http://schemas.microsoft.com/office/drawing/2014/main" id="{829FB572-F8C5-4965-B95D-8039D7CEA7E2}"/>
              </a:ext>
            </a:extLst>
          </p:cNvPr>
          <p:cNvGrpSpPr/>
          <p:nvPr/>
        </p:nvGrpSpPr>
        <p:grpSpPr>
          <a:xfrm>
            <a:off x="5029200" y="4191000"/>
            <a:ext cx="2340034" cy="2514600"/>
            <a:chOff x="4939148" y="4572000"/>
            <a:chExt cx="1645920" cy="2183472"/>
          </a:xfrm>
        </p:grpSpPr>
        <p:pic>
          <p:nvPicPr>
            <p:cNvPr id="10" name="Graphic 9" descr="Man">
              <a:extLst>
                <a:ext uri="{FF2B5EF4-FFF2-40B4-BE49-F238E27FC236}">
                  <a16:creationId xmlns:a16="http://schemas.microsoft.com/office/drawing/2014/main" id="{1D6F109E-7698-4F24-BA96-DF0035199CD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246226" y="5790598"/>
              <a:ext cx="1036899" cy="914400"/>
            </a:xfrm>
            <a:prstGeom prst="rect">
              <a:avLst/>
            </a:prstGeom>
          </p:spPr>
        </p:pic>
        <p:cxnSp>
          <p:nvCxnSpPr>
            <p:cNvPr id="14" name="Straight Connector 13">
              <a:extLst>
                <a:ext uri="{FF2B5EF4-FFF2-40B4-BE49-F238E27FC236}">
                  <a16:creationId xmlns:a16="http://schemas.microsoft.com/office/drawing/2014/main" id="{62EC3459-6735-4053-942A-83E0DCC5E82D}"/>
                </a:ext>
              </a:extLst>
            </p:cNvPr>
            <p:cNvCxnSpPr/>
            <p:nvPr/>
          </p:nvCxnSpPr>
          <p:spPr>
            <a:xfrm>
              <a:off x="6553200" y="4572000"/>
              <a:ext cx="0" cy="2151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C33295-0C95-44E4-BD8B-F8FBF5E9117C}"/>
                </a:ext>
              </a:extLst>
            </p:cNvPr>
            <p:cNvCxnSpPr/>
            <p:nvPr/>
          </p:nvCxnSpPr>
          <p:spPr>
            <a:xfrm>
              <a:off x="6237516" y="4572000"/>
              <a:ext cx="0" cy="2151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1B40075-912A-4890-B97A-5C887681E55F}"/>
                </a:ext>
              </a:extLst>
            </p:cNvPr>
            <p:cNvCxnSpPr/>
            <p:nvPr/>
          </p:nvCxnSpPr>
          <p:spPr>
            <a:xfrm>
              <a:off x="5921830" y="4572000"/>
              <a:ext cx="0" cy="2151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770383A5-E34C-4457-A428-B78DE5CECC29}"/>
                </a:ext>
              </a:extLst>
            </p:cNvPr>
            <p:cNvCxnSpPr/>
            <p:nvPr/>
          </p:nvCxnSpPr>
          <p:spPr>
            <a:xfrm>
              <a:off x="5606144" y="4572000"/>
              <a:ext cx="0" cy="2151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75F639-3F77-401C-96D9-6A85A43337EE}"/>
                </a:ext>
              </a:extLst>
            </p:cNvPr>
            <p:cNvCxnSpPr/>
            <p:nvPr/>
          </p:nvCxnSpPr>
          <p:spPr>
            <a:xfrm>
              <a:off x="5290458" y="4572000"/>
              <a:ext cx="0" cy="2151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A08B4134-B811-4013-961A-71B697B4E103}"/>
                </a:ext>
              </a:extLst>
            </p:cNvPr>
            <p:cNvCxnSpPr/>
            <p:nvPr/>
          </p:nvCxnSpPr>
          <p:spPr>
            <a:xfrm>
              <a:off x="4974772" y="4572000"/>
              <a:ext cx="0" cy="2151194"/>
            </a:xfrm>
            <a:prstGeom prst="line">
              <a:avLst/>
            </a:prstGeom>
            <a:ln w="571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F8E47892-5749-4CE9-B2FD-A2AB66294B13}"/>
                </a:ext>
              </a:extLst>
            </p:cNvPr>
            <p:cNvCxnSpPr/>
            <p:nvPr/>
          </p:nvCxnSpPr>
          <p:spPr>
            <a:xfrm>
              <a:off x="4939148" y="6755472"/>
              <a:ext cx="16459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4" name="Picture 23">
              <a:extLst>
                <a:ext uri="{FF2B5EF4-FFF2-40B4-BE49-F238E27FC236}">
                  <a16:creationId xmlns:a16="http://schemas.microsoft.com/office/drawing/2014/main" id="{52350B3E-5233-41E1-BDD9-B5F7F4FA21CB}"/>
                </a:ext>
              </a:extLst>
            </p:cNvPr>
            <p:cNvPicPr>
              <a:picLocks noChangeAspect="1"/>
            </p:cNvPicPr>
            <p:nvPr/>
          </p:nvPicPr>
          <p:blipFill>
            <a:blip r:embed="rId5"/>
            <a:stretch>
              <a:fillRect/>
            </a:stretch>
          </p:blipFill>
          <p:spPr>
            <a:xfrm>
              <a:off x="6239226" y="5475370"/>
              <a:ext cx="344454" cy="344454"/>
            </a:xfrm>
            <a:prstGeom prst="rect">
              <a:avLst/>
            </a:prstGeom>
          </p:spPr>
        </p:pic>
      </p:grpSp>
    </p:spTree>
    <p:extLst>
      <p:ext uri="{BB962C8B-B14F-4D97-AF65-F5344CB8AC3E}">
        <p14:creationId xmlns:p14="http://schemas.microsoft.com/office/powerpoint/2010/main" val="2728503228"/>
      </p:ext>
    </p:extLst>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rrowheads="1"/>
          </p:cNvSpPr>
          <p:nvPr>
            <p:ph type="title"/>
          </p:nvPr>
        </p:nvSpPr>
        <p:spPr/>
        <p:txBody>
          <a:bodyPr/>
          <a:lstStyle/>
          <a:p>
            <a:r>
              <a:rPr lang="en-US" altLang="en-US" dirty="0"/>
              <a:t>RECOVERY TECHNIQUES</a:t>
            </a:r>
          </a:p>
        </p:txBody>
      </p:sp>
      <p:sp>
        <p:nvSpPr>
          <p:cNvPr id="124931" name="Rectangle 3"/>
          <p:cNvSpPr>
            <a:spLocks noGrp="1" noChangeArrowheads="1"/>
          </p:cNvSpPr>
          <p:nvPr>
            <p:ph idx="1"/>
          </p:nvPr>
        </p:nvSpPr>
        <p:spPr/>
        <p:txBody>
          <a:bodyPr anchor="t"/>
          <a:lstStyle/>
          <a:p>
            <a:pPr marL="0" indent="0">
              <a:buNone/>
            </a:pPr>
            <a:r>
              <a:rPr lang="en-US" altLang="en-US" dirty="0"/>
              <a:t>Some reclamation facilities may refuse to accept </a:t>
            </a:r>
            <a:r>
              <a:rPr lang="en-US" altLang="en-US" dirty="0">
                <a:solidFill>
                  <a:srgbClr val="FF0000"/>
                </a:solidFill>
              </a:rPr>
              <a:t>mixed refrigerants</a:t>
            </a:r>
            <a:r>
              <a:rPr lang="en-US" altLang="en-US" dirty="0"/>
              <a:t> or charge extra for processing or destroying it. </a:t>
            </a:r>
          </a:p>
          <a:p>
            <a:pPr>
              <a:buFont typeface="Wingdings" panose="05000000000000000000" pitchFamily="2" charset="2"/>
              <a:buChar char="§"/>
            </a:pPr>
            <a:endParaRPr lang="en-US" altLang="en-US" dirty="0"/>
          </a:p>
          <a:p>
            <a:pPr>
              <a:buFont typeface="Wingdings" panose="05000000000000000000" pitchFamily="2" charset="2"/>
              <a:buChar char="§"/>
            </a:pPr>
            <a:endParaRPr lang="en-US" altLang="en-US" dirty="0"/>
          </a:p>
          <a:p>
            <a:pPr marL="0" indent="0">
              <a:buNone/>
            </a:pPr>
            <a:endParaRPr lang="en-US" altLang="en-US" dirty="0"/>
          </a:p>
        </p:txBody>
      </p:sp>
      <p:pic>
        <p:nvPicPr>
          <p:cNvPr id="1249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75805" y="3429000"/>
            <a:ext cx="1638300" cy="16383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altLang="en-US" dirty="0"/>
              <a:t>RECOVERY TECHNIQUES</a:t>
            </a:r>
            <a:endParaRPr lang="en-US" dirty="0"/>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p:txBody>
          <a:bodyPr anchor="t">
            <a:normAutofit/>
          </a:bodyPr>
          <a:lstStyle/>
          <a:p>
            <a:pPr marL="0" indent="0">
              <a:buNone/>
            </a:pPr>
            <a:r>
              <a:rPr lang="en-US" dirty="0"/>
              <a:t>The </a:t>
            </a:r>
            <a:r>
              <a:rPr lang="en-US" dirty="0">
                <a:solidFill>
                  <a:srgbClr val="FF0000"/>
                </a:solidFill>
              </a:rPr>
              <a:t>service aperture or process stub </a:t>
            </a:r>
            <a:r>
              <a:rPr lang="en-US" dirty="0"/>
              <a:t>typically used on small appliances </a:t>
            </a:r>
            <a:r>
              <a:rPr lang="en-US" dirty="0">
                <a:solidFill>
                  <a:srgbClr val="FF0000"/>
                </a:solidFill>
              </a:rPr>
              <a:t>is a straight piece of tubing </a:t>
            </a:r>
            <a:r>
              <a:rPr lang="en-US" dirty="0"/>
              <a:t>that is entered using a piercing access valve to add or remove refrigerant from a small appliance. </a:t>
            </a:r>
          </a:p>
          <a:p>
            <a:pPr marL="0" indent="0">
              <a:buNone/>
            </a:pPr>
            <a:endParaRPr lang="en-US" dirty="0"/>
          </a:p>
        </p:txBody>
      </p:sp>
      <p:grpSp>
        <p:nvGrpSpPr>
          <p:cNvPr id="27" name="Group 26">
            <a:extLst>
              <a:ext uri="{FF2B5EF4-FFF2-40B4-BE49-F238E27FC236}">
                <a16:creationId xmlns:a16="http://schemas.microsoft.com/office/drawing/2014/main" id="{E87B289A-1997-4FC1-A023-5A0F940468EE}"/>
              </a:ext>
            </a:extLst>
          </p:cNvPr>
          <p:cNvGrpSpPr/>
          <p:nvPr/>
        </p:nvGrpSpPr>
        <p:grpSpPr>
          <a:xfrm>
            <a:off x="5029200" y="4099210"/>
            <a:ext cx="4093244" cy="2758790"/>
            <a:chOff x="5029200" y="4099210"/>
            <a:chExt cx="4093244" cy="2758790"/>
          </a:xfrm>
        </p:grpSpPr>
        <p:pic>
          <p:nvPicPr>
            <p:cNvPr id="13" name="Picture 12">
              <a:extLst>
                <a:ext uri="{FF2B5EF4-FFF2-40B4-BE49-F238E27FC236}">
                  <a16:creationId xmlns:a16="http://schemas.microsoft.com/office/drawing/2014/main" id="{F0D9CD7E-8FFD-41F9-A4BB-62E8701BF663}"/>
                </a:ext>
              </a:extLst>
            </p:cNvPr>
            <p:cNvPicPr>
              <a:picLocks noChangeAspect="1"/>
            </p:cNvPicPr>
            <p:nvPr/>
          </p:nvPicPr>
          <p:blipFill rotWithShape="1">
            <a:blip r:embed="rId3">
              <a:extLst>
                <a:ext uri="{28A0092B-C50C-407E-A947-70E740481C1C}">
                  <a14:useLocalDpi xmlns:a14="http://schemas.microsoft.com/office/drawing/2010/main" val="0"/>
                </a:ext>
              </a:extLst>
            </a:blip>
            <a:srcRect l="33750" t="25855" r="34375" b="25580"/>
            <a:stretch/>
          </p:blipFill>
          <p:spPr>
            <a:xfrm>
              <a:off x="5236244" y="4099210"/>
              <a:ext cx="3886200" cy="2758790"/>
            </a:xfrm>
            <a:prstGeom prst="rect">
              <a:avLst/>
            </a:prstGeom>
          </p:spPr>
        </p:pic>
        <p:cxnSp>
          <p:nvCxnSpPr>
            <p:cNvPr id="17" name="Connector: Elbow 16">
              <a:extLst>
                <a:ext uri="{FF2B5EF4-FFF2-40B4-BE49-F238E27FC236}">
                  <a16:creationId xmlns:a16="http://schemas.microsoft.com/office/drawing/2014/main" id="{68E7AF93-8B4C-4468-B8DC-2C8C447AF5A1}"/>
                </a:ext>
              </a:extLst>
            </p:cNvPr>
            <p:cNvCxnSpPr>
              <a:cxnSpLocks/>
            </p:cNvCxnSpPr>
            <p:nvPr/>
          </p:nvCxnSpPr>
          <p:spPr>
            <a:xfrm rot="16200000" flipH="1">
              <a:off x="4830905" y="4297505"/>
              <a:ext cx="1234790" cy="838200"/>
            </a:xfrm>
            <a:prstGeom prst="bentConnector3">
              <a:avLst>
                <a:gd name="adj1" fmla="val -842"/>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4" name="TextBox 3">
            <a:extLst>
              <a:ext uri="{FF2B5EF4-FFF2-40B4-BE49-F238E27FC236}">
                <a16:creationId xmlns:a16="http://schemas.microsoft.com/office/drawing/2014/main" id="{DBC023FA-3C7B-40F7-AC40-B1B28D3D448C}"/>
              </a:ext>
            </a:extLst>
          </p:cNvPr>
          <p:cNvSpPr txBox="1"/>
          <p:nvPr/>
        </p:nvSpPr>
        <p:spPr>
          <a:xfrm>
            <a:off x="3922739" y="3960709"/>
            <a:ext cx="1164037" cy="307777"/>
          </a:xfrm>
          <a:prstGeom prst="rect">
            <a:avLst/>
          </a:prstGeom>
          <a:noFill/>
        </p:spPr>
        <p:txBody>
          <a:bodyPr wrap="none" rtlCol="0">
            <a:spAutoFit/>
          </a:bodyPr>
          <a:lstStyle/>
          <a:p>
            <a:r>
              <a:rPr lang="en-US" sz="1400" dirty="0"/>
              <a:t>Process Stub</a:t>
            </a:r>
          </a:p>
        </p:txBody>
      </p:sp>
    </p:spTree>
    <p:extLst>
      <p:ext uri="{BB962C8B-B14F-4D97-AF65-F5344CB8AC3E}">
        <p14:creationId xmlns:p14="http://schemas.microsoft.com/office/powerpoint/2010/main" val="1544065343"/>
      </p:ext>
    </p:extLst>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2"/>
          <p:cNvSpPr>
            <a:spLocks noGrp="1" noChangeArrowheads="1"/>
          </p:cNvSpPr>
          <p:nvPr>
            <p:ph type="title"/>
          </p:nvPr>
        </p:nvSpPr>
        <p:spPr/>
        <p:txBody>
          <a:bodyPr/>
          <a:lstStyle/>
          <a:p>
            <a:r>
              <a:rPr lang="en-US" altLang="en-US" dirty="0"/>
              <a:t>RECOVERY TECHNIQUES</a:t>
            </a:r>
          </a:p>
        </p:txBody>
      </p:sp>
      <p:sp>
        <p:nvSpPr>
          <p:cNvPr id="3" name="Content Placeholder 2"/>
          <p:cNvSpPr>
            <a:spLocks noGrp="1"/>
          </p:cNvSpPr>
          <p:nvPr>
            <p:ph idx="1"/>
          </p:nvPr>
        </p:nvSpPr>
        <p:spPr>
          <a:xfrm>
            <a:off x="440286" y="1981199"/>
            <a:ext cx="11309338" cy="3160845"/>
          </a:xfrm>
        </p:spPr>
        <p:txBody>
          <a:bodyPr anchor="t">
            <a:normAutofit fontScale="92500" lnSpcReduction="20000"/>
          </a:bodyPr>
          <a:lstStyle/>
          <a:p>
            <a:pPr>
              <a:buFont typeface="Wingdings" panose="05000000000000000000" pitchFamily="2" charset="2"/>
              <a:buChar char="§"/>
            </a:pPr>
            <a:r>
              <a:rPr lang="en-US" altLang="en-US" dirty="0"/>
              <a:t>When installing any type of access fitting onto a sealed system the fitting </a:t>
            </a:r>
            <a:r>
              <a:rPr lang="en-US" altLang="en-US" dirty="0">
                <a:solidFill>
                  <a:srgbClr val="FF0000"/>
                </a:solidFill>
              </a:rPr>
              <a:t>should be leak tested before </a:t>
            </a:r>
            <a:r>
              <a:rPr lang="en-US" altLang="en-US" dirty="0">
                <a:solidFill>
                  <a:schemeClr val="tx1"/>
                </a:solidFill>
              </a:rPr>
              <a:t>proceeding with recovery. </a:t>
            </a:r>
            <a:r>
              <a:rPr lang="en-US" altLang="en-US" dirty="0"/>
              <a:t> </a:t>
            </a:r>
          </a:p>
          <a:p>
            <a:pPr>
              <a:buFont typeface="Wingdings" panose="05000000000000000000" pitchFamily="2" charset="2"/>
              <a:buChar char="§"/>
            </a:pPr>
            <a:endParaRPr lang="en-US" altLang="en-US" dirty="0"/>
          </a:p>
          <a:p>
            <a:pPr>
              <a:buFont typeface="Wingdings" panose="05000000000000000000" pitchFamily="2" charset="2"/>
              <a:buChar char="§"/>
            </a:pPr>
            <a:r>
              <a:rPr lang="en-US" altLang="en-US" dirty="0"/>
              <a:t>Because solderless type piercing </a:t>
            </a:r>
            <a:r>
              <a:rPr lang="en-US" altLang="en-US" dirty="0">
                <a:solidFill>
                  <a:srgbClr val="FF0000"/>
                </a:solidFill>
              </a:rPr>
              <a:t>valves tend to leak over time, </a:t>
            </a:r>
            <a:r>
              <a:rPr lang="en-US" altLang="en-US" dirty="0">
                <a:solidFill>
                  <a:schemeClr val="tx1"/>
                </a:solidFill>
              </a:rPr>
              <a:t>they should </a:t>
            </a:r>
            <a:r>
              <a:rPr lang="en-US" altLang="en-US" dirty="0">
                <a:solidFill>
                  <a:srgbClr val="FF0000"/>
                </a:solidFill>
              </a:rPr>
              <a:t>not </a:t>
            </a:r>
            <a:r>
              <a:rPr lang="en-US" altLang="en-US" dirty="0">
                <a:solidFill>
                  <a:schemeClr val="tx1"/>
                </a:solidFill>
              </a:rPr>
              <a:t>remain on the refrigeration systems after completion of the repair.</a:t>
            </a:r>
          </a:p>
          <a:p>
            <a:endParaRPr lang="en-US" dirty="0"/>
          </a:p>
        </p:txBody>
      </p:sp>
      <p:grpSp>
        <p:nvGrpSpPr>
          <p:cNvPr id="4" name="Group 3"/>
          <p:cNvGrpSpPr/>
          <p:nvPr/>
        </p:nvGrpSpPr>
        <p:grpSpPr>
          <a:xfrm>
            <a:off x="3200400" y="5407287"/>
            <a:ext cx="6929846" cy="1219200"/>
            <a:chOff x="298450" y="3581400"/>
            <a:chExt cx="8845549" cy="2520950"/>
          </a:xfrm>
        </p:grpSpPr>
        <p:pic>
          <p:nvPicPr>
            <p:cNvPr id="136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8200" t="20900" r="6086" b="15001"/>
            <a:stretch/>
          </p:blipFill>
          <p:spPr bwMode="auto">
            <a:xfrm>
              <a:off x="5886522" y="3581400"/>
              <a:ext cx="3257477" cy="24360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136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8450" y="3581400"/>
              <a:ext cx="2520950" cy="2520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13619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24201" y="3581400"/>
              <a:ext cx="2438400" cy="2438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grpSp>
      <p:sp>
        <p:nvSpPr>
          <p:cNvPr id="2" name="Rectangle 1"/>
          <p:cNvSpPr/>
          <p:nvPr/>
        </p:nvSpPr>
        <p:spPr>
          <a:xfrm>
            <a:off x="12725400" y="2514601"/>
            <a:ext cx="8921750" cy="584775"/>
          </a:xfrm>
          <a:prstGeom prst="rect">
            <a:avLst/>
          </a:prstGeom>
        </p:spPr>
        <p:txBody>
          <a:bodyPr>
            <a:spAutoFit/>
          </a:bodyPr>
          <a:lstStyle/>
          <a:p>
            <a:pPr algn="l">
              <a:defRPr/>
            </a:pPr>
            <a:r>
              <a:rPr lang="en-US" altLang="en-US" sz="3200" dirty="0">
                <a:solidFill>
                  <a:srgbClr val="FF0000"/>
                </a:solidFill>
                <a:latin typeface="+mn-lt"/>
              </a:rPr>
              <a:t> </a:t>
            </a:r>
            <a:endParaRPr lang="en-US" sz="3200" b="0" dirty="0">
              <a:latin typeface="+mn-lt"/>
            </a:endParaRP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generated with very high confidence"/>
          <p:cNvPicPr>
            <a:picLocks noChangeAspect="1"/>
          </p:cNvPicPr>
          <p:nvPr/>
        </p:nvPicPr>
        <p:blipFill rotWithShape="1">
          <a:blip r:embed="rId3" cstate="print">
            <a:extLst>
              <a:ext uri="{28A0092B-C50C-407E-A947-70E740481C1C}">
                <a14:useLocalDpi xmlns:a14="http://schemas.microsoft.com/office/drawing/2010/main" val="0"/>
              </a:ext>
            </a:extLst>
          </a:blip>
          <a:srcRect t="27281" r="3" b="33130"/>
          <a:stretch/>
        </p:blipFill>
        <p:spPr>
          <a:xfrm>
            <a:off x="304800" y="2672117"/>
            <a:ext cx="2542668" cy="1513765"/>
          </a:xfrm>
          <a:prstGeom prst="rect">
            <a:avLst/>
          </a:prstGeom>
        </p:spPr>
      </p:pic>
      <p:pic>
        <p:nvPicPr>
          <p:cNvPr id="2" name="Picture 1" descr="A picture containing indoor, wall, kitchen, furniture&#10;&#10;Description generated with very high confidence"/>
          <p:cNvPicPr>
            <a:picLocks noChangeAspect="1"/>
          </p:cNvPicPr>
          <p:nvPr/>
        </p:nvPicPr>
        <p:blipFill rotWithShape="1">
          <a:blip r:embed="rId4" cstate="print">
            <a:extLst>
              <a:ext uri="{28A0092B-C50C-407E-A947-70E740481C1C}">
                <a14:useLocalDpi xmlns:a14="http://schemas.microsoft.com/office/drawing/2010/main" val="0"/>
              </a:ext>
            </a:extLst>
          </a:blip>
          <a:srcRect l="11873" r="8764" b="3"/>
          <a:stretch/>
        </p:blipFill>
        <p:spPr>
          <a:xfrm>
            <a:off x="449477" y="4876799"/>
            <a:ext cx="2542668" cy="1513765"/>
          </a:xfrm>
          <a:prstGeom prst="rect">
            <a:avLst/>
          </a:prstGeom>
        </p:spPr>
      </p:pic>
      <p:sp>
        <p:nvSpPr>
          <p:cNvPr id="131074" name="Rectangle 2"/>
          <p:cNvSpPr>
            <a:spLocks noGrp="1" noChangeArrowheads="1"/>
          </p:cNvSpPr>
          <p:nvPr>
            <p:ph type="title"/>
          </p:nvPr>
        </p:nvSpPr>
        <p:spPr>
          <a:xfrm>
            <a:off x="581192" y="702156"/>
            <a:ext cx="11029616" cy="1013800"/>
          </a:xfrm>
        </p:spPr>
        <p:txBody>
          <a:bodyPr>
            <a:normAutofit/>
          </a:bodyPr>
          <a:lstStyle/>
          <a:p>
            <a:r>
              <a:rPr lang="en-US" altLang="en-US" dirty="0"/>
              <a:t>RECOVERY TECHNIQUES</a:t>
            </a:r>
          </a:p>
        </p:txBody>
      </p:sp>
      <p:sp>
        <p:nvSpPr>
          <p:cNvPr id="105475" name="Rectangle 3"/>
          <p:cNvSpPr>
            <a:spLocks noGrp="1" noChangeArrowheads="1"/>
          </p:cNvSpPr>
          <p:nvPr>
            <p:ph idx="1"/>
          </p:nvPr>
        </p:nvSpPr>
        <p:spPr>
          <a:xfrm>
            <a:off x="2992145" y="2180496"/>
            <a:ext cx="9199855" cy="3305904"/>
          </a:xfrm>
        </p:spPr>
        <p:txBody>
          <a:bodyPr>
            <a:normAutofit/>
          </a:bodyPr>
          <a:lstStyle/>
          <a:p>
            <a:pPr marL="0" indent="0">
              <a:lnSpc>
                <a:spcPct val="90000"/>
              </a:lnSpc>
              <a:buNone/>
            </a:pPr>
            <a:r>
              <a:rPr lang="en-US" dirty="0"/>
              <a:t>A passive, system-dependent, recovery process for small appliances can </a:t>
            </a:r>
            <a:r>
              <a:rPr lang="en-US" dirty="0">
                <a:solidFill>
                  <a:srgbClr val="FF0000"/>
                </a:solidFill>
              </a:rPr>
              <a:t>capture refrigerant in a non-pressurized container</a:t>
            </a:r>
            <a:r>
              <a:rPr lang="en-US" dirty="0"/>
              <a:t>. </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ltLang="en-US" dirty="0"/>
              <a:t>RECOVERY TECHNIQUES</a:t>
            </a:r>
          </a:p>
        </p:txBody>
      </p:sp>
      <p:sp>
        <p:nvSpPr>
          <p:cNvPr id="105475" name="Rectangle 3"/>
          <p:cNvSpPr>
            <a:spLocks noGrp="1" noChangeArrowheads="1"/>
          </p:cNvSpPr>
          <p:nvPr>
            <p:ph idx="1"/>
          </p:nvPr>
        </p:nvSpPr>
        <p:spPr>
          <a:xfrm>
            <a:off x="440286" y="1981200"/>
            <a:ext cx="11142114" cy="4648200"/>
          </a:xfrm>
        </p:spPr>
        <p:txBody>
          <a:bodyPr anchor="t">
            <a:normAutofit/>
          </a:bodyPr>
          <a:lstStyle/>
          <a:p>
            <a:pPr marL="0" indent="0" algn="ctr">
              <a:buNone/>
            </a:pPr>
            <a:r>
              <a:rPr lang="en-US" b="1" dirty="0">
                <a:solidFill>
                  <a:srgbClr val="0000CC"/>
                </a:solidFill>
              </a:rPr>
              <a:t>System-Dependent (Passive) Equipment</a:t>
            </a:r>
          </a:p>
          <a:p>
            <a:pPr marL="0" indent="0">
              <a:buNone/>
            </a:pPr>
            <a:r>
              <a:rPr lang="en-US" altLang="en-US" dirty="0"/>
              <a:t>When using passive recovery devices on small appliances with non-operating compressors it is essential to take measures to help release trapped regulated refrigerant from the compressor oil during refrigerant recovery.  </a:t>
            </a:r>
          </a:p>
          <a:p>
            <a:pPr>
              <a:buFont typeface="Wingdings" panose="05000000000000000000" pitchFamily="2" charset="2"/>
              <a:buChar char="§"/>
            </a:pPr>
            <a:endParaRPr lang="en-US" altLang="en-US" dirty="0"/>
          </a:p>
        </p:txBody>
      </p:sp>
    </p:spTree>
    <p:extLst>
      <p:ext uri="{BB962C8B-B14F-4D97-AF65-F5344CB8AC3E}">
        <p14:creationId xmlns:p14="http://schemas.microsoft.com/office/powerpoint/2010/main" val="2269539749"/>
      </p:ext>
    </p:extLst>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ltLang="en-US" dirty="0"/>
              <a:t>RECOVERY TECHNIQUES</a:t>
            </a:r>
          </a:p>
        </p:txBody>
      </p:sp>
      <p:sp>
        <p:nvSpPr>
          <p:cNvPr id="105475" name="Rectangle 3"/>
          <p:cNvSpPr>
            <a:spLocks noGrp="1" noChangeArrowheads="1"/>
          </p:cNvSpPr>
          <p:nvPr>
            <p:ph idx="1"/>
          </p:nvPr>
        </p:nvSpPr>
        <p:spPr>
          <a:xfrm>
            <a:off x="440286" y="1981200"/>
            <a:ext cx="9541914" cy="4876800"/>
          </a:xfrm>
        </p:spPr>
        <p:txBody>
          <a:bodyPr anchor="t">
            <a:normAutofit fontScale="92500"/>
          </a:bodyPr>
          <a:lstStyle/>
          <a:p>
            <a:pPr marL="0" indent="0" algn="ctr">
              <a:buNone/>
            </a:pPr>
            <a:r>
              <a:rPr lang="en-US" b="1" dirty="0">
                <a:solidFill>
                  <a:srgbClr val="0000CC"/>
                </a:solidFill>
              </a:rPr>
              <a:t>System-Dependent (Passive) Equipment</a:t>
            </a:r>
          </a:p>
          <a:p>
            <a:pPr>
              <a:buFont typeface="Wingdings" panose="05000000000000000000" pitchFamily="2" charset="2"/>
              <a:buChar char="§"/>
            </a:pPr>
            <a:r>
              <a:rPr lang="en-US" dirty="0"/>
              <a:t>It is helpful to heat with a heat gun and strike the compressor with a rubber mallet when recovering refrigerants into a non-pressurized container from a small appliance, such as a household refrigerator, with an inoperative compressor. </a:t>
            </a:r>
          </a:p>
          <a:p>
            <a:pPr>
              <a:buFont typeface="Wingdings" panose="05000000000000000000" pitchFamily="2" charset="2"/>
              <a:buChar char="§"/>
            </a:pPr>
            <a:endParaRPr lang="en-US" dirty="0"/>
          </a:p>
          <a:p>
            <a:pPr>
              <a:buFont typeface="Wingdings" panose="05000000000000000000" pitchFamily="2" charset="2"/>
              <a:buChar char="§"/>
            </a:pPr>
            <a:r>
              <a:rPr lang="en-US" dirty="0"/>
              <a:t>Doing so will help free refrigerant that might be trapped under the oil in the compressor crankcase.  </a:t>
            </a:r>
          </a:p>
        </p:txBody>
      </p:sp>
      <p:grpSp>
        <p:nvGrpSpPr>
          <p:cNvPr id="2" name="Group 1">
            <a:extLst>
              <a:ext uri="{FF2B5EF4-FFF2-40B4-BE49-F238E27FC236}">
                <a16:creationId xmlns:a16="http://schemas.microsoft.com/office/drawing/2014/main" id="{9E5C5254-3F21-4177-9038-381487B4DCF0}"/>
              </a:ext>
            </a:extLst>
          </p:cNvPr>
          <p:cNvGrpSpPr/>
          <p:nvPr/>
        </p:nvGrpSpPr>
        <p:grpSpPr>
          <a:xfrm>
            <a:off x="9982200" y="3429000"/>
            <a:ext cx="1960451" cy="1500671"/>
            <a:chOff x="6096000" y="4984604"/>
            <a:chExt cx="1960451" cy="1500671"/>
          </a:xfrm>
        </p:grpSpPr>
        <p:pic>
          <p:nvPicPr>
            <p:cNvPr id="7" name="Picture 6">
              <a:extLst>
                <a:ext uri="{FF2B5EF4-FFF2-40B4-BE49-F238E27FC236}">
                  <a16:creationId xmlns:a16="http://schemas.microsoft.com/office/drawing/2014/main" id="{C8FB39F1-23CC-4B5C-B3F2-E0A10A00A6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3750" t="25855" r="34375" b="25580"/>
            <a:stretch/>
          </p:blipFill>
          <p:spPr>
            <a:xfrm>
              <a:off x="6096000" y="5334000"/>
              <a:ext cx="1621756" cy="1151275"/>
            </a:xfrm>
            <a:prstGeom prst="rect">
              <a:avLst/>
            </a:prstGeom>
          </p:spPr>
        </p:pic>
        <p:pic>
          <p:nvPicPr>
            <p:cNvPr id="6" name="Picture 2" descr="https://tse1.mm.bing.net/th?id=OIP.28cZnm-96vkSVYYkK21N0wHaHa&amp;pid=Api&amp;P=0&amp;w=300&amp;h=300">
              <a:extLst>
                <a:ext uri="{FF2B5EF4-FFF2-40B4-BE49-F238E27FC236}">
                  <a16:creationId xmlns:a16="http://schemas.microsoft.com/office/drawing/2014/main" id="{E30A23A2-6B4F-4949-8BC2-2119B362C5E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4275793" flipH="1">
              <a:off x="7265370" y="5107055"/>
              <a:ext cx="913531" cy="668630"/>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049294915"/>
      </p:ext>
    </p:extLst>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ltLang="en-US" dirty="0"/>
              <a:t>RECOVERY TECHNIQUES</a:t>
            </a:r>
          </a:p>
        </p:txBody>
      </p:sp>
      <p:sp>
        <p:nvSpPr>
          <p:cNvPr id="105475" name="Rectangle 3"/>
          <p:cNvSpPr>
            <a:spLocks noGrp="1" noChangeArrowheads="1"/>
          </p:cNvSpPr>
          <p:nvPr>
            <p:ph idx="1"/>
          </p:nvPr>
        </p:nvSpPr>
        <p:spPr/>
        <p:txBody>
          <a:bodyPr anchor="t">
            <a:normAutofit/>
          </a:bodyPr>
          <a:lstStyle/>
          <a:p>
            <a:pPr marL="0" indent="0" algn="ctr">
              <a:buNone/>
            </a:pPr>
            <a:r>
              <a:rPr lang="en-US" b="1" dirty="0"/>
              <a:t>System-Dependent (Passive) Equipment</a:t>
            </a:r>
          </a:p>
          <a:p>
            <a:pPr marL="0" indent="0">
              <a:buNone/>
            </a:pPr>
            <a:r>
              <a:rPr lang="en-US" dirty="0"/>
              <a:t>When using the system-dependent (passive) recovery process and the </a:t>
            </a:r>
            <a:r>
              <a:rPr lang="en-US" dirty="0">
                <a:solidFill>
                  <a:srgbClr val="FF0000"/>
                </a:solidFill>
              </a:rPr>
              <a:t>compressor does not run, both the high and low side </a:t>
            </a:r>
            <a:r>
              <a:rPr lang="en-US" dirty="0">
                <a:solidFill>
                  <a:schemeClr val="tx1"/>
                </a:solidFill>
              </a:rPr>
              <a:t>of the system must be accessed for refrigerant recovery. </a:t>
            </a:r>
          </a:p>
        </p:txBody>
      </p:sp>
    </p:spTree>
    <p:extLst>
      <p:ext uri="{BB962C8B-B14F-4D97-AF65-F5344CB8AC3E}">
        <p14:creationId xmlns:p14="http://schemas.microsoft.com/office/powerpoint/2010/main" val="1899122821"/>
      </p:ext>
    </p:extLst>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ltLang="en-US" dirty="0"/>
              <a:t>RECOVERY TECHNIQUES</a:t>
            </a:r>
          </a:p>
        </p:txBody>
      </p:sp>
      <p:sp>
        <p:nvSpPr>
          <p:cNvPr id="105475" name="Rectangle 3"/>
          <p:cNvSpPr>
            <a:spLocks noGrp="1" noChangeArrowheads="1"/>
          </p:cNvSpPr>
          <p:nvPr>
            <p:ph idx="1"/>
          </p:nvPr>
        </p:nvSpPr>
        <p:spPr>
          <a:xfrm>
            <a:off x="440286" y="1981200"/>
            <a:ext cx="11294514" cy="4648200"/>
          </a:xfrm>
        </p:spPr>
        <p:txBody>
          <a:bodyPr anchor="t">
            <a:normAutofit/>
          </a:bodyPr>
          <a:lstStyle/>
          <a:p>
            <a:pPr marL="0" indent="0" algn="ctr">
              <a:buNone/>
            </a:pPr>
            <a:r>
              <a:rPr lang="en-US" b="1" dirty="0">
                <a:solidFill>
                  <a:srgbClr val="0000CC"/>
                </a:solidFill>
              </a:rPr>
              <a:t>System-Dependent (Passive) Equipment</a:t>
            </a:r>
          </a:p>
          <a:p>
            <a:pPr marL="0" indent="0">
              <a:buNone/>
            </a:pPr>
            <a:r>
              <a:rPr lang="en-US" altLang="en-US" dirty="0">
                <a:solidFill>
                  <a:srgbClr val="FF0000"/>
                </a:solidFill>
              </a:rPr>
              <a:t>Both low and high-side access valves </a:t>
            </a:r>
            <a:r>
              <a:rPr lang="en-US" altLang="en-US" dirty="0"/>
              <a:t>should be installed when recovering refrigerant from a household refrigerator or any other appliance to </a:t>
            </a:r>
            <a:r>
              <a:rPr lang="en-US" altLang="en-US" dirty="0">
                <a:solidFill>
                  <a:srgbClr val="FF0000"/>
                </a:solidFill>
              </a:rPr>
              <a:t>improve the speed </a:t>
            </a:r>
            <a:r>
              <a:rPr lang="en-US" altLang="en-US" dirty="0"/>
              <a:t>of recovery. </a:t>
            </a:r>
          </a:p>
          <a:p>
            <a:pPr>
              <a:buFont typeface="Wingdings" panose="05000000000000000000" pitchFamily="2" charset="2"/>
              <a:buChar char="§"/>
            </a:pPr>
            <a:endParaRPr lang="en-US" dirty="0"/>
          </a:p>
          <a:p>
            <a:endParaRPr lang="en-US" dirty="0"/>
          </a:p>
        </p:txBody>
      </p:sp>
      <p:pic>
        <p:nvPicPr>
          <p:cNvPr id="6" name="Picture 5">
            <a:extLst>
              <a:ext uri="{FF2B5EF4-FFF2-40B4-BE49-F238E27FC236}">
                <a16:creationId xmlns:a16="http://schemas.microsoft.com/office/drawing/2014/main" id="{DAAB616F-3C57-44E1-9896-C695EF473D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252" t="3027" r="22977" b="3111"/>
          <a:stretch>
            <a:fillRect/>
          </a:stretch>
        </p:blipFill>
        <p:spPr bwMode="auto">
          <a:xfrm>
            <a:off x="5565653" y="4555174"/>
            <a:ext cx="1060694" cy="20742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ltLang="en-US" dirty="0"/>
              <a:t>RECOVERY TECHNIQUES</a:t>
            </a:r>
          </a:p>
        </p:txBody>
      </p:sp>
      <p:sp>
        <p:nvSpPr>
          <p:cNvPr id="105475" name="Rectangle 3"/>
          <p:cNvSpPr>
            <a:spLocks noGrp="1" noChangeArrowheads="1"/>
          </p:cNvSpPr>
          <p:nvPr>
            <p:ph idx="1"/>
          </p:nvPr>
        </p:nvSpPr>
        <p:spPr>
          <a:xfrm>
            <a:off x="440286" y="1981200"/>
            <a:ext cx="11370714" cy="4648200"/>
          </a:xfrm>
        </p:spPr>
        <p:txBody>
          <a:bodyPr anchor="t">
            <a:normAutofit/>
          </a:bodyPr>
          <a:lstStyle/>
          <a:p>
            <a:pPr marL="0" indent="0" algn="ctr">
              <a:buNone/>
            </a:pPr>
            <a:r>
              <a:rPr lang="en-US" b="1" dirty="0">
                <a:solidFill>
                  <a:srgbClr val="0000CC"/>
                </a:solidFill>
              </a:rPr>
              <a:t>System-Dependent (Passive) Equipment</a:t>
            </a:r>
          </a:p>
          <a:p>
            <a:pPr marL="0" indent="0">
              <a:buNone/>
            </a:pPr>
            <a:r>
              <a:rPr lang="en-US" altLang="en-US" dirty="0"/>
              <a:t>To ensure that all CFC, HCFC, or HFC refrigerant has been removed from a frost-free refrigerator, the </a:t>
            </a:r>
            <a:r>
              <a:rPr lang="en-US" altLang="en-US" dirty="0">
                <a:solidFill>
                  <a:srgbClr val="FF0000"/>
                </a:solidFill>
              </a:rPr>
              <a:t>defrost heater can be energized to increase the refrigerant’s temperature and vaporize any liquid</a:t>
            </a:r>
            <a:r>
              <a:rPr lang="en-US" altLang="en-US" dirty="0"/>
              <a:t>. </a:t>
            </a:r>
            <a:endParaRPr lang="en-US" dirty="0"/>
          </a:p>
          <a:p>
            <a:endParaRPr lang="en-US" dirty="0"/>
          </a:p>
        </p:txBody>
      </p:sp>
      <p:pic>
        <p:nvPicPr>
          <p:cNvPr id="4" name="Picture 4">
            <a:extLst>
              <a:ext uri="{FF2B5EF4-FFF2-40B4-BE49-F238E27FC236}">
                <a16:creationId xmlns:a16="http://schemas.microsoft.com/office/drawing/2014/main" id="{04D9F8A2-8BB6-4E47-87FC-301CC5DD59D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5908" b="18182"/>
          <a:stretch/>
        </p:blipFill>
        <p:spPr bwMode="auto">
          <a:xfrm>
            <a:off x="5181600" y="4408146"/>
            <a:ext cx="2590800" cy="1747698"/>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345888909"/>
      </p:ext>
    </p:extLst>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ltLang="en-US" dirty="0"/>
              <a:t>RECOVERY TECHNIQUES</a:t>
            </a:r>
          </a:p>
        </p:txBody>
      </p:sp>
      <p:sp>
        <p:nvSpPr>
          <p:cNvPr id="105475" name="Rectangle 3"/>
          <p:cNvSpPr>
            <a:spLocks noGrp="1" noChangeArrowheads="1"/>
          </p:cNvSpPr>
          <p:nvPr>
            <p:ph idx="1"/>
          </p:nvPr>
        </p:nvSpPr>
        <p:spPr>
          <a:xfrm>
            <a:off x="440286" y="1981200"/>
            <a:ext cx="10761114" cy="4648200"/>
          </a:xfrm>
        </p:spPr>
        <p:txBody>
          <a:bodyPr anchor="t">
            <a:normAutofit/>
          </a:bodyPr>
          <a:lstStyle/>
          <a:p>
            <a:pPr marL="0" indent="0" algn="ctr">
              <a:buNone/>
            </a:pPr>
            <a:r>
              <a:rPr lang="en-US" b="1" dirty="0">
                <a:solidFill>
                  <a:srgbClr val="0000CC"/>
                </a:solidFill>
              </a:rPr>
              <a:t>System-Dependent (Passive) Equipment</a:t>
            </a:r>
          </a:p>
          <a:p>
            <a:pPr marL="0" indent="0">
              <a:buNone/>
            </a:pPr>
            <a:r>
              <a:rPr lang="en-US" altLang="en-US" dirty="0"/>
              <a:t>An appliance with an operating compressor and completely restricted capillary tube or metering device requires only </a:t>
            </a:r>
            <a:r>
              <a:rPr lang="en-US" altLang="en-US" dirty="0">
                <a:solidFill>
                  <a:srgbClr val="FF0000"/>
                </a:solidFill>
              </a:rPr>
              <a:t>one access valve on the high side </a:t>
            </a:r>
            <a:r>
              <a:rPr lang="en-US" altLang="en-US" dirty="0"/>
              <a:t>of the system. </a:t>
            </a:r>
            <a:endParaRPr lang="en-US" dirty="0"/>
          </a:p>
        </p:txBody>
      </p:sp>
      <p:pic>
        <p:nvPicPr>
          <p:cNvPr id="2" name="Picture 1">
            <a:extLst>
              <a:ext uri="{FF2B5EF4-FFF2-40B4-BE49-F238E27FC236}">
                <a16:creationId xmlns:a16="http://schemas.microsoft.com/office/drawing/2014/main" id="{8C08EBE1-ED95-4004-962E-7CAC722251ED}"/>
              </a:ext>
            </a:extLst>
          </p:cNvPr>
          <p:cNvPicPr>
            <a:picLocks noChangeAspect="1"/>
          </p:cNvPicPr>
          <p:nvPr/>
        </p:nvPicPr>
        <p:blipFill>
          <a:blip r:embed="rId3"/>
          <a:stretch>
            <a:fillRect/>
          </a:stretch>
        </p:blipFill>
        <p:spPr>
          <a:xfrm>
            <a:off x="12801600" y="3810000"/>
            <a:ext cx="1914310" cy="1176630"/>
          </a:xfrm>
          <a:prstGeom prst="rect">
            <a:avLst/>
          </a:prstGeom>
        </p:spPr>
      </p:pic>
    </p:spTree>
    <p:extLst>
      <p:ext uri="{BB962C8B-B14F-4D97-AF65-F5344CB8AC3E}">
        <p14:creationId xmlns:p14="http://schemas.microsoft.com/office/powerpoint/2010/main" val="25723435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lstStyle/>
          <a:p>
            <a:r>
              <a:rPr lang="en-US" altLang="en-US" dirty="0"/>
              <a:t>TEST FORMAT</a:t>
            </a:r>
          </a:p>
        </p:txBody>
      </p:sp>
      <p:sp>
        <p:nvSpPr>
          <p:cNvPr id="3" name="Content Placeholder 2"/>
          <p:cNvSpPr>
            <a:spLocks noGrp="1"/>
          </p:cNvSpPr>
          <p:nvPr>
            <p:ph idx="1"/>
          </p:nvPr>
        </p:nvSpPr>
        <p:spPr>
          <a:xfrm>
            <a:off x="1219200" y="1981200"/>
            <a:ext cx="10530424" cy="4724400"/>
          </a:xfrm>
        </p:spPr>
        <p:txBody>
          <a:bodyPr>
            <a:normAutofit fontScale="92500"/>
          </a:bodyPr>
          <a:lstStyle/>
          <a:p>
            <a:pPr marL="0" indent="0">
              <a:buNone/>
            </a:pPr>
            <a:r>
              <a:rPr lang="en-US" dirty="0"/>
              <a:t>Personal information required for the exam:</a:t>
            </a:r>
          </a:p>
          <a:p>
            <a:r>
              <a:rPr lang="en-US" sz="3500" dirty="0"/>
              <a:t>Picture Identification  </a:t>
            </a:r>
            <a:r>
              <a:rPr lang="en-US" sz="3500" dirty="0">
                <a:solidFill>
                  <a:schemeClr val="accent1"/>
                </a:solidFill>
              </a:rPr>
              <a:t>(Required)</a:t>
            </a:r>
          </a:p>
          <a:p>
            <a:r>
              <a:rPr lang="en-US" sz="3500" dirty="0"/>
              <a:t>Social security number </a:t>
            </a:r>
            <a:r>
              <a:rPr lang="en-US" sz="2900" dirty="0">
                <a:solidFill>
                  <a:schemeClr val="accent1"/>
                </a:solidFill>
              </a:rPr>
              <a:t>(Used for identification purposes only.)</a:t>
            </a:r>
          </a:p>
          <a:p>
            <a:r>
              <a:rPr lang="en-US" sz="3500" dirty="0"/>
              <a:t>Home/mailing address </a:t>
            </a:r>
          </a:p>
          <a:p>
            <a:r>
              <a:rPr lang="en-US" sz="3500" dirty="0"/>
              <a:t>Date of Birth </a:t>
            </a:r>
          </a:p>
          <a:p>
            <a:r>
              <a:rPr lang="en-US" sz="3500" dirty="0"/>
              <a:t>Phone Number </a:t>
            </a:r>
          </a:p>
          <a:p>
            <a:r>
              <a:rPr lang="en-US" sz="3500" dirty="0"/>
              <a:t>Email address</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p:txBody>
          <a:bodyPr/>
          <a:lstStyle/>
          <a:p>
            <a:r>
              <a:rPr lang="en-US" altLang="en-US" dirty="0"/>
              <a:t>RECOVERY TECHNIQUES</a:t>
            </a:r>
          </a:p>
        </p:txBody>
      </p:sp>
      <p:sp>
        <p:nvSpPr>
          <p:cNvPr id="105475" name="Rectangle 3"/>
          <p:cNvSpPr>
            <a:spLocks noGrp="1" noChangeArrowheads="1"/>
          </p:cNvSpPr>
          <p:nvPr>
            <p:ph idx="1"/>
          </p:nvPr>
        </p:nvSpPr>
        <p:spPr>
          <a:xfrm>
            <a:off x="440286" y="1981200"/>
            <a:ext cx="10684914" cy="4648200"/>
          </a:xfrm>
        </p:spPr>
        <p:txBody>
          <a:bodyPr anchor="t">
            <a:normAutofit/>
          </a:bodyPr>
          <a:lstStyle/>
          <a:p>
            <a:pPr marL="0" indent="0" algn="ctr">
              <a:buNone/>
            </a:pPr>
            <a:r>
              <a:rPr lang="en-US" b="1" dirty="0">
                <a:solidFill>
                  <a:srgbClr val="0000CC"/>
                </a:solidFill>
              </a:rPr>
              <a:t>System-Dependent (Passive) Equipment</a:t>
            </a:r>
          </a:p>
          <a:p>
            <a:pPr marL="0" indent="0">
              <a:buNone/>
            </a:pPr>
            <a:r>
              <a:rPr lang="en-US" altLang="en-US" dirty="0"/>
              <a:t>If the pressure in an appliance is </a:t>
            </a:r>
            <a:r>
              <a:rPr lang="en-US" altLang="en-US" dirty="0">
                <a:solidFill>
                  <a:srgbClr val="FF0000"/>
                </a:solidFill>
              </a:rPr>
              <a:t>0 psig </a:t>
            </a:r>
            <a:r>
              <a:rPr lang="en-US" altLang="en-US" dirty="0"/>
              <a:t>after installing and opening a piercing access valve, the </a:t>
            </a:r>
            <a:r>
              <a:rPr lang="en-US" altLang="en-US" dirty="0">
                <a:solidFill>
                  <a:srgbClr val="FF0000"/>
                </a:solidFill>
              </a:rPr>
              <a:t>recovery procedure cannot begin</a:t>
            </a:r>
            <a:r>
              <a:rPr lang="en-US" altLang="en-US" dirty="0"/>
              <a:t>.</a:t>
            </a:r>
            <a:endParaRPr lang="en-US" dirty="0"/>
          </a:p>
        </p:txBody>
      </p:sp>
      <p:pic>
        <p:nvPicPr>
          <p:cNvPr id="2" name="Picture 1">
            <a:extLst>
              <a:ext uri="{FF2B5EF4-FFF2-40B4-BE49-F238E27FC236}">
                <a16:creationId xmlns:a16="http://schemas.microsoft.com/office/drawing/2014/main" id="{8C08EBE1-ED95-4004-962E-7CAC722251ED}"/>
              </a:ext>
            </a:extLst>
          </p:cNvPr>
          <p:cNvPicPr>
            <a:picLocks noChangeAspect="1"/>
          </p:cNvPicPr>
          <p:nvPr/>
        </p:nvPicPr>
        <p:blipFill>
          <a:blip r:embed="rId3"/>
          <a:stretch>
            <a:fillRect/>
          </a:stretch>
        </p:blipFill>
        <p:spPr>
          <a:xfrm>
            <a:off x="4800600" y="4800600"/>
            <a:ext cx="1914310" cy="1176630"/>
          </a:xfrm>
          <a:prstGeom prst="rect">
            <a:avLst/>
          </a:prstGeom>
        </p:spPr>
      </p:pic>
    </p:spTree>
    <p:extLst>
      <p:ext uri="{BB962C8B-B14F-4D97-AF65-F5344CB8AC3E}">
        <p14:creationId xmlns:p14="http://schemas.microsoft.com/office/powerpoint/2010/main" val="3227579565"/>
      </p:ext>
    </p:extLst>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en-US" dirty="0"/>
              <a:t>RECOVERY TECHNIQUES</a:t>
            </a:r>
          </a:p>
        </p:txBody>
      </p:sp>
      <p:sp>
        <p:nvSpPr>
          <p:cNvPr id="110595" name="Rectangle 3"/>
          <p:cNvSpPr>
            <a:spLocks noGrp="1" noChangeArrowheads="1"/>
          </p:cNvSpPr>
          <p:nvPr>
            <p:ph idx="1"/>
          </p:nvPr>
        </p:nvSpPr>
        <p:spPr/>
        <p:txBody>
          <a:bodyPr anchor="t">
            <a:normAutofit/>
          </a:bodyPr>
          <a:lstStyle/>
          <a:p>
            <a:pPr marL="0" indent="0" algn="ctr">
              <a:spcBef>
                <a:spcPts val="600"/>
              </a:spcBef>
              <a:buNone/>
            </a:pPr>
            <a:r>
              <a:rPr lang="en-US" b="1" dirty="0">
                <a:solidFill>
                  <a:srgbClr val="0000CC"/>
                </a:solidFill>
              </a:rPr>
              <a:t>Self-Contained (Active) Equipment Operation</a:t>
            </a:r>
          </a:p>
          <a:p>
            <a:pPr marL="0" indent="0">
              <a:buNone/>
            </a:pPr>
            <a:r>
              <a:rPr lang="en-US" dirty="0"/>
              <a:t>When using a self-contained (active) recovery device and there is a large volume of non-condensable gas in the refrigerant being recovered, </a:t>
            </a:r>
            <a:r>
              <a:rPr lang="en-US" dirty="0">
                <a:solidFill>
                  <a:srgbClr val="FF0000"/>
                </a:solidFill>
              </a:rPr>
              <a:t>excessive pressure can occur on the high side of the recovery machine and in the recovery cylinder</a:t>
            </a:r>
            <a:r>
              <a:rPr lang="en-US" dirty="0"/>
              <a:t>.</a:t>
            </a:r>
          </a:p>
        </p:txBody>
      </p:sp>
    </p:spTree>
    <p:extLst>
      <p:ext uri="{BB962C8B-B14F-4D97-AF65-F5344CB8AC3E}">
        <p14:creationId xmlns:p14="http://schemas.microsoft.com/office/powerpoint/2010/main" val="1754660243"/>
      </p:ext>
    </p:extLst>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en-US" dirty="0"/>
              <a:t>RECOVERY TECHNIQUES</a:t>
            </a:r>
          </a:p>
        </p:txBody>
      </p:sp>
      <p:sp>
        <p:nvSpPr>
          <p:cNvPr id="110595" name="Rectangle 3"/>
          <p:cNvSpPr>
            <a:spLocks noGrp="1" noChangeArrowheads="1"/>
          </p:cNvSpPr>
          <p:nvPr>
            <p:ph idx="1"/>
          </p:nvPr>
        </p:nvSpPr>
        <p:spPr>
          <a:xfrm>
            <a:off x="440286" y="1981200"/>
            <a:ext cx="9770514" cy="4267200"/>
          </a:xfrm>
        </p:spPr>
        <p:txBody>
          <a:bodyPr anchor="t">
            <a:normAutofit fontScale="92500" lnSpcReduction="20000"/>
          </a:bodyPr>
          <a:lstStyle/>
          <a:p>
            <a:pPr marL="0" indent="0" algn="ctr">
              <a:spcBef>
                <a:spcPts val="600"/>
              </a:spcBef>
              <a:buNone/>
            </a:pPr>
            <a:r>
              <a:rPr lang="en-US" b="1" dirty="0">
                <a:solidFill>
                  <a:srgbClr val="0000CC"/>
                </a:solidFill>
              </a:rPr>
              <a:t>Self-Contained (Active) Equipment Operation</a:t>
            </a:r>
          </a:p>
          <a:p>
            <a:endParaRPr lang="en-US" sz="1200" dirty="0"/>
          </a:p>
          <a:p>
            <a:r>
              <a:rPr lang="en-US" dirty="0"/>
              <a:t>When using a self-contained (active) recovery device and there is a large volume of non-condensable gas in the refrigerant being recovered, </a:t>
            </a:r>
            <a:r>
              <a:rPr lang="en-US" dirty="0">
                <a:solidFill>
                  <a:srgbClr val="FF0000"/>
                </a:solidFill>
              </a:rPr>
              <a:t>excessive pressure can occur on the high side of the recovery machine and in the recovery cylinder</a:t>
            </a:r>
            <a:r>
              <a:rPr lang="en-US" dirty="0"/>
              <a:t>.</a:t>
            </a:r>
          </a:p>
          <a:p>
            <a:r>
              <a:rPr lang="en-US" dirty="0">
                <a:solidFill>
                  <a:srgbClr val="FF0000"/>
                </a:solidFill>
              </a:rPr>
              <a:t>Non-condensable gas </a:t>
            </a:r>
            <a:r>
              <a:rPr lang="en-US" dirty="0"/>
              <a:t>in the refrigerant can be checked for by using a </a:t>
            </a:r>
            <a:r>
              <a:rPr lang="en-US" dirty="0">
                <a:solidFill>
                  <a:srgbClr val="FF0000"/>
                </a:solidFill>
              </a:rPr>
              <a:t>pressure-temperature (PT) </a:t>
            </a:r>
            <a:r>
              <a:rPr lang="en-US" dirty="0"/>
              <a:t>chart. </a:t>
            </a:r>
          </a:p>
        </p:txBody>
      </p:sp>
      <p:pic>
        <p:nvPicPr>
          <p:cNvPr id="4" name="Picture 6" descr="A close up of a tool&#10;&#10;Description generated with high confidence">
            <a:extLst>
              <a:ext uri="{FF2B5EF4-FFF2-40B4-BE49-F238E27FC236}">
                <a16:creationId xmlns:a16="http://schemas.microsoft.com/office/drawing/2014/main" id="{3A44C660-B051-4A60-860D-AA62E72E29E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9445" r="4099" b="-4"/>
          <a:stretch/>
        </p:blipFill>
        <p:spPr bwMode="auto">
          <a:xfrm>
            <a:off x="10058400" y="2514600"/>
            <a:ext cx="2035343" cy="24892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71549455"/>
      </p:ext>
    </p:extLst>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p:cNvSpPr>
            <a:spLocks noGrp="1" noChangeArrowheads="1"/>
          </p:cNvSpPr>
          <p:nvPr>
            <p:ph type="title"/>
          </p:nvPr>
        </p:nvSpPr>
        <p:spPr/>
        <p:txBody>
          <a:bodyPr/>
          <a:lstStyle/>
          <a:p>
            <a:r>
              <a:rPr lang="en-US" altLang="en-US" dirty="0"/>
              <a:t>RECOVERY TECHNIQUES</a:t>
            </a:r>
          </a:p>
        </p:txBody>
      </p:sp>
      <p:sp>
        <p:nvSpPr>
          <p:cNvPr id="110595" name="Rectangle 3"/>
          <p:cNvSpPr>
            <a:spLocks noGrp="1" noChangeArrowheads="1"/>
          </p:cNvSpPr>
          <p:nvPr>
            <p:ph idx="1"/>
          </p:nvPr>
        </p:nvSpPr>
        <p:spPr>
          <a:xfrm>
            <a:off x="398984" y="1947952"/>
            <a:ext cx="7545930" cy="4681447"/>
          </a:xfrm>
        </p:spPr>
        <p:txBody>
          <a:bodyPr anchor="t">
            <a:normAutofit fontScale="85000" lnSpcReduction="20000"/>
          </a:bodyPr>
          <a:lstStyle/>
          <a:p>
            <a:pPr marL="0" indent="0" algn="ctr">
              <a:spcBef>
                <a:spcPts val="600"/>
              </a:spcBef>
              <a:buNone/>
            </a:pPr>
            <a:r>
              <a:rPr lang="en-US" b="1" dirty="0">
                <a:solidFill>
                  <a:srgbClr val="0000CC"/>
                </a:solidFill>
              </a:rPr>
              <a:t>Self-Contained (Active) Equipment Operation</a:t>
            </a:r>
          </a:p>
          <a:p>
            <a:endParaRPr lang="en-US" sz="1200" dirty="0"/>
          </a:p>
          <a:p>
            <a:r>
              <a:rPr lang="en-US" sz="3300" dirty="0"/>
              <a:t>The approximate pressure of an </a:t>
            </a:r>
            <a:r>
              <a:rPr lang="en-US" sz="3300" dirty="0">
                <a:solidFill>
                  <a:srgbClr val="FF0000"/>
                </a:solidFill>
              </a:rPr>
              <a:t>R-134a</a:t>
            </a:r>
            <a:r>
              <a:rPr lang="en-US" sz="3300" dirty="0"/>
              <a:t> cylinder that does not contain any non-condensable impurities and is stored in a room at </a:t>
            </a:r>
            <a:r>
              <a:rPr lang="en-US" sz="3300" dirty="0">
                <a:solidFill>
                  <a:srgbClr val="FF0000"/>
                </a:solidFill>
              </a:rPr>
              <a:t>80°F</a:t>
            </a:r>
            <a:r>
              <a:rPr lang="en-US" sz="3300" dirty="0"/>
              <a:t> is equal to a pressure of </a:t>
            </a:r>
            <a:r>
              <a:rPr lang="en-US" sz="3300" dirty="0">
                <a:solidFill>
                  <a:srgbClr val="FF0000"/>
                </a:solidFill>
              </a:rPr>
              <a:t>87 psig</a:t>
            </a:r>
            <a:r>
              <a:rPr lang="en-US" sz="3300" dirty="0"/>
              <a:t>.  </a:t>
            </a:r>
          </a:p>
          <a:p>
            <a:endParaRPr lang="en-US" sz="3300" dirty="0"/>
          </a:p>
          <a:p>
            <a:r>
              <a:rPr lang="en-US" sz="3300" dirty="0"/>
              <a:t>As long as there is liquid refrigerant present and no impurities in the cylinder, the pressure and temperature should match what is shown on the PT chart. </a:t>
            </a:r>
          </a:p>
        </p:txBody>
      </p:sp>
      <p:pic>
        <p:nvPicPr>
          <p:cNvPr id="6" name="Picture 5">
            <a:extLst>
              <a:ext uri="{FF2B5EF4-FFF2-40B4-BE49-F238E27FC236}">
                <a16:creationId xmlns:a16="http://schemas.microsoft.com/office/drawing/2014/main" id="{E341B6E1-8B13-4D40-8B5A-BCF77D0DAE92}"/>
              </a:ext>
            </a:extLst>
          </p:cNvPr>
          <p:cNvPicPr>
            <a:picLocks noChangeAspect="1"/>
          </p:cNvPicPr>
          <p:nvPr/>
        </p:nvPicPr>
        <p:blipFill rotWithShape="1">
          <a:blip r:embed="rId3"/>
          <a:srcRect b="12540"/>
          <a:stretch/>
        </p:blipFill>
        <p:spPr>
          <a:xfrm>
            <a:off x="8443737" y="2024153"/>
            <a:ext cx="3438756" cy="3343095"/>
          </a:xfrm>
          <a:prstGeom prst="rect">
            <a:avLst/>
          </a:prstGeom>
        </p:spPr>
      </p:pic>
      <p:sp>
        <p:nvSpPr>
          <p:cNvPr id="7" name="Arrow: Right 6">
            <a:extLst>
              <a:ext uri="{FF2B5EF4-FFF2-40B4-BE49-F238E27FC236}">
                <a16:creationId xmlns:a16="http://schemas.microsoft.com/office/drawing/2014/main" id="{6E46B07C-45BD-4FFA-937F-064BCFF6DC5D}"/>
              </a:ext>
            </a:extLst>
          </p:cNvPr>
          <p:cNvSpPr/>
          <p:nvPr/>
        </p:nvSpPr>
        <p:spPr>
          <a:xfrm>
            <a:off x="8077199" y="4673600"/>
            <a:ext cx="508389" cy="31496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Arrow: Up 7">
            <a:extLst>
              <a:ext uri="{FF2B5EF4-FFF2-40B4-BE49-F238E27FC236}">
                <a16:creationId xmlns:a16="http://schemas.microsoft.com/office/drawing/2014/main" id="{77CA7CC1-FC80-4B20-B33C-00DCAB6DA4D3}"/>
              </a:ext>
            </a:extLst>
          </p:cNvPr>
          <p:cNvSpPr/>
          <p:nvPr/>
        </p:nvSpPr>
        <p:spPr>
          <a:xfrm>
            <a:off x="11620671" y="4876800"/>
            <a:ext cx="261822" cy="798645"/>
          </a:xfrm>
          <a:prstGeom prst="up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val 1">
            <a:extLst>
              <a:ext uri="{FF2B5EF4-FFF2-40B4-BE49-F238E27FC236}">
                <a16:creationId xmlns:a16="http://schemas.microsoft.com/office/drawing/2014/main" id="{22FB5CEB-6558-4E39-A2DD-A1F6D5A905FB}"/>
              </a:ext>
            </a:extLst>
          </p:cNvPr>
          <p:cNvSpPr/>
          <p:nvPr/>
        </p:nvSpPr>
        <p:spPr>
          <a:xfrm>
            <a:off x="8443737" y="4673600"/>
            <a:ext cx="624063" cy="31496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37722456-8BAE-4D47-A3DB-FAE6726D0574}"/>
              </a:ext>
            </a:extLst>
          </p:cNvPr>
          <p:cNvSpPr/>
          <p:nvPr/>
        </p:nvSpPr>
        <p:spPr>
          <a:xfrm>
            <a:off x="11126145" y="4668520"/>
            <a:ext cx="624063" cy="314960"/>
          </a:xfrm>
          <a:prstGeom prst="ellipse">
            <a:avLst/>
          </a:prstGeom>
          <a:noFill/>
          <a:ln>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82875236"/>
      </p:ext>
    </p:extLst>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dirty="0"/>
              <a:t>RECOVERY TECHNIQUES</a:t>
            </a:r>
          </a:p>
        </p:txBody>
      </p:sp>
      <p:sp>
        <p:nvSpPr>
          <p:cNvPr id="138243" name="Content Placeholder 2"/>
          <p:cNvSpPr>
            <a:spLocks noGrp="1"/>
          </p:cNvSpPr>
          <p:nvPr>
            <p:ph idx="1"/>
          </p:nvPr>
        </p:nvSpPr>
        <p:spPr>
          <a:xfrm>
            <a:off x="440286" y="1981200"/>
            <a:ext cx="8842664" cy="3877600"/>
          </a:xfrm>
        </p:spPr>
        <p:txBody>
          <a:bodyPr anchor="t">
            <a:normAutofit fontScale="92500" lnSpcReduction="20000"/>
          </a:bodyPr>
          <a:lstStyle/>
          <a:p>
            <a:pPr marL="515938" indent="-346075"/>
            <a:r>
              <a:rPr lang="en-US" altLang="en-US" dirty="0"/>
              <a:t>During system recovery and/or repair a </a:t>
            </a:r>
            <a:r>
              <a:rPr lang="en-US" altLang="en-US" dirty="0">
                <a:solidFill>
                  <a:srgbClr val="FF0000"/>
                </a:solidFill>
              </a:rPr>
              <a:t>pungent odor </a:t>
            </a:r>
            <a:r>
              <a:rPr lang="en-US" altLang="en-US" dirty="0"/>
              <a:t>detected from the refrigerant normally indicates a compressor burn-out.  </a:t>
            </a:r>
          </a:p>
          <a:p>
            <a:pPr marL="515938" indent="-346075"/>
            <a:endParaRPr lang="en-US" altLang="en-US" dirty="0"/>
          </a:p>
          <a:p>
            <a:pPr marL="515938" indent="-346075"/>
            <a:r>
              <a:rPr lang="en-US" altLang="en-US" dirty="0"/>
              <a:t>The technician should watch for signs of </a:t>
            </a:r>
            <a:r>
              <a:rPr lang="en-US" altLang="en-US" dirty="0">
                <a:solidFill>
                  <a:srgbClr val="FF0000"/>
                </a:solidFill>
              </a:rPr>
              <a:t>oil contamination</a:t>
            </a:r>
            <a:r>
              <a:rPr lang="en-US" altLang="en-US" dirty="0"/>
              <a:t> when recovering refrigerant from a system that experienced a compressor burn-out as the system will have to be flushed if contaminants are present. </a:t>
            </a:r>
          </a:p>
        </p:txBody>
      </p:sp>
      <p:pic>
        <p:nvPicPr>
          <p:cNvPr id="138244" name="Picture 2" descr="https://sp.yimg.com/ib/th?id=JN.zG%2fcdWQfhi9qhzKiTbL66w&amp;pid=15.1&amp;P=0&amp;w=300&amp;h=3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2200" y="3276600"/>
            <a:ext cx="1323738" cy="14885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5" name="Picture 4" descr="Animal Clip Art Description: Skunk Wearing a Gas Mask Trying to Get ..."/>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22429" y="1929874"/>
            <a:ext cx="1920211" cy="1673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9">
            <a:extLst>
              <a:ext uri="{FF2B5EF4-FFF2-40B4-BE49-F238E27FC236}">
                <a16:creationId xmlns:a16="http://schemas.microsoft.com/office/drawing/2014/main" id="{A19AFF8D-83E4-4A46-AFEC-85405344714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3750" t="25855" r="34375" b="25580"/>
          <a:stretch/>
        </p:blipFill>
        <p:spPr>
          <a:xfrm>
            <a:off x="9974751" y="4119795"/>
            <a:ext cx="1621756" cy="1151275"/>
          </a:xfrm>
          <a:prstGeom prst="rect">
            <a:avLst/>
          </a:prstGeom>
        </p:spPr>
      </p:pic>
      <p:grpSp>
        <p:nvGrpSpPr>
          <p:cNvPr id="2" name="Group 1">
            <a:extLst>
              <a:ext uri="{FF2B5EF4-FFF2-40B4-BE49-F238E27FC236}">
                <a16:creationId xmlns:a16="http://schemas.microsoft.com/office/drawing/2014/main" id="{E67EE7E1-7DCB-43EA-B929-071BA7CBC9C2}"/>
              </a:ext>
            </a:extLst>
          </p:cNvPr>
          <p:cNvGrpSpPr/>
          <p:nvPr/>
        </p:nvGrpSpPr>
        <p:grpSpPr>
          <a:xfrm>
            <a:off x="9759558" y="3760976"/>
            <a:ext cx="1981200" cy="1868911"/>
            <a:chOff x="1796360" y="2438400"/>
            <a:chExt cx="2623240" cy="3011911"/>
          </a:xfrm>
        </p:grpSpPr>
        <p:sp>
          <p:nvSpPr>
            <p:cNvPr id="6" name="Lightning Bolt 5">
              <a:extLst>
                <a:ext uri="{FF2B5EF4-FFF2-40B4-BE49-F238E27FC236}">
                  <a16:creationId xmlns:a16="http://schemas.microsoft.com/office/drawing/2014/main" id="{19C270A8-280D-4B42-A1D5-89E8E12FC13F}"/>
                </a:ext>
              </a:extLst>
            </p:cNvPr>
            <p:cNvSpPr/>
            <p:nvPr/>
          </p:nvSpPr>
          <p:spPr>
            <a:xfrm rot="15973146">
              <a:off x="3134478" y="2740587"/>
              <a:ext cx="1375028" cy="1195216"/>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ightning Bolt 6">
              <a:extLst>
                <a:ext uri="{FF2B5EF4-FFF2-40B4-BE49-F238E27FC236}">
                  <a16:creationId xmlns:a16="http://schemas.microsoft.com/office/drawing/2014/main" id="{66C0F9C9-9D0E-4AAE-8040-3A19E03447F8}"/>
                </a:ext>
              </a:extLst>
            </p:cNvPr>
            <p:cNvSpPr/>
            <p:nvPr/>
          </p:nvSpPr>
          <p:spPr>
            <a:xfrm rot="10567812">
              <a:off x="2011852" y="2438400"/>
              <a:ext cx="1195216" cy="1375028"/>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ightning Bolt 7">
              <a:extLst>
                <a:ext uri="{FF2B5EF4-FFF2-40B4-BE49-F238E27FC236}">
                  <a16:creationId xmlns:a16="http://schemas.microsoft.com/office/drawing/2014/main" id="{B34EB64E-4F46-4245-9BE4-4700BE0DC641}"/>
                </a:ext>
              </a:extLst>
            </p:cNvPr>
            <p:cNvSpPr/>
            <p:nvPr/>
          </p:nvSpPr>
          <p:spPr>
            <a:xfrm rot="21318944">
              <a:off x="3050336" y="4075283"/>
              <a:ext cx="1195216" cy="1375028"/>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ightning Bolt 8">
              <a:extLst>
                <a:ext uri="{FF2B5EF4-FFF2-40B4-BE49-F238E27FC236}">
                  <a16:creationId xmlns:a16="http://schemas.microsoft.com/office/drawing/2014/main" id="{040026C3-993E-4DE2-8403-2085376DACA3}"/>
                </a:ext>
              </a:extLst>
            </p:cNvPr>
            <p:cNvSpPr/>
            <p:nvPr/>
          </p:nvSpPr>
          <p:spPr>
            <a:xfrm rot="5400000">
              <a:off x="1706454" y="3925701"/>
              <a:ext cx="1375028" cy="1195216"/>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dirty="0"/>
              <a:t>RECOVERY TECHNIQUES</a:t>
            </a:r>
          </a:p>
        </p:txBody>
      </p:sp>
      <p:sp>
        <p:nvSpPr>
          <p:cNvPr id="138243" name="Content Placeholder 2"/>
          <p:cNvSpPr>
            <a:spLocks noGrp="1"/>
          </p:cNvSpPr>
          <p:nvPr>
            <p:ph idx="1"/>
          </p:nvPr>
        </p:nvSpPr>
        <p:spPr>
          <a:xfrm>
            <a:off x="440286" y="2362200"/>
            <a:ext cx="8842664" cy="3496600"/>
          </a:xfrm>
        </p:spPr>
        <p:txBody>
          <a:bodyPr anchor="t">
            <a:normAutofit/>
          </a:bodyPr>
          <a:lstStyle/>
          <a:p>
            <a:pPr marL="0" indent="0">
              <a:buNone/>
            </a:pPr>
            <a:r>
              <a:rPr lang="en-US" dirty="0"/>
              <a:t>When nitrogen is used to pressurize or blow debris out of the system, the nitrogen </a:t>
            </a:r>
            <a:r>
              <a:rPr lang="en-US" dirty="0">
                <a:solidFill>
                  <a:srgbClr val="FF0000"/>
                </a:solidFill>
              </a:rPr>
              <a:t>may be vented to the ambient air</a:t>
            </a:r>
            <a:r>
              <a:rPr lang="en-US" dirty="0"/>
              <a:t>.</a:t>
            </a:r>
          </a:p>
          <a:p>
            <a:pPr marL="0" indent="0">
              <a:buNone/>
            </a:pPr>
            <a:r>
              <a:rPr lang="en-US" dirty="0"/>
              <a:t> </a:t>
            </a:r>
          </a:p>
        </p:txBody>
      </p:sp>
      <p:pic>
        <p:nvPicPr>
          <p:cNvPr id="3" name="Picture 2">
            <a:extLst>
              <a:ext uri="{FF2B5EF4-FFF2-40B4-BE49-F238E27FC236}">
                <a16:creationId xmlns:a16="http://schemas.microsoft.com/office/drawing/2014/main" id="{CAFABF11-79FA-4CFE-A8F4-5AEC30AE2BC9}"/>
              </a:ext>
            </a:extLst>
          </p:cNvPr>
          <p:cNvPicPr>
            <a:picLocks noChangeAspect="1"/>
          </p:cNvPicPr>
          <p:nvPr/>
        </p:nvPicPr>
        <p:blipFill>
          <a:blip r:embed="rId3"/>
          <a:stretch>
            <a:fillRect/>
          </a:stretch>
        </p:blipFill>
        <p:spPr>
          <a:xfrm>
            <a:off x="9601200" y="2206979"/>
            <a:ext cx="1780186" cy="3651821"/>
          </a:xfrm>
          <a:prstGeom prst="rect">
            <a:avLst/>
          </a:prstGeom>
        </p:spPr>
      </p:pic>
    </p:spTree>
    <p:extLst>
      <p:ext uri="{BB962C8B-B14F-4D97-AF65-F5344CB8AC3E}">
        <p14:creationId xmlns:p14="http://schemas.microsoft.com/office/powerpoint/2010/main" val="1459149583"/>
      </p:ext>
    </p:extLst>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dirty="0"/>
              <a:t>SAFETY</a:t>
            </a:r>
          </a:p>
        </p:txBody>
      </p:sp>
      <p:sp>
        <p:nvSpPr>
          <p:cNvPr id="138243" name="Content Placeholder 2"/>
          <p:cNvSpPr>
            <a:spLocks noGrp="1"/>
          </p:cNvSpPr>
          <p:nvPr>
            <p:ph idx="1"/>
          </p:nvPr>
        </p:nvSpPr>
        <p:spPr>
          <a:xfrm>
            <a:off x="440286" y="1981200"/>
            <a:ext cx="11218314" cy="3877600"/>
          </a:xfrm>
        </p:spPr>
        <p:txBody>
          <a:bodyPr anchor="t">
            <a:normAutofit/>
          </a:bodyPr>
          <a:lstStyle/>
          <a:p>
            <a:pPr marL="0" indent="0">
              <a:buNone/>
            </a:pPr>
            <a:r>
              <a:rPr lang="en-US" dirty="0"/>
              <a:t>Household appliances charged </a:t>
            </a:r>
            <a:r>
              <a:rPr lang="en-US" dirty="0">
                <a:solidFill>
                  <a:srgbClr val="FF0000"/>
                </a:solidFill>
              </a:rPr>
              <a:t>with HC refrigerants require permanent safety markings</a:t>
            </a:r>
            <a:r>
              <a:rPr lang="en-US" dirty="0"/>
              <a:t> on or near any evaporators, exposed refrigerant tubing, the machine compartment, and exterior of the refrigerator.</a:t>
            </a:r>
          </a:p>
        </p:txBody>
      </p:sp>
    </p:spTree>
    <p:extLst>
      <p:ext uri="{BB962C8B-B14F-4D97-AF65-F5344CB8AC3E}">
        <p14:creationId xmlns:p14="http://schemas.microsoft.com/office/powerpoint/2010/main" val="1767568278"/>
      </p:ext>
    </p:extLst>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dirty="0"/>
              <a:t>SAFETY</a:t>
            </a:r>
          </a:p>
        </p:txBody>
      </p:sp>
      <p:sp>
        <p:nvSpPr>
          <p:cNvPr id="138243" name="Content Placeholder 2"/>
          <p:cNvSpPr>
            <a:spLocks noGrp="1"/>
          </p:cNvSpPr>
          <p:nvPr>
            <p:ph idx="1"/>
          </p:nvPr>
        </p:nvSpPr>
        <p:spPr>
          <a:xfrm>
            <a:off x="440286" y="1981200"/>
            <a:ext cx="11218314" cy="3877600"/>
          </a:xfrm>
        </p:spPr>
        <p:txBody>
          <a:bodyPr anchor="t">
            <a:normAutofit/>
          </a:bodyPr>
          <a:lstStyle/>
          <a:p>
            <a:pPr marL="0" indent="0">
              <a:buNone/>
            </a:pPr>
            <a:r>
              <a:rPr lang="en-US" dirty="0"/>
              <a:t>When recovering refrigerants, safe work practices include wearing </a:t>
            </a:r>
            <a:r>
              <a:rPr lang="en-US" dirty="0">
                <a:solidFill>
                  <a:srgbClr val="FF0000"/>
                </a:solidFill>
              </a:rPr>
              <a:t>safety eyewear and butyl-lined gloves </a:t>
            </a:r>
            <a:r>
              <a:rPr lang="en-US" dirty="0"/>
              <a:t>when </a:t>
            </a:r>
            <a:r>
              <a:rPr lang="en-US" dirty="0">
                <a:solidFill>
                  <a:srgbClr val="FF0000"/>
                </a:solidFill>
              </a:rPr>
              <a:t>connecting/disconnecting hoses</a:t>
            </a:r>
            <a:r>
              <a:rPr lang="en-US" dirty="0"/>
              <a:t>.  </a:t>
            </a:r>
          </a:p>
        </p:txBody>
      </p:sp>
      <p:pic>
        <p:nvPicPr>
          <p:cNvPr id="7" name="Picture 4">
            <a:extLst>
              <a:ext uri="{FF2B5EF4-FFF2-40B4-BE49-F238E27FC236}">
                <a16:creationId xmlns:a16="http://schemas.microsoft.com/office/drawing/2014/main" id="{25E27931-C2FA-4105-9D7F-A1FB4F454B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1587" b="21587"/>
          <a:stretch>
            <a:fillRect/>
          </a:stretch>
        </p:blipFill>
        <p:spPr bwMode="auto">
          <a:xfrm>
            <a:off x="5140618" y="4915308"/>
            <a:ext cx="1594436" cy="9061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8" name="Picture 5">
            <a:extLst>
              <a:ext uri="{FF2B5EF4-FFF2-40B4-BE49-F238E27FC236}">
                <a16:creationId xmlns:a16="http://schemas.microsoft.com/office/drawing/2014/main" id="{13DAF30A-A79D-4773-ADDA-2AE7352DEA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0702" r="20950"/>
          <a:stretch>
            <a:fillRect/>
          </a:stretch>
        </p:blipFill>
        <p:spPr bwMode="auto">
          <a:xfrm>
            <a:off x="2743200" y="4343400"/>
            <a:ext cx="1594436" cy="20499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4283562491"/>
      </p:ext>
    </p:extLst>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dirty="0"/>
              <a:t>SAFETY</a:t>
            </a:r>
          </a:p>
        </p:txBody>
      </p:sp>
      <p:sp>
        <p:nvSpPr>
          <p:cNvPr id="138243" name="Content Placeholder 2"/>
          <p:cNvSpPr>
            <a:spLocks noGrp="1"/>
          </p:cNvSpPr>
          <p:nvPr>
            <p:ph idx="1"/>
          </p:nvPr>
        </p:nvSpPr>
        <p:spPr>
          <a:xfrm>
            <a:off x="381000" y="2514600"/>
            <a:ext cx="8842664" cy="3877600"/>
          </a:xfrm>
        </p:spPr>
        <p:txBody>
          <a:bodyPr anchor="t">
            <a:normAutofit/>
          </a:bodyPr>
          <a:lstStyle/>
          <a:p>
            <a:pPr marL="0" indent="0">
              <a:buNone/>
            </a:pPr>
            <a:r>
              <a:rPr lang="en-US" dirty="0"/>
              <a:t>When using nitrogen to service, leak test, or purge a refrigeration system, the nitrogen tank should be </a:t>
            </a:r>
            <a:r>
              <a:rPr lang="en-US" dirty="0">
                <a:solidFill>
                  <a:srgbClr val="FF0000"/>
                </a:solidFill>
              </a:rPr>
              <a:t>equipped with a regulator</a:t>
            </a:r>
            <a:r>
              <a:rPr lang="en-US" dirty="0"/>
              <a:t>.</a:t>
            </a:r>
          </a:p>
        </p:txBody>
      </p:sp>
      <p:pic>
        <p:nvPicPr>
          <p:cNvPr id="3" name="Picture 2">
            <a:extLst>
              <a:ext uri="{FF2B5EF4-FFF2-40B4-BE49-F238E27FC236}">
                <a16:creationId xmlns:a16="http://schemas.microsoft.com/office/drawing/2014/main" id="{CAFABF11-79FA-4CFE-A8F4-5AEC30AE2BC9}"/>
              </a:ext>
            </a:extLst>
          </p:cNvPr>
          <p:cNvPicPr>
            <a:picLocks noChangeAspect="1"/>
          </p:cNvPicPr>
          <p:nvPr/>
        </p:nvPicPr>
        <p:blipFill>
          <a:blip r:embed="rId3"/>
          <a:stretch>
            <a:fillRect/>
          </a:stretch>
        </p:blipFill>
        <p:spPr>
          <a:xfrm>
            <a:off x="9601200" y="2206979"/>
            <a:ext cx="1780186" cy="3651821"/>
          </a:xfrm>
          <a:prstGeom prst="rect">
            <a:avLst/>
          </a:prstGeom>
        </p:spPr>
      </p:pic>
    </p:spTree>
    <p:extLst>
      <p:ext uri="{BB962C8B-B14F-4D97-AF65-F5344CB8AC3E}">
        <p14:creationId xmlns:p14="http://schemas.microsoft.com/office/powerpoint/2010/main" val="4126889407"/>
      </p:ext>
    </p:extLst>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dirty="0"/>
              <a:t>SAFETY</a:t>
            </a:r>
          </a:p>
        </p:txBody>
      </p:sp>
      <p:sp>
        <p:nvSpPr>
          <p:cNvPr id="138243" name="Content Placeholder 2"/>
          <p:cNvSpPr>
            <a:spLocks noGrp="1"/>
          </p:cNvSpPr>
          <p:nvPr>
            <p:ph idx="1"/>
          </p:nvPr>
        </p:nvSpPr>
        <p:spPr>
          <a:xfrm>
            <a:off x="440286" y="1981200"/>
            <a:ext cx="10761114" cy="3877600"/>
          </a:xfrm>
        </p:spPr>
        <p:txBody>
          <a:bodyPr anchor="t">
            <a:normAutofit fontScale="92500"/>
          </a:bodyPr>
          <a:lstStyle/>
          <a:p>
            <a:r>
              <a:rPr lang="en-US" dirty="0"/>
              <a:t>Because </a:t>
            </a:r>
            <a:r>
              <a:rPr lang="en-US" dirty="0">
                <a:solidFill>
                  <a:srgbClr val="FF0000"/>
                </a:solidFill>
              </a:rPr>
              <a:t>refrigerants are heavier than air and displace oxygen</a:t>
            </a:r>
            <a:r>
              <a:rPr lang="en-US" dirty="0"/>
              <a:t>, a very large refrigerant leak can cause suffocation.   </a:t>
            </a:r>
          </a:p>
          <a:p>
            <a:endParaRPr lang="en-US" dirty="0"/>
          </a:p>
          <a:p>
            <a:r>
              <a:rPr lang="en-US" dirty="0"/>
              <a:t>If a large leak of refrigerant occurs, such as from a filled cylinder in an enclosed area, and no self-contained breathing apparatus is available, </a:t>
            </a:r>
            <a:r>
              <a:rPr lang="en-US" dirty="0">
                <a:solidFill>
                  <a:srgbClr val="FF0000"/>
                </a:solidFill>
              </a:rPr>
              <a:t>vacate and naturally ventilate </a:t>
            </a:r>
            <a:r>
              <a:rPr lang="en-US" dirty="0"/>
              <a:t>the area.  </a:t>
            </a:r>
          </a:p>
        </p:txBody>
      </p:sp>
    </p:spTree>
    <p:extLst>
      <p:ext uri="{BB962C8B-B14F-4D97-AF65-F5344CB8AC3E}">
        <p14:creationId xmlns:p14="http://schemas.microsoft.com/office/powerpoint/2010/main" val="73632198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3"/>
          <p:cNvSpPr>
            <a:spLocks noGrp="1"/>
          </p:cNvSpPr>
          <p:nvPr>
            <p:ph type="title"/>
          </p:nvPr>
        </p:nvSpPr>
        <p:spPr/>
        <p:txBody>
          <a:bodyPr/>
          <a:lstStyle/>
          <a:p>
            <a:r>
              <a:rPr lang="en-US" altLang="en-US" dirty="0"/>
              <a:t>TEST FORMAT</a:t>
            </a:r>
          </a:p>
        </p:txBody>
      </p:sp>
      <p:sp>
        <p:nvSpPr>
          <p:cNvPr id="3" name="Content Placeholder 2"/>
          <p:cNvSpPr>
            <a:spLocks noGrp="1"/>
          </p:cNvSpPr>
          <p:nvPr>
            <p:ph idx="1"/>
          </p:nvPr>
        </p:nvSpPr>
        <p:spPr>
          <a:xfrm>
            <a:off x="457200" y="2133600"/>
            <a:ext cx="11292424" cy="5029200"/>
          </a:xfrm>
        </p:spPr>
        <p:txBody>
          <a:bodyPr anchor="t">
            <a:normAutofit/>
          </a:bodyPr>
          <a:lstStyle/>
          <a:p>
            <a:pPr>
              <a:buFont typeface="Wingdings" panose="05000000000000000000" pitchFamily="2" charset="2"/>
              <a:buChar char="§"/>
            </a:pPr>
            <a:r>
              <a:rPr lang="en-US" dirty="0"/>
              <a:t>As required, all examination participants will be included in an online registry/lookup by name, city and state, as well as certification achieved.  </a:t>
            </a:r>
          </a:p>
          <a:p>
            <a:pPr>
              <a:buFont typeface="Wingdings" panose="05000000000000000000" pitchFamily="2" charset="2"/>
              <a:buChar char="§"/>
            </a:pPr>
            <a:r>
              <a:rPr lang="en-US" dirty="0">
                <a:solidFill>
                  <a:schemeClr val="accent1"/>
                </a:solidFill>
              </a:rPr>
              <a:t>No personal information will be included in the public registry.  </a:t>
            </a:r>
          </a:p>
          <a:p>
            <a:pPr>
              <a:buFont typeface="Wingdings" panose="05000000000000000000" pitchFamily="2" charset="2"/>
              <a:buChar char="§"/>
            </a:pPr>
            <a:r>
              <a:rPr lang="en-US" dirty="0"/>
              <a:t>Technicians will be able to opt out of this registry by logging into the ESCO website at www.escogroup.org or by contacting customer service at 800-726-9696. </a:t>
            </a:r>
          </a:p>
          <a:p>
            <a:pPr algn="ctr">
              <a:buFont typeface="Wingdings" panose="05000000000000000000" pitchFamily="2" charset="2"/>
              <a:buChar char="§"/>
            </a:pPr>
            <a:endParaRPr lang="en-US" dirty="0"/>
          </a:p>
          <a:p>
            <a:pPr>
              <a:buFont typeface="Wingdings" panose="05000000000000000000" pitchFamily="2" charset="2"/>
              <a:buChar char="§"/>
            </a:pPr>
            <a:endParaRPr lang="en-US" sz="3500" dirty="0"/>
          </a:p>
        </p:txBody>
      </p:sp>
    </p:spTree>
    <p:extLst>
      <p:ext uri="{BB962C8B-B14F-4D97-AF65-F5344CB8AC3E}">
        <p14:creationId xmlns:p14="http://schemas.microsoft.com/office/powerpoint/2010/main" val="2030482910"/>
      </p:ext>
    </p:extLst>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Title 1"/>
          <p:cNvSpPr>
            <a:spLocks noGrp="1"/>
          </p:cNvSpPr>
          <p:nvPr>
            <p:ph type="title"/>
          </p:nvPr>
        </p:nvSpPr>
        <p:spPr/>
        <p:txBody>
          <a:bodyPr/>
          <a:lstStyle/>
          <a:p>
            <a:r>
              <a:rPr lang="en-US" altLang="en-US" dirty="0"/>
              <a:t>SAFETY</a:t>
            </a:r>
          </a:p>
        </p:txBody>
      </p:sp>
      <p:sp>
        <p:nvSpPr>
          <p:cNvPr id="138243" name="Content Placeholder 2"/>
          <p:cNvSpPr>
            <a:spLocks noGrp="1"/>
          </p:cNvSpPr>
          <p:nvPr>
            <p:ph idx="1"/>
          </p:nvPr>
        </p:nvSpPr>
        <p:spPr>
          <a:xfrm>
            <a:off x="440286" y="1981200"/>
            <a:ext cx="10761114" cy="3877600"/>
          </a:xfrm>
        </p:spPr>
        <p:txBody>
          <a:bodyPr anchor="t">
            <a:normAutofit/>
          </a:bodyPr>
          <a:lstStyle/>
          <a:p>
            <a:pPr marL="0" indent="0">
              <a:buNone/>
            </a:pPr>
            <a:r>
              <a:rPr lang="en-US" dirty="0"/>
              <a:t>At high temperatures, CFC and HCFC refrigerants can decompose into </a:t>
            </a:r>
            <a:r>
              <a:rPr lang="en-US" dirty="0">
                <a:solidFill>
                  <a:srgbClr val="FF0000"/>
                </a:solidFill>
              </a:rPr>
              <a:t>phosgene gas, hydrochloric, and/or hydrofluoric acids.</a:t>
            </a:r>
          </a:p>
        </p:txBody>
      </p:sp>
      <p:pic>
        <p:nvPicPr>
          <p:cNvPr id="3" name="Picture 2">
            <a:extLst>
              <a:ext uri="{FF2B5EF4-FFF2-40B4-BE49-F238E27FC236}">
                <a16:creationId xmlns:a16="http://schemas.microsoft.com/office/drawing/2014/main" id="{CAFABF11-79FA-4CFE-A8F4-5AEC30AE2BC9}"/>
              </a:ext>
            </a:extLst>
          </p:cNvPr>
          <p:cNvPicPr>
            <a:picLocks noChangeAspect="1"/>
          </p:cNvPicPr>
          <p:nvPr/>
        </p:nvPicPr>
        <p:blipFill>
          <a:blip r:embed="rId3"/>
          <a:stretch>
            <a:fillRect/>
          </a:stretch>
        </p:blipFill>
        <p:spPr>
          <a:xfrm>
            <a:off x="13411200" y="2206979"/>
            <a:ext cx="1780186" cy="3651821"/>
          </a:xfrm>
          <a:prstGeom prst="rect">
            <a:avLst/>
          </a:prstGeom>
        </p:spPr>
      </p:pic>
      <p:pic>
        <p:nvPicPr>
          <p:cNvPr id="5" name="Picture 2" descr="https://sp.yimg.com/ib/th?id=JN.zG%2fcdWQfhi9qhzKiTbL66w&amp;pid=15.1&amp;P=0&amp;w=300&amp;h=300">
            <a:extLst>
              <a:ext uri="{FF2B5EF4-FFF2-40B4-BE49-F238E27FC236}">
                <a16:creationId xmlns:a16="http://schemas.microsoft.com/office/drawing/2014/main" id="{918F3403-4725-4A84-AE49-A43BA6AAA73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58974" y="3733799"/>
            <a:ext cx="2003826" cy="22533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48871271"/>
      </p:ext>
    </p:extLst>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39020" y="784619"/>
            <a:ext cx="1882639" cy="2187181"/>
          </a:xfrm>
          <a:prstGeom prst="rect">
            <a:avLst/>
          </a:prstGeom>
        </p:spPr>
      </p:pic>
      <p:sp>
        <p:nvSpPr>
          <p:cNvPr id="7" name="Title 6">
            <a:extLst>
              <a:ext uri="{FF2B5EF4-FFF2-40B4-BE49-F238E27FC236}">
                <a16:creationId xmlns:a16="http://schemas.microsoft.com/office/drawing/2014/main" id="{E91336AD-B836-45DE-9805-B50614738498}"/>
              </a:ext>
            </a:extLst>
          </p:cNvPr>
          <p:cNvSpPr>
            <a:spLocks noGrp="1"/>
          </p:cNvSpPr>
          <p:nvPr>
            <p:ph type="ctrTitle"/>
          </p:nvPr>
        </p:nvSpPr>
        <p:spPr/>
        <p:txBody>
          <a:bodyPr/>
          <a:lstStyle/>
          <a:p>
            <a:r>
              <a:rPr lang="en-US" dirty="0"/>
              <a:t>Type II</a:t>
            </a:r>
          </a:p>
        </p:txBody>
      </p:sp>
      <p:sp>
        <p:nvSpPr>
          <p:cNvPr id="8" name="Subtitle 7">
            <a:extLst>
              <a:ext uri="{FF2B5EF4-FFF2-40B4-BE49-F238E27FC236}">
                <a16:creationId xmlns:a16="http://schemas.microsoft.com/office/drawing/2014/main" id="{20A6563B-A951-43E9-A3F4-81FEEBEDE5FD}"/>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2438799120"/>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 II CERTIFICATION CONTENTS</a:t>
            </a:r>
          </a:p>
        </p:txBody>
      </p:sp>
      <p:sp>
        <p:nvSpPr>
          <p:cNvPr id="3" name="Content Placeholder 2"/>
          <p:cNvSpPr>
            <a:spLocks noGrp="1"/>
          </p:cNvSpPr>
          <p:nvPr>
            <p:ph idx="1"/>
          </p:nvPr>
        </p:nvSpPr>
        <p:spPr>
          <a:xfrm>
            <a:off x="440286" y="1981200"/>
            <a:ext cx="11309338" cy="4572000"/>
          </a:xfrm>
        </p:spPr>
        <p:txBody>
          <a:bodyPr anchor="t">
            <a:normAutofit fontScale="55000" lnSpcReduction="20000"/>
          </a:bodyPr>
          <a:lstStyle/>
          <a:p>
            <a:r>
              <a:rPr lang="en-US" dirty="0"/>
              <a:t>System Classifications</a:t>
            </a:r>
          </a:p>
          <a:p>
            <a:r>
              <a:rPr lang="en-US" dirty="0"/>
              <a:t>Determining System Charge</a:t>
            </a:r>
          </a:p>
          <a:p>
            <a:r>
              <a:rPr lang="en-US" dirty="0"/>
              <a:t>Leak Repair Requirements </a:t>
            </a:r>
          </a:p>
          <a:p>
            <a:r>
              <a:rPr lang="en-US" dirty="0"/>
              <a:t>Leak Repair Time Frames</a:t>
            </a:r>
          </a:p>
          <a:p>
            <a:r>
              <a:rPr lang="en-US" dirty="0"/>
              <a:t>Section 608 Leak Repair Regulations</a:t>
            </a:r>
          </a:p>
          <a:p>
            <a:r>
              <a:rPr lang="en-US" dirty="0"/>
              <a:t>Record Keeping</a:t>
            </a:r>
          </a:p>
          <a:p>
            <a:r>
              <a:rPr lang="en-US" dirty="0"/>
              <a:t>Leak Detection</a:t>
            </a:r>
          </a:p>
          <a:p>
            <a:r>
              <a:rPr lang="en-US" dirty="0"/>
              <a:t>Recovery Techniques : Before You Recover</a:t>
            </a:r>
          </a:p>
          <a:p>
            <a:r>
              <a:rPr lang="en-US" dirty="0"/>
              <a:t>Recovery Techniques : Enhancing the Process</a:t>
            </a:r>
          </a:p>
          <a:p>
            <a:r>
              <a:rPr lang="en-US" dirty="0"/>
              <a:t>Recovery Techniques : Required Evacuation Levels During Recovery</a:t>
            </a:r>
          </a:p>
          <a:p>
            <a:r>
              <a:rPr lang="en-US" dirty="0"/>
              <a:t>Refrigeration System Liquid Line Accessories </a:t>
            </a:r>
          </a:p>
          <a:p>
            <a:r>
              <a:rPr lang="en-US" dirty="0"/>
              <a:t>Refrigeration System Suction Line and Compressor Accessories</a:t>
            </a:r>
          </a:p>
          <a:p>
            <a:r>
              <a:rPr lang="en-US" dirty="0"/>
              <a:t>System Evacuation</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22266" y="2362200"/>
            <a:ext cx="3083859"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97722621"/>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ltLang="en-US" dirty="0"/>
              <a:t>TYPE II</a:t>
            </a:r>
          </a:p>
        </p:txBody>
      </p:sp>
      <p:sp>
        <p:nvSpPr>
          <p:cNvPr id="118787" name="Rectangle 3"/>
          <p:cNvSpPr>
            <a:spLocks noGrp="1" noChangeArrowheads="1"/>
          </p:cNvSpPr>
          <p:nvPr>
            <p:ph idx="1"/>
          </p:nvPr>
        </p:nvSpPr>
        <p:spPr/>
        <p:txBody>
          <a:bodyPr anchor="t"/>
          <a:lstStyle/>
          <a:p>
            <a:pPr marL="0" indent="0">
              <a:buNone/>
            </a:pPr>
            <a:r>
              <a:rPr lang="en-US" dirty="0"/>
              <a:t>Technicians maintaining, servicing, repairing or disposing of medium, high, or very high-pressure appliances, </a:t>
            </a:r>
            <a:r>
              <a:rPr lang="en-US" i="1" dirty="0"/>
              <a:t>except small appliances and motor vehicle air-conditioning systems</a:t>
            </a:r>
            <a:r>
              <a:rPr lang="en-US" dirty="0"/>
              <a:t>, must be certified as a </a:t>
            </a:r>
            <a:r>
              <a:rPr lang="en-US" dirty="0">
                <a:solidFill>
                  <a:srgbClr val="FF0000"/>
                </a:solidFill>
              </a:rPr>
              <a:t>Type II or a Universal Technician</a:t>
            </a:r>
            <a:r>
              <a:rPr lang="en-US" dirty="0"/>
              <a:t>.</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D648-3D85-4F62-BE26-C6E232E4E9B2}"/>
              </a:ext>
            </a:extLst>
          </p:cNvPr>
          <p:cNvSpPr>
            <a:spLocks noGrp="1"/>
          </p:cNvSpPr>
          <p:nvPr>
            <p:ph type="title"/>
          </p:nvPr>
        </p:nvSpPr>
        <p:spPr/>
        <p:txBody>
          <a:bodyPr/>
          <a:lstStyle/>
          <a:p>
            <a:r>
              <a:rPr lang="en-US" dirty="0"/>
              <a:t>SYSTEM CLASSIFICATIONS </a:t>
            </a:r>
          </a:p>
        </p:txBody>
      </p:sp>
      <p:sp>
        <p:nvSpPr>
          <p:cNvPr id="3" name="Content Placeholder 2">
            <a:extLst>
              <a:ext uri="{FF2B5EF4-FFF2-40B4-BE49-F238E27FC236}">
                <a16:creationId xmlns:a16="http://schemas.microsoft.com/office/drawing/2014/main" id="{78B72F01-FA16-4CB8-864F-5EF25D90C261}"/>
              </a:ext>
            </a:extLst>
          </p:cNvPr>
          <p:cNvSpPr>
            <a:spLocks noGrp="1"/>
          </p:cNvSpPr>
          <p:nvPr>
            <p:ph idx="1"/>
          </p:nvPr>
        </p:nvSpPr>
        <p:spPr/>
        <p:txBody>
          <a:bodyPr anchor="t">
            <a:normAutofit/>
          </a:bodyPr>
          <a:lstStyle/>
          <a:p>
            <a:r>
              <a:rPr lang="en-US" dirty="0"/>
              <a:t>Air-conditioning appliances used to supply cooling in order to control heat and/or humidity in occupied facilities is defined by EPA as </a:t>
            </a:r>
            <a:r>
              <a:rPr lang="en-US" dirty="0">
                <a:solidFill>
                  <a:srgbClr val="FF0000"/>
                </a:solidFill>
              </a:rPr>
              <a:t>Comfort Cooling</a:t>
            </a:r>
            <a:r>
              <a:rPr lang="en-US" dirty="0"/>
              <a:t> for the leak repair category.  </a:t>
            </a:r>
          </a:p>
          <a:p>
            <a:r>
              <a:rPr lang="en-US" dirty="0"/>
              <a:t>Residential, office, and commercial buildings are included in this category.  </a:t>
            </a:r>
          </a:p>
        </p:txBody>
      </p:sp>
    </p:spTree>
    <p:extLst>
      <p:ext uri="{BB962C8B-B14F-4D97-AF65-F5344CB8AC3E}">
        <p14:creationId xmlns:p14="http://schemas.microsoft.com/office/powerpoint/2010/main" val="3051552994"/>
      </p:ext>
    </p:extLst>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 name="Rectangle 136"/>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9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2523220"/>
            <a:ext cx="4962525" cy="332489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
        <p:nvSpPr>
          <p:cNvPr id="149506"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SYSTEM CLASSIFICATIONS</a:t>
            </a:r>
          </a:p>
        </p:txBody>
      </p:sp>
      <p:sp>
        <p:nvSpPr>
          <p:cNvPr id="122883" name="Rectangle 3"/>
          <p:cNvSpPr>
            <a:spLocks noGrp="1" noChangeArrowheads="1"/>
          </p:cNvSpPr>
          <p:nvPr>
            <p:ph idx="1"/>
          </p:nvPr>
        </p:nvSpPr>
        <p:spPr>
          <a:xfrm>
            <a:off x="6335805" y="2180496"/>
            <a:ext cx="5275001" cy="4045683"/>
          </a:xfrm>
        </p:spPr>
        <p:txBody>
          <a:bodyPr>
            <a:normAutofit/>
          </a:bodyPr>
          <a:lstStyle/>
          <a:p>
            <a:pPr marL="0" indent="0">
              <a:buNone/>
            </a:pPr>
            <a:r>
              <a:rPr lang="en-US" b="1" dirty="0"/>
              <a:t>Commercial Refrigeration</a:t>
            </a:r>
          </a:p>
          <a:p>
            <a:pPr marL="0" indent="0">
              <a:buNone/>
            </a:pPr>
            <a:r>
              <a:rPr lang="en-US" dirty="0"/>
              <a:t>Appliances (equipment) used to preserve products, as in the retail food and cold storage warehouse sectors are classified by EPA as </a:t>
            </a:r>
            <a:r>
              <a:rPr lang="en-US" dirty="0">
                <a:solidFill>
                  <a:srgbClr val="FF0000"/>
                </a:solidFill>
              </a:rPr>
              <a:t>Commercial Refrigeration</a:t>
            </a:r>
            <a:r>
              <a:rPr lang="en-US" dirty="0"/>
              <a:t>.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D648-3D85-4F62-BE26-C6E232E4E9B2}"/>
              </a:ext>
            </a:extLst>
          </p:cNvPr>
          <p:cNvSpPr>
            <a:spLocks noGrp="1"/>
          </p:cNvSpPr>
          <p:nvPr>
            <p:ph type="title"/>
          </p:nvPr>
        </p:nvSpPr>
        <p:spPr/>
        <p:txBody>
          <a:bodyPr/>
          <a:lstStyle/>
          <a:p>
            <a:r>
              <a:rPr lang="en-US" dirty="0"/>
              <a:t>SYSTEM CLASSIFICATIONS </a:t>
            </a:r>
          </a:p>
        </p:txBody>
      </p:sp>
      <p:sp>
        <p:nvSpPr>
          <p:cNvPr id="3" name="Content Placeholder 2">
            <a:extLst>
              <a:ext uri="{FF2B5EF4-FFF2-40B4-BE49-F238E27FC236}">
                <a16:creationId xmlns:a16="http://schemas.microsoft.com/office/drawing/2014/main" id="{78B72F01-FA16-4CB8-864F-5EF25D90C261}"/>
              </a:ext>
            </a:extLst>
          </p:cNvPr>
          <p:cNvSpPr>
            <a:spLocks noGrp="1"/>
          </p:cNvSpPr>
          <p:nvPr>
            <p:ph idx="1"/>
          </p:nvPr>
        </p:nvSpPr>
        <p:spPr>
          <a:xfrm>
            <a:off x="440286" y="1981200"/>
            <a:ext cx="8017914" cy="4648200"/>
          </a:xfrm>
        </p:spPr>
        <p:txBody>
          <a:bodyPr anchor="t">
            <a:normAutofit fontScale="92500" lnSpcReduction="20000"/>
          </a:bodyPr>
          <a:lstStyle/>
          <a:p>
            <a:r>
              <a:rPr lang="en-US" dirty="0"/>
              <a:t>When an appliance has a </a:t>
            </a:r>
            <a:r>
              <a:rPr lang="en-US" dirty="0">
                <a:solidFill>
                  <a:srgbClr val="FF0000"/>
                </a:solidFill>
              </a:rPr>
              <a:t>dual use,</a:t>
            </a:r>
            <a:r>
              <a:rPr lang="en-US" dirty="0"/>
              <a:t> the applicable maximum leak rate is determined by the highest percentage of use.  </a:t>
            </a:r>
          </a:p>
          <a:p>
            <a:pPr marL="0" indent="0">
              <a:buNone/>
            </a:pPr>
            <a:r>
              <a:rPr lang="en-US" b="1" dirty="0"/>
              <a:t>Example; </a:t>
            </a:r>
          </a:p>
          <a:p>
            <a:r>
              <a:rPr lang="en-US" dirty="0"/>
              <a:t>If a company uses </a:t>
            </a:r>
            <a:r>
              <a:rPr lang="en-US" dirty="0">
                <a:solidFill>
                  <a:srgbClr val="FF0000"/>
                </a:solidFill>
              </a:rPr>
              <a:t>55% </a:t>
            </a:r>
            <a:r>
              <a:rPr lang="en-US" dirty="0"/>
              <a:t>of its systems cooling capacity to one of its manufacturing lines or refrigeration and </a:t>
            </a:r>
            <a:r>
              <a:rPr lang="en-US" dirty="0">
                <a:solidFill>
                  <a:srgbClr val="FF0000"/>
                </a:solidFill>
              </a:rPr>
              <a:t>45%</a:t>
            </a:r>
            <a:r>
              <a:rPr lang="en-US" dirty="0"/>
              <a:t> of its cooling capacity to air condition the office spaces, it is considered </a:t>
            </a:r>
            <a:r>
              <a:rPr lang="en-US" dirty="0">
                <a:solidFill>
                  <a:srgbClr val="FF0000"/>
                </a:solidFill>
              </a:rPr>
              <a:t>Industrial Process Refrigeration (IPR) </a:t>
            </a:r>
            <a:r>
              <a:rPr lang="en-US" dirty="0"/>
              <a:t>for the leak rate category. </a:t>
            </a:r>
          </a:p>
        </p:txBody>
      </p:sp>
      <p:pic>
        <p:nvPicPr>
          <p:cNvPr id="4" name="Picture 3">
            <a:extLst>
              <a:ext uri="{FF2B5EF4-FFF2-40B4-BE49-F238E27FC236}">
                <a16:creationId xmlns:a16="http://schemas.microsoft.com/office/drawing/2014/main" id="{069546BE-D49A-402A-90E1-EFB256C7D9E9}"/>
              </a:ext>
            </a:extLst>
          </p:cNvPr>
          <p:cNvPicPr>
            <a:picLocks noChangeAspect="1"/>
          </p:cNvPicPr>
          <p:nvPr/>
        </p:nvPicPr>
        <p:blipFill>
          <a:blip r:embed="rId3"/>
          <a:stretch>
            <a:fillRect/>
          </a:stretch>
        </p:blipFill>
        <p:spPr>
          <a:xfrm>
            <a:off x="8686800" y="2420254"/>
            <a:ext cx="3304318" cy="2999492"/>
          </a:xfrm>
          <a:prstGeom prst="rect">
            <a:avLst/>
          </a:prstGeom>
        </p:spPr>
      </p:pic>
    </p:spTree>
    <p:extLst>
      <p:ext uri="{BB962C8B-B14F-4D97-AF65-F5344CB8AC3E}">
        <p14:creationId xmlns:p14="http://schemas.microsoft.com/office/powerpoint/2010/main" val="3267773501"/>
      </p:ext>
    </p:extLst>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D648-3D85-4F62-BE26-C6E232E4E9B2}"/>
              </a:ext>
            </a:extLst>
          </p:cNvPr>
          <p:cNvSpPr>
            <a:spLocks noGrp="1"/>
          </p:cNvSpPr>
          <p:nvPr>
            <p:ph type="title"/>
          </p:nvPr>
        </p:nvSpPr>
        <p:spPr/>
        <p:txBody>
          <a:bodyPr/>
          <a:lstStyle/>
          <a:p>
            <a:r>
              <a:rPr lang="en-US" dirty="0"/>
              <a:t>DETERMINING SYSTEM CHARGE</a:t>
            </a:r>
          </a:p>
        </p:txBody>
      </p:sp>
      <p:sp>
        <p:nvSpPr>
          <p:cNvPr id="3" name="Content Placeholder 2">
            <a:extLst>
              <a:ext uri="{FF2B5EF4-FFF2-40B4-BE49-F238E27FC236}">
                <a16:creationId xmlns:a16="http://schemas.microsoft.com/office/drawing/2014/main" id="{78B72F01-FA16-4CB8-864F-5EF25D90C261}"/>
              </a:ext>
            </a:extLst>
          </p:cNvPr>
          <p:cNvSpPr>
            <a:spLocks noGrp="1"/>
          </p:cNvSpPr>
          <p:nvPr>
            <p:ph idx="1"/>
          </p:nvPr>
        </p:nvSpPr>
        <p:spPr/>
        <p:txBody>
          <a:bodyPr anchor="t">
            <a:normAutofit/>
          </a:bodyPr>
          <a:lstStyle/>
          <a:p>
            <a:pPr marL="0" indent="0">
              <a:buNone/>
            </a:pPr>
            <a:r>
              <a:rPr lang="en-US" dirty="0"/>
              <a:t>Use the charge stated on the </a:t>
            </a:r>
            <a:r>
              <a:rPr lang="en-US" dirty="0">
                <a:solidFill>
                  <a:srgbClr val="FF0000"/>
                </a:solidFill>
              </a:rPr>
              <a:t>equipment nameplate</a:t>
            </a:r>
            <a:r>
              <a:rPr lang="en-US" dirty="0"/>
              <a:t> to determine normal charge for </a:t>
            </a:r>
            <a:r>
              <a:rPr lang="en-US" dirty="0">
                <a:solidFill>
                  <a:srgbClr val="FF0000"/>
                </a:solidFill>
              </a:rPr>
              <a:t>leak rate calculations </a:t>
            </a:r>
            <a:r>
              <a:rPr lang="en-US" dirty="0"/>
              <a:t>when the system is a packaged system charged at the factory.</a:t>
            </a:r>
          </a:p>
        </p:txBody>
      </p:sp>
      <p:pic>
        <p:nvPicPr>
          <p:cNvPr id="4" name="Picture 3">
            <a:extLst>
              <a:ext uri="{FF2B5EF4-FFF2-40B4-BE49-F238E27FC236}">
                <a16:creationId xmlns:a16="http://schemas.microsoft.com/office/drawing/2014/main" id="{FC4F3787-B1C6-4644-B739-866DF396244F}"/>
              </a:ext>
            </a:extLst>
          </p:cNvPr>
          <p:cNvPicPr>
            <a:picLocks noChangeAspect="1"/>
          </p:cNvPicPr>
          <p:nvPr/>
        </p:nvPicPr>
        <p:blipFill>
          <a:blip r:embed="rId3"/>
          <a:stretch>
            <a:fillRect/>
          </a:stretch>
        </p:blipFill>
        <p:spPr>
          <a:xfrm>
            <a:off x="4442946" y="3920000"/>
            <a:ext cx="2363299" cy="1540960"/>
          </a:xfrm>
          <a:prstGeom prst="rect">
            <a:avLst/>
          </a:prstGeom>
        </p:spPr>
      </p:pic>
    </p:spTree>
    <p:extLst>
      <p:ext uri="{BB962C8B-B14F-4D97-AF65-F5344CB8AC3E}">
        <p14:creationId xmlns:p14="http://schemas.microsoft.com/office/powerpoint/2010/main" val="1163026463"/>
      </p:ext>
    </p:extLst>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D648-3D85-4F62-BE26-C6E232E4E9B2}"/>
              </a:ext>
            </a:extLst>
          </p:cNvPr>
          <p:cNvSpPr>
            <a:spLocks noGrp="1"/>
          </p:cNvSpPr>
          <p:nvPr>
            <p:ph type="title"/>
          </p:nvPr>
        </p:nvSpPr>
        <p:spPr/>
        <p:txBody>
          <a:bodyPr/>
          <a:lstStyle/>
          <a:p>
            <a:r>
              <a:rPr lang="en-US" dirty="0"/>
              <a:t>DETERMINING SYSTEM CHARGE</a:t>
            </a:r>
          </a:p>
        </p:txBody>
      </p:sp>
      <p:sp>
        <p:nvSpPr>
          <p:cNvPr id="3" name="Content Placeholder 2">
            <a:extLst>
              <a:ext uri="{FF2B5EF4-FFF2-40B4-BE49-F238E27FC236}">
                <a16:creationId xmlns:a16="http://schemas.microsoft.com/office/drawing/2014/main" id="{78B72F01-FA16-4CB8-864F-5EF25D90C261}"/>
              </a:ext>
            </a:extLst>
          </p:cNvPr>
          <p:cNvSpPr>
            <a:spLocks noGrp="1"/>
          </p:cNvSpPr>
          <p:nvPr>
            <p:ph idx="1"/>
          </p:nvPr>
        </p:nvSpPr>
        <p:spPr/>
        <p:txBody>
          <a:bodyPr anchor="t">
            <a:normAutofit/>
          </a:bodyPr>
          <a:lstStyle/>
          <a:p>
            <a:r>
              <a:rPr lang="en-US" dirty="0"/>
              <a:t> The charge in field-piped split-systems can be calculated using the </a:t>
            </a:r>
            <a:r>
              <a:rPr lang="en-US" dirty="0">
                <a:solidFill>
                  <a:srgbClr val="FF0000"/>
                </a:solidFill>
              </a:rPr>
              <a:t>factory charge plus the charge added for piping and accessories</a:t>
            </a:r>
            <a:r>
              <a:rPr lang="en-US" dirty="0"/>
              <a:t>.  </a:t>
            </a:r>
          </a:p>
          <a:p>
            <a:endParaRPr lang="en-US" dirty="0"/>
          </a:p>
          <a:p>
            <a:r>
              <a:rPr lang="en-US" dirty="0"/>
              <a:t>The leak rate of an appliance can be calculated when topping off or recharging a system due to a loss of charge. </a:t>
            </a:r>
          </a:p>
        </p:txBody>
      </p:sp>
    </p:spTree>
    <p:extLst>
      <p:ext uri="{BB962C8B-B14F-4D97-AF65-F5344CB8AC3E}">
        <p14:creationId xmlns:p14="http://schemas.microsoft.com/office/powerpoint/2010/main" val="3491354453"/>
      </p:ext>
    </p:extLst>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49D648-3D85-4F62-BE26-C6E232E4E9B2}"/>
              </a:ext>
            </a:extLst>
          </p:cNvPr>
          <p:cNvSpPr>
            <a:spLocks noGrp="1"/>
          </p:cNvSpPr>
          <p:nvPr>
            <p:ph type="title"/>
          </p:nvPr>
        </p:nvSpPr>
        <p:spPr/>
        <p:txBody>
          <a:bodyPr/>
          <a:lstStyle/>
          <a:p>
            <a:r>
              <a:rPr lang="en-US" dirty="0"/>
              <a:t>DETERMINING SYSTEM CHARGE</a:t>
            </a:r>
          </a:p>
        </p:txBody>
      </p:sp>
      <p:sp>
        <p:nvSpPr>
          <p:cNvPr id="3" name="Content Placeholder 2">
            <a:extLst>
              <a:ext uri="{FF2B5EF4-FFF2-40B4-BE49-F238E27FC236}">
                <a16:creationId xmlns:a16="http://schemas.microsoft.com/office/drawing/2014/main" id="{78B72F01-FA16-4CB8-864F-5EF25D90C261}"/>
              </a:ext>
            </a:extLst>
          </p:cNvPr>
          <p:cNvSpPr>
            <a:spLocks noGrp="1"/>
          </p:cNvSpPr>
          <p:nvPr>
            <p:ph idx="1"/>
          </p:nvPr>
        </p:nvSpPr>
        <p:spPr/>
        <p:txBody>
          <a:bodyPr anchor="t">
            <a:normAutofit/>
          </a:bodyPr>
          <a:lstStyle/>
          <a:p>
            <a:r>
              <a:rPr lang="en-US" dirty="0"/>
              <a:t>The unit </a:t>
            </a:r>
            <a:r>
              <a:rPr lang="en-US" dirty="0">
                <a:solidFill>
                  <a:srgbClr val="FF0000"/>
                </a:solidFill>
              </a:rPr>
              <a:t>nameplate</a:t>
            </a:r>
            <a:r>
              <a:rPr lang="en-US" dirty="0"/>
              <a:t> is the easiest way to check the type of refrigerant used in a packaged rooftop unit.  In addition, the unit’s nameplate will indicate the system’s total charge. </a:t>
            </a:r>
          </a:p>
          <a:p>
            <a:r>
              <a:rPr lang="en-US" dirty="0"/>
              <a:t>The best method to charge a system that has both an air-cooled condenser and evaporator with a nameplate charge of 80 pounds is a liquid charge by </a:t>
            </a:r>
            <a:r>
              <a:rPr lang="en-US" dirty="0">
                <a:solidFill>
                  <a:srgbClr val="FF0000"/>
                </a:solidFill>
              </a:rPr>
              <a:t>weight through the liquid-line service valve</a:t>
            </a:r>
            <a:r>
              <a:rPr lang="en-US" dirty="0"/>
              <a:t>. </a:t>
            </a:r>
          </a:p>
          <a:p>
            <a:pPr marL="0" indent="0">
              <a:buNone/>
            </a:pPr>
            <a:endParaRPr lang="en-US" dirty="0"/>
          </a:p>
        </p:txBody>
      </p:sp>
    </p:spTree>
    <p:extLst>
      <p:ext uri="{BB962C8B-B14F-4D97-AF65-F5344CB8AC3E}">
        <p14:creationId xmlns:p14="http://schemas.microsoft.com/office/powerpoint/2010/main" val="27445642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TEST FORMAT</a:t>
            </a:r>
          </a:p>
        </p:txBody>
      </p:sp>
      <p:sp>
        <p:nvSpPr>
          <p:cNvPr id="3" name="Content Placeholder 2"/>
          <p:cNvSpPr>
            <a:spLocks noGrp="1"/>
          </p:cNvSpPr>
          <p:nvPr>
            <p:ph idx="1"/>
          </p:nvPr>
        </p:nvSpPr>
        <p:spPr>
          <a:xfrm>
            <a:off x="457200" y="1981200"/>
            <a:ext cx="11292424" cy="4876800"/>
          </a:xfrm>
        </p:spPr>
        <p:txBody>
          <a:bodyPr anchor="t">
            <a:normAutofit fontScale="92500"/>
          </a:bodyPr>
          <a:lstStyle/>
          <a:p>
            <a:r>
              <a:rPr lang="en-US" dirty="0"/>
              <a:t>Technicians should carefully study the Core and section(s) related to the Type(s) of certification in which they are seeking to achieve a passing score.  </a:t>
            </a:r>
          </a:p>
          <a:p>
            <a:r>
              <a:rPr lang="en-US" dirty="0"/>
              <a:t>Free EPA practice exams can be found online at:  </a:t>
            </a:r>
            <a:r>
              <a:rPr lang="en-US" dirty="0">
                <a:solidFill>
                  <a:schemeClr val="accent1"/>
                </a:solidFill>
              </a:rPr>
              <a:t>www.escogroup.org/practice </a:t>
            </a:r>
          </a:p>
          <a:p>
            <a:r>
              <a:rPr lang="en-US" dirty="0"/>
              <a:t>Practice exams are provided to give exam candidates a sample of the types of questions they can expect to encounter on the exam and are not intended to be a sole study source.</a:t>
            </a:r>
            <a:br>
              <a:rPr lang="en-US" dirty="0"/>
            </a:br>
            <a:endParaRPr lang="en-US" dirty="0"/>
          </a:p>
          <a:p>
            <a:endParaRPr lang="en-US" dirty="0"/>
          </a:p>
        </p:txBody>
      </p:sp>
    </p:spTree>
    <p:extLst>
      <p:ext uri="{BB962C8B-B14F-4D97-AF65-F5344CB8AC3E}">
        <p14:creationId xmlns:p14="http://schemas.microsoft.com/office/powerpoint/2010/main" val="2773475656"/>
      </p:ext>
    </p:extLst>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ltLang="en-US" dirty="0"/>
              <a:t>LEAK REPAIR REQUIREMENTS</a:t>
            </a:r>
          </a:p>
        </p:txBody>
      </p:sp>
      <p:sp>
        <p:nvSpPr>
          <p:cNvPr id="118787" name="Rectangle 3"/>
          <p:cNvSpPr>
            <a:spLocks noGrp="1" noChangeArrowheads="1"/>
          </p:cNvSpPr>
          <p:nvPr>
            <p:ph idx="1"/>
          </p:nvPr>
        </p:nvSpPr>
        <p:spPr/>
        <p:txBody>
          <a:bodyPr anchor="t"/>
          <a:lstStyle/>
          <a:p>
            <a:r>
              <a:rPr lang="en-US" dirty="0"/>
              <a:t>The EPA’s leak repair requirements apply to all appliances using a regulated refrigerant.  </a:t>
            </a:r>
          </a:p>
          <a:p>
            <a:r>
              <a:rPr lang="en-US" dirty="0"/>
              <a:t>Once </a:t>
            </a:r>
            <a:r>
              <a:rPr lang="en-US" dirty="0">
                <a:solidFill>
                  <a:srgbClr val="FF0000"/>
                </a:solidFill>
              </a:rPr>
              <a:t>the threshold leak rate has been exceeded </a:t>
            </a:r>
            <a:r>
              <a:rPr lang="en-US" dirty="0"/>
              <a:t>on any system using an ozone-depleting refrigerant with a charge size of </a:t>
            </a:r>
            <a:r>
              <a:rPr lang="en-US" dirty="0">
                <a:solidFill>
                  <a:srgbClr val="FF0000"/>
                </a:solidFill>
              </a:rPr>
              <a:t>50 pounds or greater </a:t>
            </a:r>
            <a:r>
              <a:rPr lang="en-US" dirty="0"/>
              <a:t>the </a:t>
            </a:r>
            <a:r>
              <a:rPr lang="en-US" dirty="0">
                <a:solidFill>
                  <a:srgbClr val="FF0000"/>
                </a:solidFill>
              </a:rPr>
              <a:t>owner</a:t>
            </a:r>
            <a:r>
              <a:rPr lang="en-US" dirty="0"/>
              <a:t> must repair the appliance enough to bring the leak rate below the threshold, retrofit, or retire the appliance.</a:t>
            </a:r>
          </a:p>
        </p:txBody>
      </p:sp>
    </p:spTree>
    <p:extLst>
      <p:ext uri="{BB962C8B-B14F-4D97-AF65-F5344CB8AC3E}">
        <p14:creationId xmlns:p14="http://schemas.microsoft.com/office/powerpoint/2010/main" val="1331135759"/>
      </p:ext>
    </p:extLst>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ltLang="en-US" dirty="0"/>
              <a:t>LEAK REPAIR REQUIREMENTS</a:t>
            </a:r>
          </a:p>
        </p:txBody>
      </p:sp>
      <p:sp>
        <p:nvSpPr>
          <p:cNvPr id="118787" name="Rectangle 3"/>
          <p:cNvSpPr>
            <a:spLocks noGrp="1" noChangeArrowheads="1"/>
          </p:cNvSpPr>
          <p:nvPr>
            <p:ph idx="1"/>
          </p:nvPr>
        </p:nvSpPr>
        <p:spPr>
          <a:xfrm>
            <a:off x="440286" y="1981200"/>
            <a:ext cx="11309338" cy="4267200"/>
          </a:xfrm>
        </p:spPr>
        <p:txBody>
          <a:bodyPr anchor="t">
            <a:normAutofit/>
          </a:bodyPr>
          <a:lstStyle/>
          <a:p>
            <a:pPr marL="0" indent="0">
              <a:buNone/>
            </a:pPr>
            <a:r>
              <a:rPr lang="en-US" b="1" dirty="0"/>
              <a:t>As of January 1, 2019 the maximum leak rates are:</a:t>
            </a:r>
          </a:p>
          <a:p>
            <a:pPr marL="1427163" indent="-512763"/>
            <a:r>
              <a:rPr lang="en-US" dirty="0">
                <a:solidFill>
                  <a:srgbClr val="0000CC"/>
                </a:solidFill>
              </a:rPr>
              <a:t>10% of the charge per year when used for comfort cooling.</a:t>
            </a:r>
          </a:p>
          <a:p>
            <a:pPr marL="1427163" indent="-512763"/>
            <a:r>
              <a:rPr lang="en-US" dirty="0">
                <a:solidFill>
                  <a:srgbClr val="0000CC"/>
                </a:solidFill>
              </a:rPr>
              <a:t>20% of the charge per year when used for commercial refrigeration.</a:t>
            </a:r>
          </a:p>
          <a:p>
            <a:pPr marL="1427163" indent="-512763"/>
            <a:r>
              <a:rPr lang="en-US" dirty="0">
                <a:solidFill>
                  <a:srgbClr val="0000CC"/>
                </a:solidFill>
              </a:rPr>
              <a:t>30% of the charge per year when used for industrial process refrigeration.</a:t>
            </a:r>
          </a:p>
        </p:txBody>
      </p:sp>
    </p:spTree>
    <p:extLst>
      <p:ext uri="{BB962C8B-B14F-4D97-AF65-F5344CB8AC3E}">
        <p14:creationId xmlns:p14="http://schemas.microsoft.com/office/powerpoint/2010/main" val="2550793863"/>
      </p:ext>
    </p:extLst>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ltLang="en-US" dirty="0"/>
              <a:t>LEAK REPAIR TIME FRAMES</a:t>
            </a:r>
          </a:p>
        </p:txBody>
      </p:sp>
      <p:sp>
        <p:nvSpPr>
          <p:cNvPr id="118787" name="Rectangle 3"/>
          <p:cNvSpPr>
            <a:spLocks noGrp="1" noChangeArrowheads="1"/>
          </p:cNvSpPr>
          <p:nvPr>
            <p:ph idx="1"/>
          </p:nvPr>
        </p:nvSpPr>
        <p:spPr/>
        <p:txBody>
          <a:bodyPr anchor="t">
            <a:normAutofit/>
          </a:bodyPr>
          <a:lstStyle/>
          <a:p>
            <a:pPr marL="0" indent="0">
              <a:buNone/>
            </a:pPr>
            <a:r>
              <a:rPr lang="en-US" dirty="0"/>
              <a:t>If an appliance with </a:t>
            </a:r>
            <a:r>
              <a:rPr lang="en-US" dirty="0">
                <a:solidFill>
                  <a:srgbClr val="FF0000"/>
                </a:solidFill>
              </a:rPr>
              <a:t>50 or more </a:t>
            </a:r>
            <a:r>
              <a:rPr lang="en-US" dirty="0"/>
              <a:t>pounds of  a regulated refrigerant has exceeded the threshold leak rate, the equipment owner or operator has </a:t>
            </a:r>
            <a:r>
              <a:rPr lang="en-US" dirty="0">
                <a:solidFill>
                  <a:srgbClr val="FF0000"/>
                </a:solidFill>
              </a:rPr>
              <a:t>30 days </a:t>
            </a:r>
            <a:r>
              <a:rPr lang="en-US" dirty="0"/>
              <a:t>to repair the appliance so that it leaks below the threshold limit and conduct the initial verification test, unless EPA grants additional time.</a:t>
            </a:r>
          </a:p>
        </p:txBody>
      </p:sp>
    </p:spTree>
    <p:extLst>
      <p:ext uri="{BB962C8B-B14F-4D97-AF65-F5344CB8AC3E}">
        <p14:creationId xmlns:p14="http://schemas.microsoft.com/office/powerpoint/2010/main" val="3040200597"/>
      </p:ext>
    </p:extLst>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ltLang="en-US" dirty="0"/>
              <a:t>LEAK REPAIR TIME FRAMES</a:t>
            </a:r>
          </a:p>
        </p:txBody>
      </p:sp>
      <p:sp>
        <p:nvSpPr>
          <p:cNvPr id="118787" name="Rectangle 3"/>
          <p:cNvSpPr>
            <a:spLocks noGrp="1" noChangeArrowheads="1"/>
          </p:cNvSpPr>
          <p:nvPr>
            <p:ph idx="1"/>
          </p:nvPr>
        </p:nvSpPr>
        <p:spPr>
          <a:xfrm>
            <a:off x="440286" y="1981200"/>
            <a:ext cx="11309338" cy="4495800"/>
          </a:xfrm>
        </p:spPr>
        <p:txBody>
          <a:bodyPr anchor="t">
            <a:normAutofit fontScale="92500"/>
          </a:bodyPr>
          <a:lstStyle/>
          <a:p>
            <a:pPr>
              <a:buFont typeface="Wingdings" panose="05000000000000000000" pitchFamily="2" charset="2"/>
              <a:buChar char="§"/>
            </a:pPr>
            <a:r>
              <a:rPr lang="en-US" dirty="0"/>
              <a:t>If an appliance with a charge of </a:t>
            </a:r>
            <a:r>
              <a:rPr lang="en-US" dirty="0">
                <a:solidFill>
                  <a:srgbClr val="FF0000"/>
                </a:solidFill>
              </a:rPr>
              <a:t>200</a:t>
            </a:r>
            <a:r>
              <a:rPr lang="en-US" dirty="0"/>
              <a:t> pounds or more of a regulated  refrigerant passes the initial verification leak test, a </a:t>
            </a:r>
            <a:r>
              <a:rPr lang="en-US" dirty="0">
                <a:solidFill>
                  <a:srgbClr val="FF0000"/>
                </a:solidFill>
              </a:rPr>
              <a:t>follow-up</a:t>
            </a:r>
            <a:r>
              <a:rPr lang="en-US" dirty="0"/>
              <a:t> </a:t>
            </a:r>
            <a:r>
              <a:rPr lang="en-US" dirty="0">
                <a:solidFill>
                  <a:srgbClr val="FF0000"/>
                </a:solidFill>
              </a:rPr>
              <a:t>verification</a:t>
            </a:r>
            <a:r>
              <a:rPr lang="en-US" dirty="0"/>
              <a:t> test must be conducted within </a:t>
            </a:r>
            <a:r>
              <a:rPr lang="en-US" dirty="0">
                <a:solidFill>
                  <a:srgbClr val="FF0000"/>
                </a:solidFill>
              </a:rPr>
              <a:t>10 days</a:t>
            </a:r>
            <a:r>
              <a:rPr lang="en-US" dirty="0"/>
              <a:t>. </a:t>
            </a:r>
          </a:p>
          <a:p>
            <a:pPr marL="0" indent="0">
              <a:buNone/>
            </a:pPr>
            <a:endParaRPr lang="en-US" dirty="0"/>
          </a:p>
          <a:p>
            <a:pPr>
              <a:buFont typeface="Wingdings" panose="05000000000000000000" pitchFamily="2" charset="2"/>
              <a:buChar char="§"/>
            </a:pPr>
            <a:r>
              <a:rPr lang="en-US" dirty="0">
                <a:solidFill>
                  <a:srgbClr val="FF0000"/>
                </a:solidFill>
              </a:rPr>
              <a:t>Not</a:t>
            </a:r>
            <a:r>
              <a:rPr lang="en-US" dirty="0"/>
              <a:t> having certified service technician available for service cannot be used as a reason to extend the appliance leak repair deadline. </a:t>
            </a:r>
          </a:p>
          <a:p>
            <a:pPr marL="0" indent="0">
              <a:buNone/>
            </a:pPr>
            <a:r>
              <a:rPr lang="en-US" dirty="0"/>
              <a:t> </a:t>
            </a:r>
          </a:p>
        </p:txBody>
      </p:sp>
    </p:spTree>
    <p:extLst>
      <p:ext uri="{BB962C8B-B14F-4D97-AF65-F5344CB8AC3E}">
        <p14:creationId xmlns:p14="http://schemas.microsoft.com/office/powerpoint/2010/main" val="1543527027"/>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8482" name="Rectangle 2"/>
          <p:cNvSpPr>
            <a:spLocks noGrp="1" noChangeArrowheads="1"/>
          </p:cNvSpPr>
          <p:nvPr>
            <p:ph type="title"/>
          </p:nvPr>
        </p:nvSpPr>
        <p:spPr>
          <a:xfrm>
            <a:off x="581192" y="702156"/>
            <a:ext cx="11029616" cy="1013800"/>
          </a:xfrm>
        </p:spPr>
        <p:txBody>
          <a:bodyPr>
            <a:normAutofit/>
          </a:bodyPr>
          <a:lstStyle/>
          <a:p>
            <a:r>
              <a:rPr lang="en-US" altLang="en-US" dirty="0"/>
              <a:t>LEAK REPAIR TIME FRAMES</a:t>
            </a:r>
          </a:p>
        </p:txBody>
      </p:sp>
      <p:sp>
        <p:nvSpPr>
          <p:cNvPr id="115715" name="Rectangle 3"/>
          <p:cNvSpPr>
            <a:spLocks noGrp="1" noChangeArrowheads="1"/>
          </p:cNvSpPr>
          <p:nvPr>
            <p:ph idx="1"/>
          </p:nvPr>
        </p:nvSpPr>
        <p:spPr>
          <a:xfrm>
            <a:off x="6096000" y="2180496"/>
            <a:ext cx="5514806" cy="4045683"/>
          </a:xfrm>
        </p:spPr>
        <p:txBody>
          <a:bodyPr>
            <a:normAutofit lnSpcReduction="10000"/>
          </a:bodyPr>
          <a:lstStyle/>
          <a:p>
            <a:pPr marL="0" indent="0">
              <a:buNone/>
            </a:pPr>
            <a:r>
              <a:rPr lang="en-US" dirty="0"/>
              <a:t>If, after repairing a leak in an </a:t>
            </a:r>
            <a:r>
              <a:rPr lang="en-US" dirty="0">
                <a:solidFill>
                  <a:srgbClr val="FF0000"/>
                </a:solidFill>
              </a:rPr>
              <a:t>HCFC rack refrigeration system </a:t>
            </a:r>
            <a:r>
              <a:rPr lang="en-US" dirty="0"/>
              <a:t>used in a supermarket, the system fails the initial leak verification test, the technician has a </a:t>
            </a:r>
            <a:r>
              <a:rPr lang="en-US" dirty="0">
                <a:solidFill>
                  <a:srgbClr val="FF0000"/>
                </a:solidFill>
              </a:rPr>
              <a:t>30-day window </a:t>
            </a:r>
            <a:r>
              <a:rPr lang="en-US" dirty="0"/>
              <a:t>to make additional repairs or develop a retrofit plan.</a:t>
            </a:r>
          </a:p>
        </p:txBody>
      </p:sp>
      <p:pic>
        <p:nvPicPr>
          <p:cNvPr id="3" name="Picture 2">
            <a:extLst>
              <a:ext uri="{FF2B5EF4-FFF2-40B4-BE49-F238E27FC236}">
                <a16:creationId xmlns:a16="http://schemas.microsoft.com/office/drawing/2014/main" id="{0449BB49-5657-42F3-BF6F-3CA6FADDB5EE}"/>
              </a:ext>
            </a:extLst>
          </p:cNvPr>
          <p:cNvPicPr>
            <a:picLocks noChangeAspect="1"/>
          </p:cNvPicPr>
          <p:nvPr/>
        </p:nvPicPr>
        <p:blipFill>
          <a:blip r:embed="rId3"/>
          <a:stretch>
            <a:fillRect/>
          </a:stretch>
        </p:blipFill>
        <p:spPr>
          <a:xfrm>
            <a:off x="93726" y="2151466"/>
            <a:ext cx="5767377" cy="4325533"/>
          </a:xfrm>
          <a:prstGeom prst="rect">
            <a:avLst/>
          </a:prstGeom>
        </p:spPr>
      </p:pic>
    </p:spTree>
    <p:extLst>
      <p:ext uri="{BB962C8B-B14F-4D97-AF65-F5344CB8AC3E}">
        <p14:creationId xmlns:p14="http://schemas.microsoft.com/office/powerpoint/2010/main" val="2311885560"/>
      </p:ext>
    </p:extLst>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p:cNvSpPr>
            <a:spLocks noGrp="1" noChangeArrowheads="1"/>
          </p:cNvSpPr>
          <p:nvPr>
            <p:ph type="title"/>
          </p:nvPr>
        </p:nvSpPr>
        <p:spPr/>
        <p:txBody>
          <a:bodyPr/>
          <a:lstStyle/>
          <a:p>
            <a:r>
              <a:rPr lang="en-US" altLang="en-US" dirty="0"/>
              <a:t>LEAK REPAIR TIME FRAMES</a:t>
            </a:r>
          </a:p>
        </p:txBody>
      </p:sp>
      <p:sp>
        <p:nvSpPr>
          <p:cNvPr id="118787" name="Rectangle 3"/>
          <p:cNvSpPr>
            <a:spLocks noGrp="1" noChangeArrowheads="1"/>
          </p:cNvSpPr>
          <p:nvPr>
            <p:ph idx="1"/>
          </p:nvPr>
        </p:nvSpPr>
        <p:spPr>
          <a:xfrm>
            <a:off x="581192" y="2133600"/>
            <a:ext cx="10925008" cy="3877600"/>
          </a:xfrm>
        </p:spPr>
        <p:txBody>
          <a:bodyPr anchor="t">
            <a:normAutofit/>
          </a:bodyPr>
          <a:lstStyle/>
          <a:p>
            <a:pPr marL="0" indent="0">
              <a:buNone/>
            </a:pPr>
            <a:r>
              <a:rPr lang="en-US" dirty="0"/>
              <a:t>Assuming no extensions apply, a cold storage warehouse operating an appliance charged with R-22 or any other regulated substance leaking above the threshold rate, can continue to operate the appliance without repair for </a:t>
            </a:r>
            <a:r>
              <a:rPr lang="en-US" dirty="0">
                <a:solidFill>
                  <a:srgbClr val="FF0000"/>
                </a:solidFill>
              </a:rPr>
              <a:t>12 months </a:t>
            </a:r>
            <a:r>
              <a:rPr lang="en-US" dirty="0"/>
              <a:t>before it must be retrofitted or retired. </a:t>
            </a:r>
          </a:p>
        </p:txBody>
      </p:sp>
    </p:spTree>
    <p:extLst>
      <p:ext uri="{BB962C8B-B14F-4D97-AF65-F5344CB8AC3E}">
        <p14:creationId xmlns:p14="http://schemas.microsoft.com/office/powerpoint/2010/main" val="2653300959"/>
      </p:ext>
    </p:extLst>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ltLang="en-US" dirty="0"/>
              <a:t>LEAK REPAIR TIME FRAMES</a:t>
            </a:r>
          </a:p>
        </p:txBody>
      </p:sp>
      <p:sp>
        <p:nvSpPr>
          <p:cNvPr id="122883" name="Rectangle 3"/>
          <p:cNvSpPr>
            <a:spLocks noGrp="1" noChangeArrowheads="1"/>
          </p:cNvSpPr>
          <p:nvPr>
            <p:ph idx="1"/>
          </p:nvPr>
        </p:nvSpPr>
        <p:spPr>
          <a:xfrm>
            <a:off x="440286" y="1981200"/>
            <a:ext cx="7865514" cy="3877600"/>
          </a:xfrm>
        </p:spPr>
        <p:txBody>
          <a:bodyPr anchor="t">
            <a:normAutofit lnSpcReduction="10000"/>
          </a:bodyPr>
          <a:lstStyle/>
          <a:p>
            <a:r>
              <a:rPr lang="en-US" dirty="0"/>
              <a:t>If that system leak rate exceeds </a:t>
            </a:r>
            <a:r>
              <a:rPr lang="en-US" dirty="0">
                <a:solidFill>
                  <a:srgbClr val="FF0000"/>
                </a:solidFill>
              </a:rPr>
              <a:t>125%</a:t>
            </a:r>
            <a:r>
              <a:rPr lang="en-US" dirty="0"/>
              <a:t> of its full charge in a calendar year, then a report must be submitted to EPA describing the efforts to identify and repair system leaks.  </a:t>
            </a:r>
          </a:p>
          <a:p>
            <a:r>
              <a:rPr lang="en-US" dirty="0"/>
              <a:t>Further action must be taken by repairing, retiring, mothballing, or retrofitting the appliance. </a:t>
            </a:r>
          </a:p>
        </p:txBody>
      </p:sp>
      <p:pic>
        <p:nvPicPr>
          <p:cNvPr id="5" name="Picture 4">
            <a:extLst>
              <a:ext uri="{FF2B5EF4-FFF2-40B4-BE49-F238E27FC236}">
                <a16:creationId xmlns:a16="http://schemas.microsoft.com/office/drawing/2014/main" id="{3230570A-02F1-441E-8B3C-4E138116D1F8}"/>
              </a:ext>
            </a:extLst>
          </p:cNvPr>
          <p:cNvPicPr>
            <a:picLocks noChangeAspect="1"/>
          </p:cNvPicPr>
          <p:nvPr/>
        </p:nvPicPr>
        <p:blipFill>
          <a:blip r:embed="rId3"/>
          <a:stretch>
            <a:fillRect/>
          </a:stretch>
        </p:blipFill>
        <p:spPr>
          <a:xfrm>
            <a:off x="8458200" y="1636620"/>
            <a:ext cx="3584759" cy="3584759"/>
          </a:xfrm>
          <a:prstGeom prst="rect">
            <a:avLst/>
          </a:prstGeom>
        </p:spPr>
      </p:pic>
    </p:spTree>
    <p:extLst>
      <p:ext uri="{BB962C8B-B14F-4D97-AF65-F5344CB8AC3E}">
        <p14:creationId xmlns:p14="http://schemas.microsoft.com/office/powerpoint/2010/main" val="4252082584"/>
      </p:ext>
    </p:extLst>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altLang="en-US" dirty="0"/>
              <a:t>LEAK REPAIR TIME FRAMES</a:t>
            </a:r>
          </a:p>
        </p:txBody>
      </p:sp>
      <p:sp>
        <p:nvSpPr>
          <p:cNvPr id="115715" name="Rectangle 3"/>
          <p:cNvSpPr>
            <a:spLocks noGrp="1" noChangeArrowheads="1"/>
          </p:cNvSpPr>
          <p:nvPr>
            <p:ph idx="1"/>
          </p:nvPr>
        </p:nvSpPr>
        <p:spPr>
          <a:xfrm>
            <a:off x="440286" y="1981200"/>
            <a:ext cx="11309338" cy="4495800"/>
          </a:xfrm>
        </p:spPr>
        <p:txBody>
          <a:bodyPr anchor="t">
            <a:normAutofit/>
          </a:bodyPr>
          <a:lstStyle/>
          <a:p>
            <a:r>
              <a:rPr lang="en-US" dirty="0"/>
              <a:t>An appliance using an ozone-depleting refrigerant </a:t>
            </a:r>
            <a:r>
              <a:rPr lang="en-US" dirty="0">
                <a:solidFill>
                  <a:srgbClr val="FF0000"/>
                </a:solidFill>
              </a:rPr>
              <a:t>does not need to be removed or mothballed by storing in a warehouse at the facility to extend the leak repair deadline</a:t>
            </a:r>
            <a:r>
              <a:rPr lang="en-US" dirty="0"/>
              <a:t>. </a:t>
            </a:r>
          </a:p>
          <a:p>
            <a:endParaRPr lang="en-US" dirty="0"/>
          </a:p>
          <a:p>
            <a:r>
              <a:rPr lang="en-US" dirty="0"/>
              <a:t>The repair deadline can be extended by temporarily shutting down the appliance, </a:t>
            </a:r>
            <a:r>
              <a:rPr lang="en-US" dirty="0">
                <a:solidFill>
                  <a:srgbClr val="FF0000"/>
                </a:solidFill>
              </a:rPr>
              <a:t>recovering the refrigerant from an isolated section or the entire system to at least atmospheric pressure</a:t>
            </a:r>
            <a:r>
              <a:rPr lang="en-US" dirty="0"/>
              <a:t>.</a:t>
            </a:r>
          </a:p>
        </p:txBody>
      </p:sp>
    </p:spTree>
    <p:extLst>
      <p:ext uri="{BB962C8B-B14F-4D97-AF65-F5344CB8AC3E}">
        <p14:creationId xmlns:p14="http://schemas.microsoft.com/office/powerpoint/2010/main" val="726532558"/>
      </p:ext>
    </p:extLst>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altLang="en-US" dirty="0"/>
              <a:t>LEAK REPAIR TIME FRAMES</a:t>
            </a:r>
          </a:p>
        </p:txBody>
      </p:sp>
      <p:sp>
        <p:nvSpPr>
          <p:cNvPr id="115715" name="Rectangle 3"/>
          <p:cNvSpPr>
            <a:spLocks noGrp="1" noChangeArrowheads="1"/>
          </p:cNvSpPr>
          <p:nvPr>
            <p:ph idx="1"/>
          </p:nvPr>
        </p:nvSpPr>
        <p:spPr>
          <a:xfrm>
            <a:off x="4191000" y="1981200"/>
            <a:ext cx="7558624" cy="4495800"/>
          </a:xfrm>
        </p:spPr>
        <p:txBody>
          <a:bodyPr anchor="t">
            <a:normAutofit/>
          </a:bodyPr>
          <a:lstStyle/>
          <a:p>
            <a:pPr marL="0" indent="0">
              <a:buNone/>
            </a:pPr>
            <a:r>
              <a:rPr lang="en-US" dirty="0"/>
              <a:t>The owner or operator has </a:t>
            </a:r>
            <a:r>
              <a:rPr lang="en-US" dirty="0">
                <a:solidFill>
                  <a:srgbClr val="FF0000"/>
                </a:solidFill>
              </a:rPr>
              <a:t>18 months </a:t>
            </a:r>
            <a:r>
              <a:rPr lang="en-US" dirty="0"/>
              <a:t>to retrofit or retire a leaking appliance if the replacement appliance will use a refrigerant </a:t>
            </a:r>
            <a:r>
              <a:rPr lang="en-US" dirty="0">
                <a:solidFill>
                  <a:srgbClr val="FF0000"/>
                </a:solidFill>
              </a:rPr>
              <a:t>exempt from the venting </a:t>
            </a:r>
            <a:r>
              <a:rPr lang="en-US" dirty="0"/>
              <a:t>prohibition. </a:t>
            </a:r>
          </a:p>
        </p:txBody>
      </p:sp>
      <p:pic>
        <p:nvPicPr>
          <p:cNvPr id="2052" name="Picture 4" descr="C:\Users\Earl\AppData\Local\Microsoft\Windows\INetCache\IE\RPQYKGMO\calendar_icon[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719" y="1750042"/>
            <a:ext cx="3583958" cy="35839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19544168"/>
      </p:ext>
    </p:extLst>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rol 1"/>
          <p:cNvSpPr>
            <a:spLocks noChangeArrowheads="1" noChangeShapeType="1"/>
          </p:cNvSpPr>
          <p:nvPr/>
        </p:nvSpPr>
        <p:spPr bwMode="auto">
          <a:xfrm>
            <a:off x="4710113" y="7377113"/>
            <a:ext cx="5932487" cy="4235450"/>
          </a:xfrm>
          <a:prstGeom prst="rect">
            <a:avLst/>
          </a:prstGeom>
          <a:noFill/>
          <a:ln>
            <a:noFill/>
          </a:ln>
          <a:effectLst/>
          <a:extLst>
            <a:ext uri="{91240B29-F687-4F45-9708-019B960494DF}">
              <a14:hiddenLine xmlns:a14="http://schemas.microsoft.com/office/drawing/2010/main" w="25400">
                <a:no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txBody>
          <a:bodyPr vert="horz" wrap="square" lIns="0" tIns="0" rIns="0" bIns="0" numCol="1" anchor="t" anchorCtr="0" compatLnSpc="1">
            <a:prstTxWarp prst="textNoShape">
              <a:avLst/>
            </a:prstTxWarp>
          </a:bodyPr>
          <a:lstStyle/>
          <a:p>
            <a:endParaRPr lang="en-US" dirty="0"/>
          </a:p>
        </p:txBody>
      </p:sp>
      <p:sp>
        <p:nvSpPr>
          <p:cNvPr id="2" name="Title 1">
            <a:extLst>
              <a:ext uri="{FF2B5EF4-FFF2-40B4-BE49-F238E27FC236}">
                <a16:creationId xmlns:a16="http://schemas.microsoft.com/office/drawing/2014/main" id="{56C9115F-6218-4C18-B5F2-32B47815DB4E}"/>
              </a:ext>
            </a:extLst>
          </p:cNvPr>
          <p:cNvSpPr>
            <a:spLocks noGrp="1"/>
          </p:cNvSpPr>
          <p:nvPr>
            <p:ph type="title" idx="4294967295"/>
          </p:nvPr>
        </p:nvSpPr>
        <p:spPr>
          <a:xfrm>
            <a:off x="0" y="730250"/>
            <a:ext cx="11029950" cy="987425"/>
          </a:xfrm>
        </p:spPr>
        <p:txBody>
          <a:bodyPr/>
          <a:lstStyle/>
          <a:p>
            <a:r>
              <a:rPr lang="en-US" dirty="0"/>
              <a:t>SECTION 608 LEAK REPAIR REGULATIONS </a:t>
            </a:r>
          </a:p>
        </p:txBody>
      </p:sp>
      <p:pic>
        <p:nvPicPr>
          <p:cNvPr id="7" name="Picture 6">
            <a:extLst>
              <a:ext uri="{FF2B5EF4-FFF2-40B4-BE49-F238E27FC236}">
                <a16:creationId xmlns:a16="http://schemas.microsoft.com/office/drawing/2014/main" id="{481D347B-0E89-4C28-B497-2B368EF0B8C2}"/>
              </a:ext>
            </a:extLst>
          </p:cNvPr>
          <p:cNvPicPr>
            <a:picLocks noChangeAspect="1"/>
          </p:cNvPicPr>
          <p:nvPr/>
        </p:nvPicPr>
        <p:blipFill rotWithShape="1">
          <a:blip r:embed="rId3"/>
          <a:srcRect b="14692"/>
          <a:stretch/>
        </p:blipFill>
        <p:spPr>
          <a:xfrm>
            <a:off x="843986" y="533400"/>
            <a:ext cx="10160564" cy="6324600"/>
          </a:xfrm>
          <a:prstGeom prst="rect">
            <a:avLst/>
          </a:prstGeom>
        </p:spPr>
      </p:pic>
    </p:spTree>
    <p:extLst>
      <p:ext uri="{BB962C8B-B14F-4D97-AF65-F5344CB8AC3E}">
        <p14:creationId xmlns:p14="http://schemas.microsoft.com/office/powerpoint/2010/main" val="300119121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729658"/>
            <a:ext cx="11277600" cy="988332"/>
          </a:xfrm>
        </p:spPr>
        <p:txBody>
          <a:bodyPr>
            <a:noAutofit/>
          </a:bodyPr>
          <a:lstStyle/>
          <a:p>
            <a:r>
              <a:rPr lang="en-US" dirty="0"/>
              <a:t>VAPOR - COMPRESSION REFRIGERATION CYCLE</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3356" y="2062929"/>
            <a:ext cx="8114691" cy="3962400"/>
          </a:xfrm>
          <a:prstGeom prst="rect">
            <a:avLst/>
          </a:prstGeom>
          <a:noFill/>
          <a:ln>
            <a:noFill/>
          </a:ln>
          <a:effectLst/>
          <a:extLst>
            <a:ext uri="{909E8E84-426E-40DD-AFC4-6F175D3DCCD1}">
              <a14:hiddenFill xmlns:a14="http://schemas.microsoft.com/office/drawing/2010/main">
                <a:solidFill>
                  <a:schemeClr val="folHlink"/>
                </a:solidFill>
              </a14:hiddenFill>
            </a:ext>
            <a:ext uri="{91240B29-F687-4F45-9708-019B960494DF}">
              <a14:hiddenLine xmlns:a14="http://schemas.microsoft.com/office/drawing/2010/main" w="9525" cap="flat">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accent1"/>
                  </a:outerShdw>
                </a:effectLst>
              </a14:hiddenEffects>
            </a:ext>
          </a:extLst>
        </p:spPr>
      </p:pic>
      <p:sp>
        <p:nvSpPr>
          <p:cNvPr id="2078" name="TextBox 2077">
            <a:extLst>
              <a:ext uri="{FF2B5EF4-FFF2-40B4-BE49-F238E27FC236}">
                <a16:creationId xmlns:a16="http://schemas.microsoft.com/office/drawing/2014/main" id="{83D03851-7DA1-4FF7-A31B-4996F195FBFB}"/>
              </a:ext>
            </a:extLst>
          </p:cNvPr>
          <p:cNvSpPr txBox="1"/>
          <p:nvPr/>
        </p:nvSpPr>
        <p:spPr>
          <a:xfrm>
            <a:off x="10148047" y="3751740"/>
            <a:ext cx="1050288" cy="584775"/>
          </a:xfrm>
          <a:prstGeom prst="rect">
            <a:avLst/>
          </a:prstGeom>
          <a:noFill/>
        </p:spPr>
        <p:txBody>
          <a:bodyPr wrap="none" rtlCol="0">
            <a:spAutoFit/>
          </a:bodyPr>
          <a:lstStyle/>
          <a:p>
            <a:r>
              <a:rPr lang="en-US" sz="3200" dirty="0">
                <a:solidFill>
                  <a:srgbClr val="C00000"/>
                </a:solidFill>
              </a:rPr>
              <a:t>High</a:t>
            </a:r>
          </a:p>
        </p:txBody>
      </p:sp>
      <p:sp>
        <p:nvSpPr>
          <p:cNvPr id="2079" name="TextBox 2078">
            <a:extLst>
              <a:ext uri="{FF2B5EF4-FFF2-40B4-BE49-F238E27FC236}">
                <a16:creationId xmlns:a16="http://schemas.microsoft.com/office/drawing/2014/main" id="{E53B808D-DFDF-49CD-8309-5576BF30EDBC}"/>
              </a:ext>
            </a:extLst>
          </p:cNvPr>
          <p:cNvSpPr txBox="1"/>
          <p:nvPr/>
        </p:nvSpPr>
        <p:spPr>
          <a:xfrm>
            <a:off x="609600" y="3751740"/>
            <a:ext cx="960519" cy="584775"/>
          </a:xfrm>
          <a:prstGeom prst="rect">
            <a:avLst/>
          </a:prstGeom>
          <a:noFill/>
        </p:spPr>
        <p:txBody>
          <a:bodyPr wrap="none" rtlCol="0">
            <a:spAutoFit/>
          </a:bodyPr>
          <a:lstStyle/>
          <a:p>
            <a:r>
              <a:rPr lang="en-US" sz="3200" dirty="0">
                <a:solidFill>
                  <a:srgbClr val="0070C0"/>
                </a:solidFill>
              </a:rPr>
              <a:t>Low</a:t>
            </a:r>
          </a:p>
        </p:txBody>
      </p:sp>
    </p:spTree>
    <p:extLst>
      <p:ext uri="{BB962C8B-B14F-4D97-AF65-F5344CB8AC3E}">
        <p14:creationId xmlns:p14="http://schemas.microsoft.com/office/powerpoint/2010/main" val="2987007970"/>
      </p:ext>
    </p:extLst>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p:cNvSpPr>
            <a:spLocks noGrp="1" noChangeArrowheads="1"/>
          </p:cNvSpPr>
          <p:nvPr>
            <p:ph type="title"/>
          </p:nvPr>
        </p:nvSpPr>
        <p:spPr/>
        <p:txBody>
          <a:bodyPr/>
          <a:lstStyle/>
          <a:p>
            <a:r>
              <a:rPr lang="en-US" altLang="en-US" dirty="0"/>
              <a:t>SECTION 608 LEAK REPAIR REGULATIONS</a:t>
            </a:r>
          </a:p>
        </p:txBody>
      </p:sp>
      <p:sp>
        <p:nvSpPr>
          <p:cNvPr id="122883" name="Rectangle 3"/>
          <p:cNvSpPr>
            <a:spLocks noGrp="1" noChangeArrowheads="1"/>
          </p:cNvSpPr>
          <p:nvPr>
            <p:ph idx="1"/>
          </p:nvPr>
        </p:nvSpPr>
        <p:spPr/>
        <p:txBody>
          <a:bodyPr anchor="t"/>
          <a:lstStyle/>
          <a:p>
            <a:pPr marL="0" indent="0">
              <a:buNone/>
            </a:pPr>
            <a:r>
              <a:rPr lang="en-US" dirty="0"/>
              <a:t>Commercial refrigeration appliances and IPR with a full charge of 500 or more pounds of an ODS or substitute refrigerant will require a leak inspection to be conducted </a:t>
            </a:r>
            <a:r>
              <a:rPr lang="en-US" b="1" dirty="0"/>
              <a:t>every three months </a:t>
            </a:r>
            <a:r>
              <a:rPr lang="en-US" dirty="0"/>
              <a:t>unless a refrigerant leak monitoring system is installed. </a:t>
            </a:r>
          </a:p>
        </p:txBody>
      </p:sp>
      <p:pic>
        <p:nvPicPr>
          <p:cNvPr id="149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6800" y="4343400"/>
            <a:ext cx="2590800" cy="17351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4237680687"/>
      </p:ext>
    </p:extLst>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9506" name="Rectangle 2"/>
          <p:cNvSpPr>
            <a:spLocks noGrp="1" noChangeArrowheads="1"/>
          </p:cNvSpPr>
          <p:nvPr>
            <p:ph type="title"/>
          </p:nvPr>
        </p:nvSpPr>
        <p:spPr>
          <a:xfrm>
            <a:off x="581192" y="702156"/>
            <a:ext cx="11029616" cy="1013800"/>
          </a:xfrm>
        </p:spPr>
        <p:txBody>
          <a:bodyPr>
            <a:normAutofit/>
          </a:bodyPr>
          <a:lstStyle/>
          <a:p>
            <a:r>
              <a:rPr lang="en-US" altLang="en-US" dirty="0"/>
              <a:t>SECTION 608 LEAK REPAIR REGULATIONS</a:t>
            </a:r>
            <a:endParaRPr lang="en-US" altLang="en-US" dirty="0">
              <a:solidFill>
                <a:srgbClr val="FFFFFF"/>
              </a:solidFill>
            </a:endParaRPr>
          </a:p>
        </p:txBody>
      </p:sp>
      <p:sp>
        <p:nvSpPr>
          <p:cNvPr id="122883" name="Rectangle 3"/>
          <p:cNvSpPr>
            <a:spLocks noGrp="1" noChangeArrowheads="1"/>
          </p:cNvSpPr>
          <p:nvPr>
            <p:ph idx="1"/>
          </p:nvPr>
        </p:nvSpPr>
        <p:spPr>
          <a:xfrm>
            <a:off x="4505325" y="2180496"/>
            <a:ext cx="7105481" cy="4045683"/>
          </a:xfrm>
        </p:spPr>
        <p:txBody>
          <a:bodyPr>
            <a:normAutofit fontScale="92500" lnSpcReduction="10000"/>
          </a:bodyPr>
          <a:lstStyle/>
          <a:p>
            <a:pPr marL="0" indent="0">
              <a:buNone/>
            </a:pPr>
            <a:r>
              <a:rPr lang="en-US" b="1" dirty="0"/>
              <a:t>Industrial Process Refrigeration</a:t>
            </a:r>
          </a:p>
          <a:p>
            <a:pPr marL="0" indent="0">
              <a:buNone/>
            </a:pPr>
            <a:r>
              <a:rPr lang="en-US" dirty="0"/>
              <a:t>Based on the Section 608 Leak Repair Regulations chart, an industrial process refrigeration system containing </a:t>
            </a:r>
            <a:r>
              <a:rPr lang="en-US" dirty="0">
                <a:solidFill>
                  <a:srgbClr val="FF0000"/>
                </a:solidFill>
              </a:rPr>
              <a:t>1000 lbs. </a:t>
            </a:r>
            <a:r>
              <a:rPr lang="en-US" dirty="0"/>
              <a:t>or more of R-22, that has exceeded the applicable leak rate threshold, must be inspected for leaks </a:t>
            </a:r>
            <a:r>
              <a:rPr lang="en-US" dirty="0">
                <a:solidFill>
                  <a:srgbClr val="FF0000"/>
                </a:solidFill>
              </a:rPr>
              <a:t>every 3 months </a:t>
            </a:r>
            <a:r>
              <a:rPr lang="en-US" dirty="0"/>
              <a:t>until verification that leak rate has not been exceeded for one year after repair.</a:t>
            </a:r>
          </a:p>
        </p:txBody>
      </p:sp>
      <p:pic>
        <p:nvPicPr>
          <p:cNvPr id="4" name="Picture 3">
            <a:extLst>
              <a:ext uri="{FF2B5EF4-FFF2-40B4-BE49-F238E27FC236}">
                <a16:creationId xmlns:a16="http://schemas.microsoft.com/office/drawing/2014/main" id="{4492EE39-C63F-4AA7-9380-F7744F6C944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3931"/>
          <a:stretch/>
        </p:blipFill>
        <p:spPr>
          <a:xfrm>
            <a:off x="602744" y="2590800"/>
            <a:ext cx="3390900" cy="3124200"/>
          </a:xfrm>
          <a:prstGeom prst="rect">
            <a:avLst/>
          </a:prstGeom>
        </p:spPr>
      </p:pic>
    </p:spTree>
    <p:extLst>
      <p:ext uri="{BB962C8B-B14F-4D97-AF65-F5344CB8AC3E}">
        <p14:creationId xmlns:p14="http://schemas.microsoft.com/office/powerpoint/2010/main" val="1359792283"/>
      </p:ext>
    </p:extLst>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p:cNvSpPr>
            <a:spLocks noGrp="1" noChangeArrowheads="1"/>
          </p:cNvSpPr>
          <p:nvPr>
            <p:ph type="title"/>
          </p:nvPr>
        </p:nvSpPr>
        <p:spPr/>
        <p:txBody>
          <a:bodyPr/>
          <a:lstStyle/>
          <a:p>
            <a:r>
              <a:rPr lang="en-US" altLang="en-US" dirty="0"/>
              <a:t>RECORD KEEPING </a:t>
            </a:r>
          </a:p>
        </p:txBody>
      </p:sp>
      <p:sp>
        <p:nvSpPr>
          <p:cNvPr id="115715" name="Rectangle 3"/>
          <p:cNvSpPr>
            <a:spLocks noGrp="1" noChangeArrowheads="1"/>
          </p:cNvSpPr>
          <p:nvPr>
            <p:ph idx="1"/>
          </p:nvPr>
        </p:nvSpPr>
        <p:spPr>
          <a:xfrm>
            <a:off x="440286" y="1981200"/>
            <a:ext cx="11309338" cy="4648200"/>
          </a:xfrm>
        </p:spPr>
        <p:txBody>
          <a:bodyPr anchor="t">
            <a:normAutofit/>
          </a:bodyPr>
          <a:lstStyle/>
          <a:p>
            <a:endParaRPr lang="en-US" dirty="0"/>
          </a:p>
          <a:p>
            <a:r>
              <a:rPr lang="en-US" dirty="0"/>
              <a:t>The records of leak inspections, initial leak verification, and follow-up verification tests must be kept on file for </a:t>
            </a:r>
            <a:r>
              <a:rPr lang="en-US" dirty="0">
                <a:solidFill>
                  <a:srgbClr val="FF0000"/>
                </a:solidFill>
              </a:rPr>
              <a:t>three (3) years. </a:t>
            </a:r>
          </a:p>
          <a:p>
            <a:r>
              <a:rPr lang="en-US" dirty="0"/>
              <a:t>The </a:t>
            </a:r>
            <a:r>
              <a:rPr lang="en-US" dirty="0">
                <a:solidFill>
                  <a:srgbClr val="FF0000"/>
                </a:solidFill>
              </a:rPr>
              <a:t>owner and/or operator </a:t>
            </a:r>
            <a:r>
              <a:rPr lang="en-US" dirty="0"/>
              <a:t>of the equipment is responsible for keeping the records. </a:t>
            </a:r>
          </a:p>
        </p:txBody>
      </p:sp>
    </p:spTree>
    <p:extLst>
      <p:ext uri="{BB962C8B-B14F-4D97-AF65-F5344CB8AC3E}">
        <p14:creationId xmlns:p14="http://schemas.microsoft.com/office/powerpoint/2010/main" val="307816951"/>
      </p:ext>
    </p:extLst>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375817" name="Rectangle 135"/>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4391" name="Picture 8" descr="Refrigerant-Leak Detection for Air Conditioning and Refrigeration ..."/>
          <p:cNvPicPr>
            <a:picLocks noChangeAspect="1" noChangeArrowheads="1"/>
          </p:cNvPicPr>
          <p:nvPr/>
        </p:nvPicPr>
        <p:blipFill rotWithShape="1">
          <a:blip r:embed="rId3">
            <a:extLst>
              <a:ext uri="{28A0092B-C50C-407E-A947-70E740481C1C}">
                <a14:useLocalDpi xmlns:a14="http://schemas.microsoft.com/office/drawing/2010/main" val="0"/>
              </a:ext>
            </a:extLst>
          </a:blip>
          <a:srcRect l="15262" r="19487"/>
          <a:stretch/>
        </p:blipFill>
        <p:spPr bwMode="auto">
          <a:xfrm>
            <a:off x="657225" y="2361056"/>
            <a:ext cx="3305175" cy="3649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6" name="Rectangle 2"/>
          <p:cNvSpPr>
            <a:spLocks noGrp="1" noRot="1" noChangeArrowheads="1"/>
          </p:cNvSpPr>
          <p:nvPr>
            <p:ph type="title"/>
          </p:nvPr>
        </p:nvSpPr>
        <p:spPr>
          <a:xfrm>
            <a:off x="581192" y="702156"/>
            <a:ext cx="11029616" cy="1013800"/>
          </a:xfrm>
        </p:spPr>
        <p:txBody>
          <a:bodyPr>
            <a:normAutofit/>
          </a:bodyPr>
          <a:lstStyle/>
          <a:p>
            <a:r>
              <a:rPr lang="en-US" altLang="en-US" dirty="0"/>
              <a:t>LEAK DETECTION</a:t>
            </a:r>
          </a:p>
        </p:txBody>
      </p:sp>
      <p:sp>
        <p:nvSpPr>
          <p:cNvPr id="375811" name="Rectangle 3"/>
          <p:cNvSpPr>
            <a:spLocks noGrp="1" noChangeArrowheads="1"/>
          </p:cNvSpPr>
          <p:nvPr>
            <p:ph idx="1"/>
          </p:nvPr>
        </p:nvSpPr>
        <p:spPr>
          <a:xfrm>
            <a:off x="4505325" y="2180496"/>
            <a:ext cx="7105481" cy="4045683"/>
          </a:xfrm>
        </p:spPr>
        <p:txBody>
          <a:bodyPr>
            <a:normAutofit/>
          </a:bodyPr>
          <a:lstStyle/>
          <a:p>
            <a:pPr marL="0" indent="0">
              <a:buNone/>
            </a:pPr>
            <a:r>
              <a:rPr lang="en-US" altLang="en-US" dirty="0"/>
              <a:t>After assembly and installation of a split- system, the unit should first be </a:t>
            </a:r>
            <a:r>
              <a:rPr lang="en-US" altLang="en-US" dirty="0">
                <a:solidFill>
                  <a:srgbClr val="FF0000"/>
                </a:solidFill>
              </a:rPr>
              <a:t>pressurized with an inert gas</a:t>
            </a:r>
            <a:r>
              <a:rPr lang="en-US" altLang="en-US" dirty="0"/>
              <a:t>, such as </a:t>
            </a:r>
            <a:r>
              <a:rPr lang="en-US" altLang="en-US" dirty="0">
                <a:solidFill>
                  <a:srgbClr val="FF0000"/>
                </a:solidFill>
              </a:rPr>
              <a:t>nitrogen</a:t>
            </a:r>
            <a:r>
              <a:rPr lang="en-US" altLang="en-US" dirty="0"/>
              <a:t> (may also be referred to as dry-nitrogen), and leak checked. </a:t>
            </a:r>
          </a:p>
          <a:p>
            <a:endParaRPr lang="en-US" altLang="en-US" dirty="0"/>
          </a:p>
          <a:p>
            <a:endParaRPr lang="en-US" altLang="en-US" dirty="0"/>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Rot="1" noChangeArrowheads="1"/>
          </p:cNvSpPr>
          <p:nvPr>
            <p:ph type="title"/>
          </p:nvPr>
        </p:nvSpPr>
        <p:spPr/>
        <p:txBody>
          <a:bodyPr/>
          <a:lstStyle/>
          <a:p>
            <a:r>
              <a:rPr lang="en-US" altLang="en-US" dirty="0"/>
              <a:t>LEAK DETECTION</a:t>
            </a:r>
          </a:p>
        </p:txBody>
      </p:sp>
      <p:sp>
        <p:nvSpPr>
          <p:cNvPr id="375811" name="Rectangle 3"/>
          <p:cNvSpPr>
            <a:spLocks noGrp="1" noChangeArrowheads="1"/>
          </p:cNvSpPr>
          <p:nvPr>
            <p:ph idx="1"/>
          </p:nvPr>
        </p:nvSpPr>
        <p:spPr>
          <a:xfrm>
            <a:off x="440286" y="1981200"/>
            <a:ext cx="9465714" cy="3877600"/>
          </a:xfrm>
        </p:spPr>
        <p:txBody>
          <a:bodyPr anchor="t">
            <a:normAutofit/>
          </a:bodyPr>
          <a:lstStyle/>
          <a:p>
            <a:r>
              <a:rPr lang="en-US" altLang="en-US" dirty="0"/>
              <a:t>When absolutely necessary,  dry-nitrogen with a trace amount of the system’s design refrigerant should be used for leak detection. </a:t>
            </a:r>
          </a:p>
          <a:p>
            <a:endParaRPr lang="en-US" altLang="en-US" dirty="0"/>
          </a:p>
          <a:p>
            <a:r>
              <a:rPr lang="en-US" altLang="en-US" dirty="0"/>
              <a:t>For example, an R-407C system should be leak checked with pressurized dry-nitrogen and a trace amount of  R-407C. </a:t>
            </a:r>
          </a:p>
        </p:txBody>
      </p:sp>
      <p:pic>
        <p:nvPicPr>
          <p:cNvPr id="144389" name="Picture 7"/>
          <p:cNvPicPr>
            <a:picLocks noChangeAspect="1" noChangeArrowheads="1"/>
          </p:cNvPicPr>
          <p:nvPr/>
        </p:nvPicPr>
        <p:blipFill>
          <a:blip r:embed="rId3">
            <a:extLst>
              <a:ext uri="{28A0092B-C50C-407E-A947-70E740481C1C}">
                <a14:useLocalDpi xmlns:a14="http://schemas.microsoft.com/office/drawing/2010/main" val="0"/>
              </a:ext>
            </a:extLst>
          </a:blip>
          <a:srcRect l="30836" r="27344"/>
          <a:stretch>
            <a:fillRect/>
          </a:stretch>
        </p:blipFill>
        <p:spPr bwMode="auto">
          <a:xfrm>
            <a:off x="10134600" y="2400762"/>
            <a:ext cx="127070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875529379"/>
      </p:ext>
    </p:extLst>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46436" name="Picture 2" descr="Evidence of a refrigerant leak 225x300 Air Conditioner Freon Leak"/>
          <p:cNvPicPr>
            <a:picLocks noChangeAspect="1" noChangeArrowheads="1"/>
          </p:cNvPicPr>
          <p:nvPr/>
        </p:nvPicPr>
        <p:blipFill rotWithShape="1">
          <a:blip r:embed="rId3">
            <a:extLst>
              <a:ext uri="{28A0092B-C50C-407E-A947-70E740481C1C}">
                <a14:useLocalDpi xmlns:a14="http://schemas.microsoft.com/office/drawing/2010/main" val="0"/>
              </a:ext>
            </a:extLst>
          </a:blip>
          <a:srcRect l="-208" t="15680" r="210" b="26440"/>
          <a:stretch/>
        </p:blipFill>
        <p:spPr bwMode="auto">
          <a:xfrm>
            <a:off x="533400" y="2288447"/>
            <a:ext cx="5181600" cy="382977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6434" name="Title 1"/>
          <p:cNvSpPr>
            <a:spLocks noGrp="1"/>
          </p:cNvSpPr>
          <p:nvPr>
            <p:ph type="title"/>
          </p:nvPr>
        </p:nvSpPr>
        <p:spPr>
          <a:xfrm>
            <a:off x="581192" y="702156"/>
            <a:ext cx="11029616" cy="1013800"/>
          </a:xfrm>
        </p:spPr>
        <p:txBody>
          <a:bodyPr>
            <a:normAutofit/>
          </a:bodyPr>
          <a:lstStyle/>
          <a:p>
            <a:r>
              <a:rPr lang="en-US" altLang="en-US" dirty="0"/>
              <a:t>LEAK DETECTION</a:t>
            </a:r>
          </a:p>
        </p:txBody>
      </p:sp>
      <p:sp>
        <p:nvSpPr>
          <p:cNvPr id="146435" name="Rectangle 3"/>
          <p:cNvSpPr>
            <a:spLocks noGrp="1" noChangeArrowheads="1"/>
          </p:cNvSpPr>
          <p:nvPr>
            <p:ph idx="1"/>
          </p:nvPr>
        </p:nvSpPr>
        <p:spPr>
          <a:xfrm>
            <a:off x="6335805" y="2180496"/>
            <a:ext cx="5275001" cy="4045683"/>
          </a:xfrm>
        </p:spPr>
        <p:txBody>
          <a:bodyPr>
            <a:normAutofit/>
          </a:bodyPr>
          <a:lstStyle/>
          <a:p>
            <a:pPr marL="0" indent="0">
              <a:buNone/>
            </a:pPr>
            <a:r>
              <a:rPr lang="en-US" altLang="en-US" b="1" dirty="0"/>
              <a:t>Visual leak inspection </a:t>
            </a:r>
          </a:p>
          <a:p>
            <a:pPr marL="0" indent="0">
              <a:buNone/>
            </a:pPr>
            <a:endParaRPr lang="en-US" altLang="en-US" dirty="0"/>
          </a:p>
          <a:p>
            <a:pPr marL="0" indent="0">
              <a:buNone/>
            </a:pPr>
            <a:r>
              <a:rPr lang="en-US" altLang="en-US" dirty="0"/>
              <a:t>When first inspecting a hermetic system known to be </a:t>
            </a:r>
            <a:r>
              <a:rPr lang="en-US" altLang="en-US" dirty="0">
                <a:solidFill>
                  <a:srgbClr val="FF0000"/>
                </a:solidFill>
              </a:rPr>
              <a:t>leaking,</a:t>
            </a:r>
            <a:r>
              <a:rPr lang="en-US" altLang="en-US" dirty="0"/>
              <a:t> you should look for </a:t>
            </a:r>
            <a:r>
              <a:rPr lang="en-US" altLang="en-US" dirty="0">
                <a:solidFill>
                  <a:srgbClr val="FF0000"/>
                </a:solidFill>
              </a:rPr>
              <a:t>traces of oil</a:t>
            </a:r>
            <a:r>
              <a:rPr lang="en-US" altLang="en-US" dirty="0"/>
              <a:t>.</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p:cNvSpPr>
            <a:spLocks noGrp="1"/>
          </p:cNvSpPr>
          <p:nvPr>
            <p:ph type="title"/>
          </p:nvPr>
        </p:nvSpPr>
        <p:spPr/>
        <p:txBody>
          <a:bodyPr/>
          <a:lstStyle/>
          <a:p>
            <a:r>
              <a:rPr lang="en-US" altLang="en-US" dirty="0"/>
              <a:t>LEAK DETECTION</a:t>
            </a:r>
          </a:p>
        </p:txBody>
      </p:sp>
      <p:sp>
        <p:nvSpPr>
          <p:cNvPr id="145411" name="Rectangle 3"/>
          <p:cNvSpPr>
            <a:spLocks noGrp="1" noChangeArrowheads="1"/>
          </p:cNvSpPr>
          <p:nvPr>
            <p:ph idx="1"/>
          </p:nvPr>
        </p:nvSpPr>
        <p:spPr>
          <a:xfrm>
            <a:off x="5181600" y="1981200"/>
            <a:ext cx="6568024" cy="3877600"/>
          </a:xfrm>
        </p:spPr>
        <p:txBody>
          <a:bodyPr anchor="ctr"/>
          <a:lstStyle/>
          <a:p>
            <a:pPr marL="0" indent="0">
              <a:buNone/>
            </a:pPr>
            <a:r>
              <a:rPr lang="en-US" altLang="en-US" dirty="0"/>
              <a:t>Oil traces on the </a:t>
            </a:r>
            <a:r>
              <a:rPr lang="en-US" altLang="en-US" dirty="0">
                <a:solidFill>
                  <a:srgbClr val="FF0000"/>
                </a:solidFill>
              </a:rPr>
              <a:t>rotating shaft seal </a:t>
            </a:r>
            <a:r>
              <a:rPr lang="en-US" altLang="en-US" dirty="0"/>
              <a:t>of a belt-driven compressor is an indication of a leak, especially if the compressor has not been used for several months. </a:t>
            </a:r>
          </a:p>
        </p:txBody>
      </p:sp>
      <p:grpSp>
        <p:nvGrpSpPr>
          <p:cNvPr id="4" name="Group 3">
            <a:extLst>
              <a:ext uri="{FF2B5EF4-FFF2-40B4-BE49-F238E27FC236}">
                <a16:creationId xmlns:a16="http://schemas.microsoft.com/office/drawing/2014/main" id="{61998C8B-100A-4BEC-91A1-98BEA680C87A}"/>
              </a:ext>
            </a:extLst>
          </p:cNvPr>
          <p:cNvGrpSpPr/>
          <p:nvPr/>
        </p:nvGrpSpPr>
        <p:grpSpPr>
          <a:xfrm>
            <a:off x="457200" y="1981200"/>
            <a:ext cx="3962400" cy="4648200"/>
            <a:chOff x="4800600" y="2971800"/>
            <a:chExt cx="3429000" cy="4114800"/>
          </a:xfrm>
        </p:grpSpPr>
        <p:pic>
          <p:nvPicPr>
            <p:cNvPr id="145412" name="Picture 3" descr="open drive com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800600" y="3421062"/>
              <a:ext cx="3429000" cy="3665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3" name="Straight Arrow Connector 2"/>
            <p:cNvCxnSpPr/>
            <p:nvPr/>
          </p:nvCxnSpPr>
          <p:spPr>
            <a:xfrm flipH="1">
              <a:off x="7620000" y="2971800"/>
              <a:ext cx="304800" cy="2578100"/>
            </a:xfrm>
            <a:prstGeom prst="straightConnector1">
              <a:avLst/>
            </a:prstGeom>
            <a:ln w="57150">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44386" name="Rectangle 2"/>
          <p:cNvSpPr>
            <a:spLocks noGrp="1" noRot="1" noChangeArrowheads="1"/>
          </p:cNvSpPr>
          <p:nvPr>
            <p:ph type="title"/>
          </p:nvPr>
        </p:nvSpPr>
        <p:spPr/>
        <p:txBody>
          <a:bodyPr/>
          <a:lstStyle/>
          <a:p>
            <a:r>
              <a:rPr lang="en-US" altLang="en-US" dirty="0"/>
              <a:t>LEAK DETECTION</a:t>
            </a:r>
          </a:p>
        </p:txBody>
      </p:sp>
      <p:sp>
        <p:nvSpPr>
          <p:cNvPr id="375811" name="Rectangle 3"/>
          <p:cNvSpPr>
            <a:spLocks noGrp="1" noChangeArrowheads="1"/>
          </p:cNvSpPr>
          <p:nvPr>
            <p:ph idx="1"/>
          </p:nvPr>
        </p:nvSpPr>
        <p:spPr/>
        <p:txBody>
          <a:bodyPr anchor="t">
            <a:normAutofit/>
          </a:bodyPr>
          <a:lstStyle/>
          <a:p>
            <a:pPr marL="0" indent="0">
              <a:buNone/>
            </a:pPr>
            <a:r>
              <a:rPr lang="en-US" altLang="en-US" dirty="0"/>
              <a:t>To pinpoint refrigerant leaks, testing with </a:t>
            </a:r>
            <a:r>
              <a:rPr lang="en-US" altLang="en-US" dirty="0">
                <a:solidFill>
                  <a:srgbClr val="FF0000"/>
                </a:solidFill>
              </a:rPr>
              <a:t>soap bubbles </a:t>
            </a:r>
            <a:r>
              <a:rPr lang="en-US" altLang="en-US" dirty="0"/>
              <a:t>is best. </a:t>
            </a:r>
          </a:p>
        </p:txBody>
      </p:sp>
      <p:pic>
        <p:nvPicPr>
          <p:cNvPr id="144389" name="Picture 7"/>
          <p:cNvPicPr>
            <a:picLocks noChangeAspect="1" noChangeArrowheads="1"/>
          </p:cNvPicPr>
          <p:nvPr/>
        </p:nvPicPr>
        <p:blipFill>
          <a:blip r:embed="rId3">
            <a:extLst>
              <a:ext uri="{28A0092B-C50C-407E-A947-70E740481C1C}">
                <a14:useLocalDpi xmlns:a14="http://schemas.microsoft.com/office/drawing/2010/main" val="0"/>
              </a:ext>
            </a:extLst>
          </a:blip>
          <a:srcRect l="30836" r="27344"/>
          <a:stretch>
            <a:fillRect/>
          </a:stretch>
        </p:blipFill>
        <p:spPr bwMode="auto">
          <a:xfrm>
            <a:off x="9623006" y="3567690"/>
            <a:ext cx="1270700" cy="3038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144390" name="Picture 8"/>
          <p:cNvPicPr>
            <a:picLocks noChangeAspect="1" noChangeArrowheads="1"/>
          </p:cNvPicPr>
          <p:nvPr/>
        </p:nvPicPr>
        <p:blipFill>
          <a:blip r:embed="rId4">
            <a:extLst>
              <a:ext uri="{28A0092B-C50C-407E-A947-70E740481C1C}">
                <a14:useLocalDpi xmlns:a14="http://schemas.microsoft.com/office/drawing/2010/main" val="0"/>
              </a:ext>
            </a:extLst>
          </a:blip>
          <a:srcRect l="30063" t="6232" r="37927" b="6577"/>
          <a:stretch>
            <a:fillRect/>
          </a:stretch>
        </p:blipFill>
        <p:spPr bwMode="auto">
          <a:xfrm>
            <a:off x="1243096" y="3920000"/>
            <a:ext cx="1323808" cy="274690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pic>
        <p:nvPicPr>
          <p:cNvPr id="144391" name="Picture 8" descr="Refrigerant-Leak Detection for Air Conditioning and Refrigeration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13613" y="4226651"/>
            <a:ext cx="2962684"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8335396"/>
      </p:ext>
    </p:extLst>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close up of a sign&#10;&#10;Description automatically generated">
            <a:extLst>
              <a:ext uri="{FF2B5EF4-FFF2-40B4-BE49-F238E27FC236}">
                <a16:creationId xmlns:a16="http://schemas.microsoft.com/office/drawing/2014/main" id="{D439584C-D22C-4EDC-BAED-A835CA3541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38600" y="2656246"/>
            <a:ext cx="5553669" cy="2702288"/>
          </a:xfrm>
          <a:prstGeom prst="rect">
            <a:avLst/>
          </a:prstGeom>
        </p:spPr>
      </p:pic>
      <p:sp>
        <p:nvSpPr>
          <p:cNvPr id="147458" name="Title 1"/>
          <p:cNvSpPr>
            <a:spLocks noGrp="1"/>
          </p:cNvSpPr>
          <p:nvPr>
            <p:ph type="title"/>
          </p:nvPr>
        </p:nvSpPr>
        <p:spPr/>
        <p:txBody>
          <a:bodyPr/>
          <a:lstStyle/>
          <a:p>
            <a:r>
              <a:rPr lang="en-US" altLang="en-US" dirty="0"/>
              <a:t>LEAK DETECTION</a:t>
            </a:r>
          </a:p>
        </p:txBody>
      </p:sp>
      <p:grpSp>
        <p:nvGrpSpPr>
          <p:cNvPr id="147460" name="Group 14"/>
          <p:cNvGrpSpPr>
            <a:grpSpLocks/>
          </p:cNvGrpSpPr>
          <p:nvPr/>
        </p:nvGrpSpPr>
        <p:grpSpPr bwMode="auto">
          <a:xfrm>
            <a:off x="610345" y="1828798"/>
            <a:ext cx="11124459" cy="4853175"/>
            <a:chOff x="-990275" y="2387025"/>
            <a:chExt cx="11124936" cy="4508459"/>
          </a:xfrm>
        </p:grpSpPr>
        <p:grpSp>
          <p:nvGrpSpPr>
            <p:cNvPr id="147461" name="Group 13"/>
            <p:cNvGrpSpPr>
              <a:grpSpLocks/>
            </p:cNvGrpSpPr>
            <p:nvPr/>
          </p:nvGrpSpPr>
          <p:grpSpPr bwMode="auto">
            <a:xfrm>
              <a:off x="-990275" y="4809777"/>
              <a:ext cx="10947438" cy="2085707"/>
              <a:chOff x="-990275" y="4809774"/>
              <a:chExt cx="10947438" cy="2085706"/>
            </a:xfrm>
          </p:grpSpPr>
          <p:sp>
            <p:nvSpPr>
              <p:cNvPr id="147465" name="TextBox 9"/>
              <p:cNvSpPr txBox="1">
                <a:spLocks noChangeArrowheads="1"/>
              </p:cNvSpPr>
              <p:nvPr/>
            </p:nvSpPr>
            <p:spPr bwMode="auto">
              <a:xfrm>
                <a:off x="-990275" y="5666044"/>
                <a:ext cx="4732536" cy="122943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eaLnBrk="1" hangingPunct="1">
                  <a:spcBef>
                    <a:spcPct val="0"/>
                  </a:spcBef>
                  <a:buFontTx/>
                  <a:buNone/>
                </a:pPr>
                <a:r>
                  <a:rPr lang="en-US" altLang="en-US" sz="2000" dirty="0">
                    <a:latin typeface="Times New Roman" pitchFamily="18" charset="0"/>
                  </a:rPr>
                  <a:t>Suction Pressure            118 psig	</a:t>
                </a:r>
              </a:p>
              <a:p>
                <a:pPr eaLnBrk="1" hangingPunct="1">
                  <a:spcBef>
                    <a:spcPct val="0"/>
                  </a:spcBef>
                  <a:buFontTx/>
                  <a:buNone/>
                </a:pPr>
                <a:r>
                  <a:rPr lang="en-US" altLang="en-US" sz="2000" dirty="0">
                    <a:latin typeface="Times New Roman" pitchFamily="18" charset="0"/>
                  </a:rPr>
                  <a:t>Measured Temperature  48°F</a:t>
                </a:r>
              </a:p>
              <a:p>
                <a:pPr eaLnBrk="1" hangingPunct="1">
                  <a:spcBef>
                    <a:spcPct val="0"/>
                  </a:spcBef>
                  <a:buFontTx/>
                  <a:buNone/>
                </a:pPr>
                <a:r>
                  <a:rPr lang="en-US" altLang="en-US" sz="2000" dirty="0">
                    <a:latin typeface="Times New Roman" pitchFamily="18" charset="0"/>
                  </a:rPr>
                  <a:t>Saturation Temperature 40</a:t>
                </a:r>
                <a:r>
                  <a:rPr lang="en-US" altLang="en-US" sz="2000" dirty="0">
                    <a:cs typeface="Calibri" panose="020F0502020204030204" pitchFamily="34" charset="0"/>
                  </a:rPr>
                  <a:t>°</a:t>
                </a:r>
                <a:r>
                  <a:rPr lang="en-US" altLang="en-US" sz="2000" dirty="0">
                    <a:latin typeface="Times New Roman" pitchFamily="18" charset="0"/>
                  </a:rPr>
                  <a:t>F</a:t>
                </a:r>
              </a:p>
              <a:p>
                <a:pPr eaLnBrk="1" hangingPunct="1">
                  <a:spcBef>
                    <a:spcPct val="0"/>
                  </a:spcBef>
                  <a:buFontTx/>
                  <a:buNone/>
                </a:pPr>
                <a:r>
                  <a:rPr lang="en-US" altLang="en-US" sz="2000" dirty="0">
                    <a:latin typeface="Times New Roman" pitchFamily="18" charset="0"/>
                  </a:rPr>
                  <a:t>Actual Superheat               8°F</a:t>
                </a:r>
              </a:p>
            </p:txBody>
          </p:sp>
          <p:sp>
            <p:nvSpPr>
              <p:cNvPr id="147468" name="TextBox 11"/>
              <p:cNvSpPr txBox="1">
                <a:spLocks noChangeArrowheads="1"/>
              </p:cNvSpPr>
              <p:nvPr/>
            </p:nvSpPr>
            <p:spPr bwMode="auto">
              <a:xfrm>
                <a:off x="9049761" y="4809774"/>
                <a:ext cx="907402" cy="28591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400" dirty="0">
                    <a:latin typeface="Times New Roman" pitchFamily="18" charset="0"/>
                  </a:rPr>
                  <a:t>118 PSIG</a:t>
                </a:r>
              </a:p>
            </p:txBody>
          </p:sp>
        </p:grpSp>
        <p:sp>
          <p:nvSpPr>
            <p:cNvPr id="147462" name="TextBox 2"/>
            <p:cNvSpPr txBox="1">
              <a:spLocks noChangeArrowheads="1"/>
            </p:cNvSpPr>
            <p:nvPr/>
          </p:nvSpPr>
          <p:spPr bwMode="auto">
            <a:xfrm>
              <a:off x="-943226" y="2387025"/>
              <a:ext cx="11077887" cy="428873"/>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eaLnBrk="1" hangingPunct="1">
                <a:spcBef>
                  <a:spcPct val="0"/>
                </a:spcBef>
                <a:buFontTx/>
                <a:buNone/>
              </a:pPr>
              <a:r>
                <a:rPr lang="en-US" altLang="en-US" sz="2400" b="0" dirty="0">
                  <a:solidFill>
                    <a:srgbClr val="FF0000"/>
                  </a:solidFill>
                  <a:latin typeface="Times New Roman" pitchFamily="18" charset="0"/>
                </a:rPr>
                <a:t>Excessive superheat in a high-pressure capillary tube system is an indication of a leak</a:t>
              </a:r>
              <a:r>
                <a:rPr lang="en-US" altLang="en-US" sz="2400" dirty="0">
                  <a:latin typeface="Times New Roman" pitchFamily="18" charset="0"/>
                </a:rPr>
                <a:t>.</a:t>
              </a:r>
            </a:p>
          </p:txBody>
        </p:sp>
      </p:grpSp>
      <p:cxnSp>
        <p:nvCxnSpPr>
          <p:cNvPr id="4" name="Straight Arrow Connector 3"/>
          <p:cNvCxnSpPr/>
          <p:nvPr/>
        </p:nvCxnSpPr>
        <p:spPr>
          <a:xfrm flipH="1">
            <a:off x="7542497" y="4091571"/>
            <a:ext cx="1526604" cy="614242"/>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41927A0-7134-4E63-B7C6-4C54986F39A3}"/>
              </a:ext>
            </a:extLst>
          </p:cNvPr>
          <p:cNvCxnSpPr>
            <a:cxnSpLocks/>
          </p:cNvCxnSpPr>
          <p:nvPr/>
        </p:nvCxnSpPr>
        <p:spPr>
          <a:xfrm>
            <a:off x="8686802" y="5047989"/>
            <a:ext cx="3048002"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9B19089-B7F5-4F46-8F51-AD7289FC9F32}"/>
              </a:ext>
            </a:extLst>
          </p:cNvPr>
          <p:cNvCxnSpPr>
            <a:cxnSpLocks/>
          </p:cNvCxnSpPr>
          <p:nvPr/>
        </p:nvCxnSpPr>
        <p:spPr>
          <a:xfrm>
            <a:off x="8770284" y="5315856"/>
            <a:ext cx="2964520"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Flowchart: Connector 36">
            <a:extLst>
              <a:ext uri="{FF2B5EF4-FFF2-40B4-BE49-F238E27FC236}">
                <a16:creationId xmlns:a16="http://schemas.microsoft.com/office/drawing/2014/main" id="{07253B30-C66B-4D6E-AC53-FCD391A5D358}"/>
              </a:ext>
            </a:extLst>
          </p:cNvPr>
          <p:cNvSpPr/>
          <p:nvPr/>
        </p:nvSpPr>
        <p:spPr>
          <a:xfrm>
            <a:off x="11005994" y="4731176"/>
            <a:ext cx="182880" cy="182880"/>
          </a:xfrm>
          <a:prstGeom prst="flowChartConnector">
            <a:avLst/>
          </a:prstGeom>
          <a:noFill/>
          <a:ln w="127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9" name="Straight Arrow Connector 38">
            <a:extLst>
              <a:ext uri="{FF2B5EF4-FFF2-40B4-BE49-F238E27FC236}">
                <a16:creationId xmlns:a16="http://schemas.microsoft.com/office/drawing/2014/main" id="{AFE5299B-645A-4501-AF5F-4E9A5CFF7F6E}"/>
              </a:ext>
            </a:extLst>
          </p:cNvPr>
          <p:cNvCxnSpPr>
            <a:cxnSpLocks/>
            <a:stCxn id="37" idx="4"/>
          </p:cNvCxnSpPr>
          <p:nvPr/>
        </p:nvCxnSpPr>
        <p:spPr>
          <a:xfrm flipV="1">
            <a:off x="11097434" y="4731176"/>
            <a:ext cx="791" cy="9144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C3647F3E-E6EF-45C8-97A5-448E74BCEDA1}"/>
              </a:ext>
            </a:extLst>
          </p:cNvPr>
          <p:cNvCxnSpPr/>
          <p:nvPr/>
        </p:nvCxnSpPr>
        <p:spPr>
          <a:xfrm>
            <a:off x="11099372" y="4931186"/>
            <a:ext cx="0" cy="116803"/>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56" name="Group 55">
            <a:extLst>
              <a:ext uri="{FF2B5EF4-FFF2-40B4-BE49-F238E27FC236}">
                <a16:creationId xmlns:a16="http://schemas.microsoft.com/office/drawing/2014/main" id="{EAFB3CD1-5353-494B-8330-9BCA5C002021}"/>
              </a:ext>
            </a:extLst>
          </p:cNvPr>
          <p:cNvGrpSpPr/>
          <p:nvPr/>
        </p:nvGrpSpPr>
        <p:grpSpPr>
          <a:xfrm>
            <a:off x="11506013" y="4529583"/>
            <a:ext cx="157026" cy="492325"/>
            <a:chOff x="8424156" y="3891064"/>
            <a:chExt cx="826851" cy="2607010"/>
          </a:xfrm>
        </p:grpSpPr>
        <p:sp>
          <p:nvSpPr>
            <p:cNvPr id="57" name="Can 3">
              <a:extLst>
                <a:ext uri="{FF2B5EF4-FFF2-40B4-BE49-F238E27FC236}">
                  <a16:creationId xmlns:a16="http://schemas.microsoft.com/office/drawing/2014/main" id="{77DC880B-BD36-44B3-90A6-42EE1CBF4401}"/>
                </a:ext>
              </a:extLst>
            </p:cNvPr>
            <p:cNvSpPr/>
            <p:nvPr/>
          </p:nvSpPr>
          <p:spPr>
            <a:xfrm>
              <a:off x="8667353" y="3891064"/>
              <a:ext cx="340468" cy="1935804"/>
            </a:xfrm>
            <a:prstGeom prst="can">
              <a:avLst/>
            </a:prstGeom>
            <a:solidFill>
              <a:schemeClr val="bg1">
                <a:lumMod val="7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Can 7">
              <a:extLst>
                <a:ext uri="{FF2B5EF4-FFF2-40B4-BE49-F238E27FC236}">
                  <a16:creationId xmlns:a16="http://schemas.microsoft.com/office/drawing/2014/main" id="{683CD539-17E0-486D-A363-7FACD0D55E2D}"/>
                </a:ext>
              </a:extLst>
            </p:cNvPr>
            <p:cNvSpPr/>
            <p:nvPr/>
          </p:nvSpPr>
          <p:spPr>
            <a:xfrm rot="10800000">
              <a:off x="8667952" y="5029199"/>
              <a:ext cx="340468" cy="804146"/>
            </a:xfrm>
            <a:prstGeom prst="can">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a:extLst>
                <a:ext uri="{FF2B5EF4-FFF2-40B4-BE49-F238E27FC236}">
                  <a16:creationId xmlns:a16="http://schemas.microsoft.com/office/drawing/2014/main" id="{D2A15B48-2A9A-49D1-B884-45BB3107089B}"/>
                </a:ext>
              </a:extLst>
            </p:cNvPr>
            <p:cNvSpPr/>
            <p:nvPr/>
          </p:nvSpPr>
          <p:spPr>
            <a:xfrm>
              <a:off x="8424156" y="5690678"/>
              <a:ext cx="826851" cy="807396"/>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TextBox 47">
            <a:extLst>
              <a:ext uri="{FF2B5EF4-FFF2-40B4-BE49-F238E27FC236}">
                <a16:creationId xmlns:a16="http://schemas.microsoft.com/office/drawing/2014/main" id="{A11B3DAA-DC30-47FE-8727-B8AECB1AD247}"/>
              </a:ext>
            </a:extLst>
          </p:cNvPr>
          <p:cNvSpPr txBox="1"/>
          <p:nvPr/>
        </p:nvSpPr>
        <p:spPr>
          <a:xfrm>
            <a:off x="11549745" y="4562978"/>
            <a:ext cx="437941" cy="261610"/>
          </a:xfrm>
          <a:prstGeom prst="rect">
            <a:avLst/>
          </a:prstGeom>
          <a:noFill/>
        </p:spPr>
        <p:txBody>
          <a:bodyPr wrap="none" rtlCol="0">
            <a:spAutoFit/>
          </a:bodyPr>
          <a:lstStyle/>
          <a:p>
            <a:r>
              <a:rPr lang="en-US" sz="1100" dirty="0"/>
              <a:t>48</a:t>
            </a:r>
            <a:r>
              <a:rPr lang="en-US" sz="1100" dirty="0">
                <a:latin typeface="Calibri" panose="020F0502020204030204" pitchFamily="34" charset="0"/>
                <a:cs typeface="Calibri" panose="020F0502020204030204" pitchFamily="34" charset="0"/>
              </a:rPr>
              <a:t>°F</a:t>
            </a:r>
            <a:endParaRPr lang="en-US" sz="1100" dirty="0"/>
          </a:p>
        </p:txBody>
      </p:sp>
      <p:cxnSp>
        <p:nvCxnSpPr>
          <p:cNvPr id="50" name="Straight Connector 49">
            <a:extLst>
              <a:ext uri="{FF2B5EF4-FFF2-40B4-BE49-F238E27FC236}">
                <a16:creationId xmlns:a16="http://schemas.microsoft.com/office/drawing/2014/main" id="{D6A7757B-EC45-4E25-B28C-5D07053D5764}"/>
              </a:ext>
            </a:extLst>
          </p:cNvPr>
          <p:cNvCxnSpPr>
            <a:cxnSpLocks/>
            <a:endCxn id="58" idx="3"/>
          </p:cNvCxnSpPr>
          <p:nvPr/>
        </p:nvCxnSpPr>
        <p:spPr>
          <a:xfrm flipH="1" flipV="1">
            <a:off x="11584641" y="4744516"/>
            <a:ext cx="182880" cy="70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2" name="Group 11">
            <a:extLst>
              <a:ext uri="{FF2B5EF4-FFF2-40B4-BE49-F238E27FC236}">
                <a16:creationId xmlns:a16="http://schemas.microsoft.com/office/drawing/2014/main" id="{E0817618-87B2-4C0D-887A-3F29A9C4D921}"/>
              </a:ext>
            </a:extLst>
          </p:cNvPr>
          <p:cNvGrpSpPr/>
          <p:nvPr/>
        </p:nvGrpSpPr>
        <p:grpSpPr>
          <a:xfrm>
            <a:off x="914400" y="2417210"/>
            <a:ext cx="3599261" cy="705533"/>
            <a:chOff x="388779" y="2549030"/>
            <a:chExt cx="3599261" cy="705533"/>
          </a:xfrm>
        </p:grpSpPr>
        <p:sp>
          <p:nvSpPr>
            <p:cNvPr id="8" name="Flowchart: Connector 7">
              <a:extLst>
                <a:ext uri="{FF2B5EF4-FFF2-40B4-BE49-F238E27FC236}">
                  <a16:creationId xmlns:a16="http://schemas.microsoft.com/office/drawing/2014/main" id="{DC726636-2F88-4269-9396-B2D278D1D44B}"/>
                </a:ext>
              </a:extLst>
            </p:cNvPr>
            <p:cNvSpPr/>
            <p:nvPr/>
          </p:nvSpPr>
          <p:spPr>
            <a:xfrm>
              <a:off x="2642509" y="2555835"/>
              <a:ext cx="457200" cy="457200"/>
            </a:xfrm>
            <a:prstGeom prst="flowChartConnector">
              <a:avLst/>
            </a:prstGeom>
            <a:noFill/>
            <a:ln>
              <a:solidFill>
                <a:srgbClr val="E794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lowchart: Connector 35">
              <a:extLst>
                <a:ext uri="{FF2B5EF4-FFF2-40B4-BE49-F238E27FC236}">
                  <a16:creationId xmlns:a16="http://schemas.microsoft.com/office/drawing/2014/main" id="{5604D933-FD40-4348-A895-A88552ED3460}"/>
                </a:ext>
              </a:extLst>
            </p:cNvPr>
            <p:cNvSpPr/>
            <p:nvPr/>
          </p:nvSpPr>
          <p:spPr>
            <a:xfrm>
              <a:off x="2822321" y="2549030"/>
              <a:ext cx="457200" cy="457200"/>
            </a:xfrm>
            <a:prstGeom prst="flowChartConnector">
              <a:avLst/>
            </a:prstGeom>
            <a:noFill/>
            <a:ln>
              <a:solidFill>
                <a:srgbClr val="E794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Flowchart: Connector 37">
              <a:extLst>
                <a:ext uri="{FF2B5EF4-FFF2-40B4-BE49-F238E27FC236}">
                  <a16:creationId xmlns:a16="http://schemas.microsoft.com/office/drawing/2014/main" id="{7AEC1BD2-D472-4550-A4AD-4F4A66DAE732}"/>
                </a:ext>
              </a:extLst>
            </p:cNvPr>
            <p:cNvSpPr/>
            <p:nvPr/>
          </p:nvSpPr>
          <p:spPr>
            <a:xfrm>
              <a:off x="3005435" y="2549030"/>
              <a:ext cx="457200" cy="457200"/>
            </a:xfrm>
            <a:prstGeom prst="flowChartConnector">
              <a:avLst/>
            </a:prstGeom>
            <a:noFill/>
            <a:ln>
              <a:solidFill>
                <a:srgbClr val="E794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lowchart: Connector 39">
              <a:extLst>
                <a:ext uri="{FF2B5EF4-FFF2-40B4-BE49-F238E27FC236}">
                  <a16:creationId xmlns:a16="http://schemas.microsoft.com/office/drawing/2014/main" id="{836EB818-6291-49BF-9D1F-63FBE31A3763}"/>
                </a:ext>
              </a:extLst>
            </p:cNvPr>
            <p:cNvSpPr/>
            <p:nvPr/>
          </p:nvSpPr>
          <p:spPr>
            <a:xfrm>
              <a:off x="3221776" y="2560521"/>
              <a:ext cx="457200" cy="457200"/>
            </a:xfrm>
            <a:prstGeom prst="flowChartConnector">
              <a:avLst/>
            </a:prstGeom>
            <a:noFill/>
            <a:ln>
              <a:solidFill>
                <a:srgbClr val="E7941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146E0F19-DFFD-4CE9-BF5B-70535D3D9FDF}"/>
                </a:ext>
              </a:extLst>
            </p:cNvPr>
            <p:cNvCxnSpPr>
              <a:cxnSpLocks/>
            </p:cNvCxnSpPr>
            <p:nvPr/>
          </p:nvCxnSpPr>
          <p:spPr>
            <a:xfrm>
              <a:off x="2336560" y="2971800"/>
              <a:ext cx="406640" cy="6805"/>
            </a:xfrm>
            <a:prstGeom prst="line">
              <a:avLst/>
            </a:prstGeom>
            <a:ln w="28575">
              <a:solidFill>
                <a:srgbClr val="E79419"/>
              </a:solidFill>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56570EEC-129C-412D-8611-71BF62FDC210}"/>
                </a:ext>
              </a:extLst>
            </p:cNvPr>
            <p:cNvCxnSpPr>
              <a:cxnSpLocks/>
            </p:cNvCxnSpPr>
            <p:nvPr/>
          </p:nvCxnSpPr>
          <p:spPr>
            <a:xfrm>
              <a:off x="3581400" y="2994260"/>
              <a:ext cx="406640" cy="6805"/>
            </a:xfrm>
            <a:prstGeom prst="line">
              <a:avLst/>
            </a:prstGeom>
            <a:ln w="28575">
              <a:solidFill>
                <a:srgbClr val="E79419"/>
              </a:solidFill>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01D5720E-B899-4F35-B1A1-BD089EB2CA95}"/>
                </a:ext>
              </a:extLst>
            </p:cNvPr>
            <p:cNvPicPr>
              <a:picLocks noChangeAspect="1"/>
            </p:cNvPicPr>
            <p:nvPr/>
          </p:nvPicPr>
          <p:blipFill rotWithShape="1">
            <a:blip r:embed="rId4"/>
            <a:srcRect l="11703" t="38244" r="10725" b="32491"/>
            <a:stretch/>
          </p:blipFill>
          <p:spPr>
            <a:xfrm>
              <a:off x="388779" y="2797363"/>
              <a:ext cx="2142718" cy="457200"/>
            </a:xfrm>
            <a:prstGeom prst="rect">
              <a:avLst/>
            </a:prstGeom>
          </p:spPr>
        </p:pic>
      </p:grpSp>
      <p:pic>
        <p:nvPicPr>
          <p:cNvPr id="15" name="Picture 14">
            <a:extLst>
              <a:ext uri="{FF2B5EF4-FFF2-40B4-BE49-F238E27FC236}">
                <a16:creationId xmlns:a16="http://schemas.microsoft.com/office/drawing/2014/main" id="{3C27C9BA-AD0D-4291-BB56-E6C31553A6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0800000" flipV="1">
            <a:off x="4250303" y="2678137"/>
            <a:ext cx="401772" cy="299655"/>
          </a:xfrm>
          <a:prstGeom prst="rect">
            <a:avLst/>
          </a:prstGeom>
        </p:spPr>
      </p:pic>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0532" name="Picture 4" descr="A close up of a tool&#10;&#10;Description generated with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2636365"/>
            <a:ext cx="3305175" cy="309860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0" name="Rectangle 2"/>
          <p:cNvSpPr>
            <a:spLocks noGrp="1" noChangeArrowheads="1"/>
          </p:cNvSpPr>
          <p:nvPr>
            <p:ph type="title"/>
          </p:nvPr>
        </p:nvSpPr>
        <p:spPr>
          <a:xfrm>
            <a:off x="581192" y="702156"/>
            <a:ext cx="11029616" cy="1013800"/>
          </a:xfrm>
        </p:spPr>
        <p:txBody>
          <a:bodyPr>
            <a:normAutofit fontScale="90000"/>
          </a:bodyPr>
          <a:lstStyle/>
          <a:p>
            <a:r>
              <a:rPr lang="en-US" altLang="en-US" dirty="0">
                <a:solidFill>
                  <a:srgbClr val="FFFFFF"/>
                </a:solidFill>
              </a:rPr>
              <a:t>RECOVERY TECHNIQUES: BEFORE YOU RECOVER </a:t>
            </a:r>
          </a:p>
        </p:txBody>
      </p:sp>
      <p:sp>
        <p:nvSpPr>
          <p:cNvPr id="131075" name="Rectangle 3"/>
          <p:cNvSpPr>
            <a:spLocks noGrp="1" noChangeArrowheads="1"/>
          </p:cNvSpPr>
          <p:nvPr>
            <p:ph idx="1"/>
          </p:nvPr>
        </p:nvSpPr>
        <p:spPr>
          <a:xfrm>
            <a:off x="4505325" y="2180496"/>
            <a:ext cx="7105481" cy="4045683"/>
          </a:xfrm>
        </p:spPr>
        <p:txBody>
          <a:bodyPr>
            <a:normAutofit/>
          </a:bodyPr>
          <a:lstStyle/>
          <a:p>
            <a:pPr marL="0" indent="0">
              <a:buNone/>
            </a:pPr>
            <a:r>
              <a:rPr lang="en-US" dirty="0"/>
              <a:t>Although those who service Type II, stationary refrigeration appliances must own active recycling and recovery equipment, it is </a:t>
            </a:r>
            <a:r>
              <a:rPr lang="en-US" dirty="0">
                <a:solidFill>
                  <a:srgbClr val="FF0000"/>
                </a:solidFill>
              </a:rPr>
              <a:t>no longer required </a:t>
            </a:r>
            <a:r>
              <a:rPr lang="en-US" dirty="0"/>
              <a:t>that the purchase of the equipment be </a:t>
            </a:r>
            <a:r>
              <a:rPr lang="en-US" dirty="0">
                <a:solidFill>
                  <a:srgbClr val="FF0000"/>
                </a:solidFill>
              </a:rPr>
              <a:t>reported to the EPA</a:t>
            </a:r>
            <a:r>
              <a:rPr lang="en-US" dirty="0"/>
              <a:t>. </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COMPRESSOR</a:t>
            </a:r>
          </a:p>
        </p:txBody>
      </p:sp>
      <p:pic>
        <p:nvPicPr>
          <p:cNvPr id="1026"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800600" y="2630424"/>
            <a:ext cx="3707163" cy="3878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457200" y="2057400"/>
            <a:ext cx="4343400" cy="1146048"/>
          </a:xfrm>
          <a:prstGeom prst="wedgeRectCallout">
            <a:avLst>
              <a:gd name="adj1" fmla="val 54579"/>
              <a:gd name="adj2" fmla="val 63691"/>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Low-pressure and </a:t>
            </a:r>
            <a:br>
              <a:rPr lang="en-US" sz="2400" dirty="0">
                <a:solidFill>
                  <a:schemeClr val="tx1"/>
                </a:solidFill>
              </a:rPr>
            </a:br>
            <a:r>
              <a:rPr lang="en-US" sz="2400" dirty="0">
                <a:solidFill>
                  <a:schemeClr val="tx1"/>
                </a:solidFill>
              </a:rPr>
              <a:t>low-temperature superheated vapor in</a:t>
            </a:r>
          </a:p>
        </p:txBody>
      </p:sp>
      <p:sp>
        <p:nvSpPr>
          <p:cNvPr id="5" name="Rectangular Callout 4"/>
          <p:cNvSpPr/>
          <p:nvPr/>
        </p:nvSpPr>
        <p:spPr>
          <a:xfrm>
            <a:off x="8763000" y="2821675"/>
            <a:ext cx="3048000" cy="1676400"/>
          </a:xfrm>
          <a:prstGeom prst="wedgeRectCallout">
            <a:avLst>
              <a:gd name="adj1" fmla="val -105908"/>
              <a:gd name="adj2" fmla="val -35193"/>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High-pressure &amp; temperature, highly superheated vapor out</a:t>
            </a:r>
          </a:p>
        </p:txBody>
      </p:sp>
    </p:spTree>
    <p:extLst>
      <p:ext uri="{BB962C8B-B14F-4D97-AF65-F5344CB8AC3E}">
        <p14:creationId xmlns:p14="http://schemas.microsoft.com/office/powerpoint/2010/main" val="2687277407"/>
      </p:ext>
    </p:extLst>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 name="Rectangle 73"/>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0532" name="Picture 4" descr="A close up of a tool&#10;&#10;Description generated with high confidenc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7225" y="2636365"/>
            <a:ext cx="3305175" cy="3098601"/>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0" name="Rectangle 2"/>
          <p:cNvSpPr>
            <a:spLocks noGrp="1" noChangeArrowheads="1"/>
          </p:cNvSpPr>
          <p:nvPr>
            <p:ph type="title"/>
          </p:nvPr>
        </p:nvSpPr>
        <p:spPr>
          <a:xfrm>
            <a:off x="581192" y="702156"/>
            <a:ext cx="11029616" cy="1013800"/>
          </a:xfrm>
        </p:spPr>
        <p:txBody>
          <a:bodyPr>
            <a:normAutofit fontScale="90000"/>
          </a:bodyPr>
          <a:lstStyle/>
          <a:p>
            <a:r>
              <a:rPr lang="en-US" altLang="en-US" dirty="0">
                <a:solidFill>
                  <a:srgbClr val="FFFFFF"/>
                </a:solidFill>
              </a:rPr>
              <a:t>RECOVERY TECHNIQUES: BEFORE YOU RECOVER </a:t>
            </a:r>
          </a:p>
        </p:txBody>
      </p:sp>
      <p:sp>
        <p:nvSpPr>
          <p:cNvPr id="131075" name="Rectangle 3"/>
          <p:cNvSpPr>
            <a:spLocks noGrp="1" noChangeArrowheads="1"/>
          </p:cNvSpPr>
          <p:nvPr>
            <p:ph idx="1"/>
          </p:nvPr>
        </p:nvSpPr>
        <p:spPr>
          <a:xfrm>
            <a:off x="4505325" y="2180496"/>
            <a:ext cx="7105481" cy="4045683"/>
          </a:xfrm>
        </p:spPr>
        <p:txBody>
          <a:bodyPr>
            <a:normAutofit/>
          </a:bodyPr>
          <a:lstStyle/>
          <a:p>
            <a:r>
              <a:rPr lang="en-US" dirty="0"/>
              <a:t>Before you recover refrigerant, determine the </a:t>
            </a:r>
            <a:r>
              <a:rPr lang="en-US" dirty="0">
                <a:solidFill>
                  <a:srgbClr val="FF0000"/>
                </a:solidFill>
              </a:rPr>
              <a:t>maximum amount </a:t>
            </a:r>
            <a:r>
              <a:rPr lang="en-US" dirty="0"/>
              <a:t>of refrigerant that is contained in the system. </a:t>
            </a:r>
          </a:p>
          <a:p>
            <a:r>
              <a:rPr lang="en-US" dirty="0"/>
              <a:t>This will be the system’s total charge. </a:t>
            </a:r>
          </a:p>
        </p:txBody>
      </p:sp>
    </p:spTree>
    <p:extLst>
      <p:ext uri="{BB962C8B-B14F-4D97-AF65-F5344CB8AC3E}">
        <p14:creationId xmlns:p14="http://schemas.microsoft.com/office/powerpoint/2010/main" val="3314363240"/>
      </p:ext>
    </p:extLst>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ChangeArrowheads="1"/>
          </p:cNvSpPr>
          <p:nvPr>
            <p:ph type="title"/>
          </p:nvPr>
        </p:nvSpPr>
        <p:spPr/>
        <p:txBody>
          <a:bodyPr>
            <a:normAutofit fontScale="90000"/>
          </a:bodyPr>
          <a:lstStyle/>
          <a:p>
            <a:r>
              <a:rPr lang="en-US" altLang="en-US" dirty="0">
                <a:solidFill>
                  <a:srgbClr val="FFFFFF"/>
                </a:solidFill>
              </a:rPr>
              <a:t>RECOVERY TECHNIQUES: BEFORE YOU RECOVER </a:t>
            </a:r>
          </a:p>
        </p:txBody>
      </p:sp>
      <p:sp>
        <p:nvSpPr>
          <p:cNvPr id="131075" name="Rectangle 3"/>
          <p:cNvSpPr>
            <a:spLocks noGrp="1" noChangeArrowheads="1"/>
          </p:cNvSpPr>
          <p:nvPr>
            <p:ph idx="1"/>
          </p:nvPr>
        </p:nvSpPr>
        <p:spPr>
          <a:xfrm>
            <a:off x="4495800" y="1981200"/>
            <a:ext cx="7253824" cy="3877600"/>
          </a:xfrm>
        </p:spPr>
        <p:txBody>
          <a:bodyPr>
            <a:normAutofit/>
          </a:bodyPr>
          <a:lstStyle/>
          <a:p>
            <a:pPr marL="0" indent="0">
              <a:buNone/>
            </a:pPr>
            <a:r>
              <a:rPr lang="en-US" dirty="0"/>
              <a:t>If the total charge is greater </a:t>
            </a:r>
            <a:r>
              <a:rPr lang="en-US" dirty="0">
                <a:solidFill>
                  <a:srgbClr val="FF0000"/>
                </a:solidFill>
              </a:rPr>
              <a:t>than 15 pounds, system-dependent, or passive</a:t>
            </a:r>
            <a:r>
              <a:rPr lang="en-US" dirty="0"/>
              <a:t>, recovery techniques </a:t>
            </a:r>
            <a:r>
              <a:rPr lang="en-US" dirty="0">
                <a:solidFill>
                  <a:srgbClr val="FF0000"/>
                </a:solidFill>
              </a:rPr>
              <a:t>cannot</a:t>
            </a:r>
            <a:r>
              <a:rPr lang="en-US" dirty="0"/>
              <a:t> be used as EPA regulations prohibit their use when the appliance contains over 15 pounds of refrigerant. </a:t>
            </a:r>
          </a:p>
        </p:txBody>
      </p:sp>
      <p:pic>
        <p:nvPicPr>
          <p:cNvPr id="2" name="Picture 1">
            <a:extLst>
              <a:ext uri="{FF2B5EF4-FFF2-40B4-BE49-F238E27FC236}">
                <a16:creationId xmlns:a16="http://schemas.microsoft.com/office/drawing/2014/main" id="{B99015A0-511F-418D-8130-C5ACB0343752}"/>
              </a:ext>
            </a:extLst>
          </p:cNvPr>
          <p:cNvPicPr>
            <a:picLocks noChangeAspect="1"/>
          </p:cNvPicPr>
          <p:nvPr/>
        </p:nvPicPr>
        <p:blipFill>
          <a:blip r:embed="rId3"/>
          <a:stretch>
            <a:fillRect/>
          </a:stretch>
        </p:blipFill>
        <p:spPr>
          <a:xfrm>
            <a:off x="685800" y="2460989"/>
            <a:ext cx="3365358" cy="2194422"/>
          </a:xfrm>
          <a:prstGeom prst="rect">
            <a:avLst/>
          </a:prstGeom>
        </p:spPr>
      </p:pic>
    </p:spTree>
    <p:extLst>
      <p:ext uri="{BB962C8B-B14F-4D97-AF65-F5344CB8AC3E}">
        <p14:creationId xmlns:p14="http://schemas.microsoft.com/office/powerpoint/2010/main" val="3918091956"/>
      </p:ext>
    </p:extLst>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3"/>
          <p:cNvSpPr>
            <a:spLocks noGrp="1"/>
          </p:cNvSpPr>
          <p:nvPr>
            <p:ph type="title"/>
          </p:nvPr>
        </p:nvSpPr>
        <p:spPr>
          <a:xfrm>
            <a:off x="440286" y="702156"/>
            <a:ext cx="11309338" cy="1013800"/>
          </a:xfrm>
        </p:spPr>
        <p:txBody>
          <a:bodyPr>
            <a:normAutofit/>
          </a:bodyPr>
          <a:lstStyle/>
          <a:p>
            <a:r>
              <a:rPr lang="en-US" altLang="en-US" dirty="0">
                <a:solidFill>
                  <a:srgbClr val="FFFFFF"/>
                </a:solidFill>
              </a:rPr>
              <a:t>RECOVERY TECHNIQUES: BEFORE YOU RECOVER </a:t>
            </a:r>
            <a:endParaRPr lang="en-US" altLang="en-US" dirty="0"/>
          </a:p>
        </p:txBody>
      </p:sp>
      <p:sp>
        <p:nvSpPr>
          <p:cNvPr id="153603" name="Content Placeholder 4"/>
          <p:cNvSpPr>
            <a:spLocks noGrp="1"/>
          </p:cNvSpPr>
          <p:nvPr>
            <p:ph idx="1"/>
          </p:nvPr>
        </p:nvSpPr>
        <p:spPr/>
        <p:txBody>
          <a:bodyPr anchor="t"/>
          <a:lstStyle/>
          <a:p>
            <a:pPr marL="0" indent="0">
              <a:buNone/>
            </a:pPr>
            <a:r>
              <a:rPr lang="en-US" altLang="en-US" dirty="0"/>
              <a:t>Before using a recovery unit, you should always:</a:t>
            </a:r>
          </a:p>
          <a:p>
            <a:r>
              <a:rPr lang="en-US" altLang="en-US" dirty="0"/>
              <a:t>Check the service valve positions. </a:t>
            </a:r>
          </a:p>
          <a:p>
            <a:r>
              <a:rPr lang="en-US" altLang="en-US" dirty="0"/>
              <a:t>Check the recovery unit’s oil level. </a:t>
            </a:r>
          </a:p>
          <a:p>
            <a:r>
              <a:rPr lang="en-US" altLang="en-US" dirty="0"/>
              <a:t>Evacuate and recover any remaining </a:t>
            </a:r>
            <a:br>
              <a:rPr lang="en-US" altLang="en-US" dirty="0"/>
            </a:br>
            <a:r>
              <a:rPr lang="en-US" altLang="en-US" dirty="0"/>
              <a:t>refrigerant from the unit’s receiver.</a:t>
            </a:r>
          </a:p>
          <a:p>
            <a:endParaRPr lang="en-US" altLang="en-US" dirty="0"/>
          </a:p>
        </p:txBody>
      </p:sp>
      <p:grpSp>
        <p:nvGrpSpPr>
          <p:cNvPr id="153604" name="Group 20"/>
          <p:cNvGrpSpPr>
            <a:grpSpLocks/>
          </p:cNvGrpSpPr>
          <p:nvPr/>
        </p:nvGrpSpPr>
        <p:grpSpPr bwMode="auto">
          <a:xfrm>
            <a:off x="8153400" y="2408885"/>
            <a:ext cx="3559428" cy="2435806"/>
            <a:chOff x="356559" y="2115877"/>
            <a:chExt cx="4172449" cy="2425617"/>
          </a:xfrm>
        </p:grpSpPr>
        <p:pic>
          <p:nvPicPr>
            <p:cNvPr id="153605" name="Picture 4" descr="http://www.refrigeratordiagrams.com/wp-content/uploads/2009/11/refrigerator-service-valves.JPG"/>
            <p:cNvPicPr>
              <a:picLocks noChangeAspect="1" noChangeArrowheads="1"/>
            </p:cNvPicPr>
            <p:nvPr/>
          </p:nvPicPr>
          <p:blipFill>
            <a:blip r:embed="rId3">
              <a:extLst>
                <a:ext uri="{28A0092B-C50C-407E-A947-70E740481C1C}">
                  <a14:useLocalDpi xmlns:a14="http://schemas.microsoft.com/office/drawing/2010/main" val="0"/>
                </a:ext>
              </a:extLst>
            </a:blip>
            <a:srcRect l="5621" r="55035" b="80952"/>
            <a:stretch>
              <a:fillRect/>
            </a:stretch>
          </p:blipFill>
          <p:spPr bwMode="auto">
            <a:xfrm>
              <a:off x="1447800" y="2362200"/>
              <a:ext cx="280035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06" name="TextBox 22"/>
            <p:cNvSpPr txBox="1">
              <a:spLocks noChangeArrowheads="1"/>
            </p:cNvSpPr>
            <p:nvPr/>
          </p:nvSpPr>
          <p:spPr bwMode="auto">
            <a:xfrm>
              <a:off x="1166942" y="2246104"/>
              <a:ext cx="1788202" cy="64362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Fronted Seated</a:t>
              </a:r>
            </a:p>
          </p:txBody>
        </p:sp>
        <p:sp>
          <p:nvSpPr>
            <p:cNvPr id="153607" name="TextBox 23"/>
            <p:cNvSpPr txBox="1">
              <a:spLocks noChangeArrowheads="1"/>
            </p:cNvSpPr>
            <p:nvPr/>
          </p:nvSpPr>
          <p:spPr bwMode="auto">
            <a:xfrm>
              <a:off x="2139311" y="3897867"/>
              <a:ext cx="1788202" cy="643627"/>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Compressor Port</a:t>
              </a:r>
            </a:p>
          </p:txBody>
        </p:sp>
        <p:sp>
          <p:nvSpPr>
            <p:cNvPr id="153608" name="TextBox 24"/>
            <p:cNvSpPr txBox="1">
              <a:spLocks noChangeArrowheads="1"/>
            </p:cNvSpPr>
            <p:nvPr/>
          </p:nvSpPr>
          <p:spPr bwMode="auto">
            <a:xfrm>
              <a:off x="3124193" y="2115877"/>
              <a:ext cx="1404815" cy="38605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Service Port</a:t>
              </a:r>
            </a:p>
          </p:txBody>
        </p:sp>
        <p:sp>
          <p:nvSpPr>
            <p:cNvPr id="153609" name="TextBox 25"/>
            <p:cNvSpPr txBox="1">
              <a:spLocks noChangeArrowheads="1"/>
            </p:cNvSpPr>
            <p:nvPr/>
          </p:nvSpPr>
          <p:spPr bwMode="auto">
            <a:xfrm>
              <a:off x="356559" y="2982923"/>
              <a:ext cx="1133915" cy="38605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Line Port</a:t>
              </a:r>
            </a:p>
          </p:txBody>
        </p:sp>
      </p:grpSp>
    </p:spTree>
    <p:extLst>
      <p:ext uri="{BB962C8B-B14F-4D97-AF65-F5344CB8AC3E}">
        <p14:creationId xmlns:p14="http://schemas.microsoft.com/office/powerpoint/2010/main" val="3026482899"/>
      </p:ext>
    </p:extLst>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p:cNvSpPr>
            <a:spLocks noGrp="1" noChangeArrowheads="1"/>
          </p:cNvSpPr>
          <p:nvPr>
            <p:ph type="title"/>
          </p:nvPr>
        </p:nvSpPr>
        <p:spPr>
          <a:xfrm>
            <a:off x="581192" y="702156"/>
            <a:ext cx="11077408" cy="1013800"/>
          </a:xfrm>
        </p:spPr>
        <p:txBody>
          <a:bodyPr>
            <a:normAutofit fontScale="90000"/>
          </a:bodyPr>
          <a:lstStyle/>
          <a:p>
            <a:r>
              <a:rPr lang="en-US" altLang="en-US" dirty="0">
                <a:solidFill>
                  <a:srgbClr val="FFFFFF"/>
                </a:solidFill>
              </a:rPr>
              <a:t>RECOVERY TECHNIQUES: BEFORE YOU RECOVER </a:t>
            </a:r>
            <a:endParaRPr lang="en-US" altLang="en-US" dirty="0"/>
          </a:p>
        </p:txBody>
      </p:sp>
      <p:sp>
        <p:nvSpPr>
          <p:cNvPr id="4" name="Content Placeholder 3"/>
          <p:cNvSpPr>
            <a:spLocks noGrp="1"/>
          </p:cNvSpPr>
          <p:nvPr>
            <p:ph idx="1"/>
          </p:nvPr>
        </p:nvSpPr>
        <p:spPr/>
        <p:txBody>
          <a:bodyPr anchor="t"/>
          <a:lstStyle/>
          <a:p>
            <a:pPr marL="0" indent="0">
              <a:buNone/>
            </a:pPr>
            <a:r>
              <a:rPr lang="en-US" altLang="en-US" dirty="0"/>
              <a:t>The recovered refrigerant may have contained impurities of acids, moisture, and oil. </a:t>
            </a:r>
            <a:endParaRPr lang="en-US" dirty="0"/>
          </a:p>
        </p:txBody>
      </p:sp>
      <p:sp>
        <p:nvSpPr>
          <p:cNvPr id="151556" name="TextBox 3"/>
          <p:cNvSpPr txBox="1">
            <a:spLocks noChangeArrowheads="1"/>
          </p:cNvSpPr>
          <p:nvPr/>
        </p:nvSpPr>
        <p:spPr bwMode="auto">
          <a:xfrm>
            <a:off x="3200400" y="2971800"/>
            <a:ext cx="184150"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endParaRPr lang="en-US" altLang="en-US" sz="4400" dirty="0">
              <a:latin typeface="Times New Roman" pitchFamily="18" charset="0"/>
            </a:endParaRPr>
          </a:p>
        </p:txBody>
      </p:sp>
      <p:grpSp>
        <p:nvGrpSpPr>
          <p:cNvPr id="151558" name="Group 12"/>
          <p:cNvGrpSpPr>
            <a:grpSpLocks/>
          </p:cNvGrpSpPr>
          <p:nvPr/>
        </p:nvGrpSpPr>
        <p:grpSpPr bwMode="auto">
          <a:xfrm>
            <a:off x="1676401" y="3581400"/>
            <a:ext cx="8941989" cy="1274762"/>
            <a:chOff x="152400" y="3167284"/>
            <a:chExt cx="8941900" cy="1274556"/>
          </a:xfrm>
        </p:grpSpPr>
        <p:pic>
          <p:nvPicPr>
            <p:cNvPr id="151559" name="Picture 6" descr="C:\Users\Earl\AppData\Local\Microsoft\Windows\INetCache\IE\QTM2XS73\424px-Oil_drop.svg[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32993" y="3201793"/>
              <a:ext cx="876300" cy="12400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0" name="Picture 7" descr="C:\Users\Earl\AppData\Local\Microsoft\Windows\INetCache\IE\QTM2XS73\Trifluoroacetic-acid-3D-balls[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3201793"/>
              <a:ext cx="1523999" cy="1229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561" name="Picture 8" descr="C:\Users\Earl\AppData\Local\Microsoft\Windows\INetCache\IE\ON4BHC76\PngThumb-cloud-raining-13625[1].gif"/>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V="1">
              <a:off x="4800600" y="3167284"/>
              <a:ext cx="1350502" cy="11479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Plus 1"/>
            <p:cNvSpPr/>
            <p:nvPr/>
          </p:nvSpPr>
          <p:spPr>
            <a:xfrm>
              <a:off x="1630325" y="3387772"/>
              <a:ext cx="914391" cy="914252"/>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2" name="Plus 11"/>
            <p:cNvSpPr/>
            <p:nvPr/>
          </p:nvSpPr>
          <p:spPr>
            <a:xfrm>
              <a:off x="3581366" y="3359340"/>
              <a:ext cx="914391" cy="914252"/>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 name="Equal 2"/>
            <p:cNvSpPr/>
            <p:nvPr/>
          </p:nvSpPr>
          <p:spPr>
            <a:xfrm>
              <a:off x="6324538" y="3387910"/>
              <a:ext cx="914391" cy="914252"/>
            </a:xfrm>
            <a:prstGeom prst="mathEqual">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tx1"/>
                </a:solidFill>
              </a:endParaRPr>
            </a:p>
          </p:txBody>
        </p:sp>
        <p:sp>
          <p:nvSpPr>
            <p:cNvPr id="151565" name="TextBox 10"/>
            <p:cNvSpPr txBox="1">
              <a:spLocks noChangeArrowheads="1"/>
            </p:cNvSpPr>
            <p:nvPr/>
          </p:nvSpPr>
          <p:spPr bwMode="auto">
            <a:xfrm>
              <a:off x="7292222" y="3552511"/>
              <a:ext cx="1802078" cy="584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dirty="0">
                  <a:latin typeface="Times New Roman" pitchFamily="18" charset="0"/>
                </a:rPr>
                <a:t>Burn-out</a:t>
              </a:r>
            </a:p>
          </p:txBody>
        </p:sp>
      </p:gr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normAutofit fontScale="90000"/>
          </a:bodyPr>
          <a:lstStyle/>
          <a:p>
            <a:r>
              <a:rPr lang="en-US" altLang="en-US" dirty="0">
                <a:solidFill>
                  <a:srgbClr val="FFFFFF"/>
                </a:solidFill>
              </a:rPr>
              <a:t>RECOVERY TECHNIQUES: BEFORE YOU RECOVER </a:t>
            </a:r>
            <a:endParaRPr lang="en-US" altLang="en-US" dirty="0"/>
          </a:p>
        </p:txBody>
      </p:sp>
      <p:sp>
        <p:nvSpPr>
          <p:cNvPr id="159747" name="Content Placeholder 2"/>
          <p:cNvSpPr>
            <a:spLocks noGrp="1"/>
          </p:cNvSpPr>
          <p:nvPr>
            <p:ph idx="1"/>
          </p:nvPr>
        </p:nvSpPr>
        <p:spPr>
          <a:xfrm>
            <a:off x="441331" y="1981200"/>
            <a:ext cx="8169269" cy="3877600"/>
          </a:xfrm>
        </p:spPr>
        <p:txBody>
          <a:bodyPr anchor="t">
            <a:normAutofit/>
          </a:bodyPr>
          <a:lstStyle/>
          <a:p>
            <a:pPr eaLnBrk="0" hangingPunct="0"/>
            <a:endParaRPr lang="en-US" altLang="en-US" sz="1600" dirty="0"/>
          </a:p>
          <a:p>
            <a:pPr marL="0" indent="0" eaLnBrk="0" hangingPunct="0">
              <a:buNone/>
            </a:pPr>
            <a:r>
              <a:rPr lang="en-US" altLang="en-US" dirty="0"/>
              <a:t>The gauge hoses used to connect the recovery unit to the tank (and for all field service work) are required to have </a:t>
            </a:r>
            <a:r>
              <a:rPr lang="en-US" altLang="en-US" dirty="0">
                <a:solidFill>
                  <a:srgbClr val="FF0000"/>
                </a:solidFill>
              </a:rPr>
              <a:t>self-sealing connectors or hand valves </a:t>
            </a:r>
            <a:r>
              <a:rPr lang="en-US" altLang="en-US" dirty="0"/>
              <a:t>to minimize refrigerant release when the hoses are connected or disconnected.</a:t>
            </a:r>
            <a:endParaRPr lang="en-US" altLang="en-US" b="1" dirty="0"/>
          </a:p>
        </p:txBody>
      </p:sp>
      <p:pic>
        <p:nvPicPr>
          <p:cNvPr id="3074"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3704" t="15514" r="14986" b="7055"/>
          <a:stretch/>
        </p:blipFill>
        <p:spPr bwMode="auto">
          <a:xfrm>
            <a:off x="8458200" y="2514600"/>
            <a:ext cx="3463835" cy="281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3846049"/>
      </p:ext>
    </p:extLst>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normAutofit fontScale="90000"/>
          </a:bodyPr>
          <a:lstStyle/>
          <a:p>
            <a:r>
              <a:rPr lang="en-US" altLang="en-US" dirty="0">
                <a:solidFill>
                  <a:srgbClr val="FFFFFF"/>
                </a:solidFill>
              </a:rPr>
              <a:t>RECOVERY TECHNIQUES: BEFORE YOU RECOVER </a:t>
            </a:r>
            <a:endParaRPr lang="en-US" altLang="en-US" dirty="0"/>
          </a:p>
        </p:txBody>
      </p:sp>
      <p:sp>
        <p:nvSpPr>
          <p:cNvPr id="159747" name="Content Placeholder 2"/>
          <p:cNvSpPr>
            <a:spLocks noGrp="1"/>
          </p:cNvSpPr>
          <p:nvPr>
            <p:ph idx="1"/>
          </p:nvPr>
        </p:nvSpPr>
        <p:spPr>
          <a:xfrm>
            <a:off x="3886200" y="1981200"/>
            <a:ext cx="8169269" cy="3877600"/>
          </a:xfrm>
        </p:spPr>
        <p:txBody>
          <a:bodyPr anchor="t">
            <a:normAutofit/>
          </a:bodyPr>
          <a:lstStyle/>
          <a:p>
            <a:pPr marL="0" indent="0" eaLnBrk="0" hangingPunct="0">
              <a:buNone/>
            </a:pPr>
            <a:r>
              <a:rPr lang="en-US" altLang="en-US" dirty="0"/>
              <a:t>Before transferring refrigerant to an empty cylinder, the </a:t>
            </a:r>
            <a:r>
              <a:rPr lang="en-US" altLang="en-US" dirty="0">
                <a:solidFill>
                  <a:srgbClr val="FF0000"/>
                </a:solidFill>
              </a:rPr>
              <a:t>cylinder should be evacuated </a:t>
            </a:r>
            <a:r>
              <a:rPr lang="en-US" altLang="en-US" dirty="0"/>
              <a:t>to reduce the pressure and remove non-condensables. </a:t>
            </a:r>
            <a:endParaRPr lang="en-US" altLang="en-US" b="1" dirty="0"/>
          </a:p>
        </p:txBody>
      </p:sp>
      <p:pic>
        <p:nvPicPr>
          <p:cNvPr id="5" name="Picture 5" descr="Refrigerant Recovery Cylinder - 30LB">
            <a:extLst>
              <a:ext uri="{FF2B5EF4-FFF2-40B4-BE49-F238E27FC236}">
                <a16:creationId xmlns:a16="http://schemas.microsoft.com/office/drawing/2014/main" id="{6617169D-DAEF-44C5-BDCE-9F7A2FA89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4069" r="23380"/>
          <a:stretch>
            <a:fillRect/>
          </a:stretch>
        </p:blipFill>
        <p:spPr bwMode="auto">
          <a:xfrm>
            <a:off x="838200" y="2361056"/>
            <a:ext cx="2430463" cy="3649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08821531"/>
      </p:ext>
    </p:extLst>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8" name="Title 1"/>
          <p:cNvSpPr>
            <a:spLocks noGrp="1"/>
          </p:cNvSpPr>
          <p:nvPr>
            <p:ph type="title"/>
          </p:nvPr>
        </p:nvSpPr>
        <p:spPr>
          <a:xfrm>
            <a:off x="581191" y="702156"/>
            <a:ext cx="11169477" cy="1013800"/>
          </a:xfrm>
        </p:spPr>
        <p:txBody>
          <a:bodyPr>
            <a:normAutofit fontScale="90000"/>
          </a:bodyPr>
          <a:lstStyle/>
          <a:p>
            <a:r>
              <a:rPr lang="en-US" altLang="en-US" dirty="0">
                <a:solidFill>
                  <a:srgbClr val="FFFFFF"/>
                </a:solidFill>
              </a:rPr>
              <a:t>RECOVERY TECHNIQUES: BEFORE YOU RECOVER </a:t>
            </a:r>
            <a:endParaRPr lang="en-US" altLang="en-US" dirty="0"/>
          </a:p>
        </p:txBody>
      </p:sp>
      <p:sp>
        <p:nvSpPr>
          <p:cNvPr id="167939" name="Content Placeholder 2"/>
          <p:cNvSpPr>
            <a:spLocks noGrp="1"/>
          </p:cNvSpPr>
          <p:nvPr>
            <p:ph idx="1"/>
          </p:nvPr>
        </p:nvSpPr>
        <p:spPr>
          <a:xfrm>
            <a:off x="441331" y="2057400"/>
            <a:ext cx="11309338" cy="1600200"/>
          </a:xfrm>
        </p:spPr>
        <p:txBody>
          <a:bodyPr anchor="t"/>
          <a:lstStyle/>
          <a:p>
            <a:pPr marL="0" indent="0">
              <a:buNone/>
            </a:pPr>
            <a:r>
              <a:rPr lang="en-US" altLang="en-US" dirty="0"/>
              <a:t>Before recovering refrigerant in a parallel piped compressor system, make certain that the equalization connections between compressors are closed. </a:t>
            </a:r>
          </a:p>
        </p:txBody>
      </p:sp>
      <p:grpSp>
        <p:nvGrpSpPr>
          <p:cNvPr id="2" name="Group 1">
            <a:extLst>
              <a:ext uri="{FF2B5EF4-FFF2-40B4-BE49-F238E27FC236}">
                <a16:creationId xmlns:a16="http://schemas.microsoft.com/office/drawing/2014/main" id="{197301DC-B6B3-4B2D-AD8D-7493A74F4A99}"/>
              </a:ext>
            </a:extLst>
          </p:cNvPr>
          <p:cNvGrpSpPr/>
          <p:nvPr/>
        </p:nvGrpSpPr>
        <p:grpSpPr>
          <a:xfrm>
            <a:off x="914400" y="3776139"/>
            <a:ext cx="4090916" cy="2947486"/>
            <a:chOff x="3336024" y="3176588"/>
            <a:chExt cx="4518990" cy="3224212"/>
          </a:xfrm>
        </p:grpSpPr>
        <p:pic>
          <p:nvPicPr>
            <p:cNvPr id="167940"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1591" t="42776" r="17402" b="-2"/>
            <a:stretch/>
          </p:blipFill>
          <p:spPr bwMode="auto">
            <a:xfrm>
              <a:off x="3336024" y="3176588"/>
              <a:ext cx="4518990" cy="32242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cxnSp>
          <p:nvCxnSpPr>
            <p:cNvPr id="5" name="Straight Connector 4"/>
            <p:cNvCxnSpPr/>
            <p:nvPr/>
          </p:nvCxnSpPr>
          <p:spPr>
            <a:xfrm>
              <a:off x="5136314" y="5542676"/>
              <a:ext cx="685800" cy="0"/>
            </a:xfrm>
            <a:prstGeom prst="line">
              <a:avLst/>
            </a:prstGeom>
            <a:ln w="57150">
              <a:solidFill>
                <a:srgbClr val="DFEBFD"/>
              </a:solidFill>
            </a:ln>
          </p:spPr>
          <p:style>
            <a:lnRef idx="1">
              <a:schemeClr val="accent1"/>
            </a:lnRef>
            <a:fillRef idx="0">
              <a:schemeClr val="accent1"/>
            </a:fillRef>
            <a:effectRef idx="0">
              <a:schemeClr val="accent1"/>
            </a:effectRef>
            <a:fontRef idx="minor">
              <a:schemeClr val="tx1"/>
            </a:fontRef>
          </p:style>
        </p:cxnSp>
      </p:grpSp>
      <p:pic>
        <p:nvPicPr>
          <p:cNvPr id="3" name="Picture 2">
            <a:extLst>
              <a:ext uri="{FF2B5EF4-FFF2-40B4-BE49-F238E27FC236}">
                <a16:creationId xmlns:a16="http://schemas.microsoft.com/office/drawing/2014/main" id="{CB4E7593-C366-4CE8-BF70-DB6CA4C196DD}"/>
              </a:ext>
            </a:extLst>
          </p:cNvPr>
          <p:cNvPicPr>
            <a:picLocks noChangeAspect="1"/>
          </p:cNvPicPr>
          <p:nvPr/>
        </p:nvPicPr>
        <p:blipFill>
          <a:blip r:embed="rId4"/>
          <a:stretch>
            <a:fillRect/>
          </a:stretch>
        </p:blipFill>
        <p:spPr>
          <a:xfrm>
            <a:off x="6534459" y="3590412"/>
            <a:ext cx="4090916" cy="3066025"/>
          </a:xfrm>
          <a:prstGeom prst="rect">
            <a:avLst/>
          </a:prstGeom>
        </p:spPr>
      </p:pic>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p:txBody>
          <a:bodyPr>
            <a:normAutofit fontScale="90000"/>
          </a:bodyPr>
          <a:lstStyle/>
          <a:p>
            <a:r>
              <a:rPr lang="en-US" altLang="en-US" dirty="0">
                <a:solidFill>
                  <a:srgbClr val="FFFFFF"/>
                </a:solidFill>
              </a:rPr>
              <a:t>RECOVERY TECHNIQUES: BEFORE YOU RECOVER </a:t>
            </a:r>
            <a:endParaRPr lang="en-US" altLang="en-US" dirty="0"/>
          </a:p>
        </p:txBody>
      </p:sp>
      <p:sp>
        <p:nvSpPr>
          <p:cNvPr id="159747" name="Content Placeholder 2"/>
          <p:cNvSpPr>
            <a:spLocks noGrp="1"/>
          </p:cNvSpPr>
          <p:nvPr>
            <p:ph idx="1"/>
          </p:nvPr>
        </p:nvSpPr>
        <p:spPr>
          <a:xfrm>
            <a:off x="3886200" y="2410028"/>
            <a:ext cx="8169269" cy="3448772"/>
          </a:xfrm>
        </p:spPr>
        <p:txBody>
          <a:bodyPr anchor="t">
            <a:normAutofit/>
          </a:bodyPr>
          <a:lstStyle/>
          <a:p>
            <a:pPr marL="0" indent="0" eaLnBrk="0" hangingPunct="0">
              <a:buNone/>
            </a:pPr>
            <a:r>
              <a:rPr lang="en-US" altLang="en-US" dirty="0"/>
              <a:t>Recovery machines that utilize a </a:t>
            </a:r>
            <a:r>
              <a:rPr lang="en-US" altLang="en-US" dirty="0">
                <a:solidFill>
                  <a:srgbClr val="FF0000"/>
                </a:solidFill>
              </a:rPr>
              <a:t>water-cooled condenser</a:t>
            </a:r>
            <a:r>
              <a:rPr lang="en-US" altLang="en-US" dirty="0"/>
              <a:t> are generally connected to the </a:t>
            </a:r>
            <a:r>
              <a:rPr lang="en-US" altLang="en-US" dirty="0">
                <a:solidFill>
                  <a:srgbClr val="FF0000"/>
                </a:solidFill>
              </a:rPr>
              <a:t>municipal water supply</a:t>
            </a:r>
            <a:r>
              <a:rPr lang="en-US" altLang="en-US" dirty="0"/>
              <a:t>. </a:t>
            </a:r>
          </a:p>
          <a:p>
            <a:pPr marL="0" indent="0" eaLnBrk="0" hangingPunct="0">
              <a:buNone/>
            </a:pPr>
            <a:r>
              <a:rPr lang="en-US" altLang="en-US" dirty="0"/>
              <a:t> </a:t>
            </a:r>
            <a:endParaRPr lang="en-US" altLang="en-US" b="1" dirty="0"/>
          </a:p>
        </p:txBody>
      </p:sp>
      <p:pic>
        <p:nvPicPr>
          <p:cNvPr id="2" name="Picture 1">
            <a:extLst>
              <a:ext uri="{FF2B5EF4-FFF2-40B4-BE49-F238E27FC236}">
                <a16:creationId xmlns:a16="http://schemas.microsoft.com/office/drawing/2014/main" id="{D9AF40CE-4108-4170-BE54-E449C5844644}"/>
              </a:ext>
            </a:extLst>
          </p:cNvPr>
          <p:cNvPicPr>
            <a:picLocks noChangeAspect="1"/>
          </p:cNvPicPr>
          <p:nvPr/>
        </p:nvPicPr>
        <p:blipFill>
          <a:blip r:embed="rId3"/>
          <a:stretch>
            <a:fillRect/>
          </a:stretch>
        </p:blipFill>
        <p:spPr>
          <a:xfrm>
            <a:off x="447817" y="2410028"/>
            <a:ext cx="3438383" cy="3460495"/>
          </a:xfrm>
          <a:prstGeom prst="rect">
            <a:avLst/>
          </a:prstGeom>
        </p:spPr>
      </p:pic>
    </p:spTree>
    <p:extLst>
      <p:ext uri="{BB962C8B-B14F-4D97-AF65-F5344CB8AC3E}">
        <p14:creationId xmlns:p14="http://schemas.microsoft.com/office/powerpoint/2010/main" val="328246760"/>
      </p:ext>
    </p:extLst>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5652" name="Picture 5" descr="Refrigerant Recovery Cylinder - 30LB"/>
          <p:cNvPicPr>
            <a:picLocks noChangeAspect="1" noChangeArrowheads="1"/>
          </p:cNvPicPr>
          <p:nvPr/>
        </p:nvPicPr>
        <p:blipFill>
          <a:blip r:embed="rId3">
            <a:extLst>
              <a:ext uri="{28A0092B-C50C-407E-A947-70E740481C1C}">
                <a14:useLocalDpi xmlns:a14="http://schemas.microsoft.com/office/drawing/2010/main" val="0"/>
              </a:ext>
            </a:extLst>
          </a:blip>
          <a:srcRect l="24069" r="23380"/>
          <a:stretch>
            <a:fillRect/>
          </a:stretch>
        </p:blipFill>
        <p:spPr bwMode="auto">
          <a:xfrm>
            <a:off x="1350962" y="2361056"/>
            <a:ext cx="1917701" cy="3649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Title 4"/>
          <p:cNvSpPr>
            <a:spLocks noGrp="1"/>
          </p:cNvSpPr>
          <p:nvPr>
            <p:ph type="title"/>
          </p:nvPr>
        </p:nvSpPr>
        <p:spPr>
          <a:xfrm>
            <a:off x="446534" y="702156"/>
            <a:ext cx="11288266" cy="1013800"/>
          </a:xfrm>
        </p:spPr>
        <p:txBody>
          <a:bodyPr>
            <a:normAutofit fontScale="90000"/>
          </a:bodyPr>
          <a:lstStyle/>
          <a:p>
            <a:pPr algn="ctr"/>
            <a:r>
              <a:rPr lang="en-US" altLang="en-US" dirty="0"/>
              <a:t>RECOVERY TECHNIQUES: ENHANCING THE PROCESS </a:t>
            </a:r>
            <a:endParaRPr lang="en-US" altLang="en-US" dirty="0">
              <a:solidFill>
                <a:srgbClr val="FFFFFF"/>
              </a:solidFill>
            </a:endParaRPr>
          </a:p>
        </p:txBody>
      </p:sp>
      <p:sp>
        <p:nvSpPr>
          <p:cNvPr id="155651" name="Content Placeholder 5"/>
          <p:cNvSpPr>
            <a:spLocks noGrp="1"/>
          </p:cNvSpPr>
          <p:nvPr>
            <p:ph idx="1"/>
          </p:nvPr>
        </p:nvSpPr>
        <p:spPr>
          <a:xfrm>
            <a:off x="4505325" y="2180496"/>
            <a:ext cx="7105481" cy="4045683"/>
          </a:xfrm>
        </p:spPr>
        <p:txBody>
          <a:bodyPr>
            <a:normAutofit/>
          </a:bodyPr>
          <a:lstStyle/>
          <a:p>
            <a:pPr marL="0" indent="0">
              <a:buNone/>
            </a:pPr>
            <a:r>
              <a:rPr lang="en-US" altLang="en-US" dirty="0"/>
              <a:t>To </a:t>
            </a:r>
            <a:r>
              <a:rPr lang="en-US" altLang="en-US" dirty="0">
                <a:solidFill>
                  <a:srgbClr val="FF0000"/>
                </a:solidFill>
              </a:rPr>
              <a:t>reduce</a:t>
            </a:r>
            <a:r>
              <a:rPr lang="en-US" altLang="en-US" dirty="0"/>
              <a:t> recovery time, connect one of the service hoses to the </a:t>
            </a:r>
            <a:r>
              <a:rPr lang="en-US" altLang="en-US" dirty="0">
                <a:solidFill>
                  <a:srgbClr val="FF0000"/>
                </a:solidFill>
              </a:rPr>
              <a:t>liquid line</a:t>
            </a:r>
            <a:r>
              <a:rPr lang="en-US" altLang="en-US" dirty="0"/>
              <a:t> and recover refrigerant in the liquid phase; or remove the refrigerant from the </a:t>
            </a:r>
            <a:r>
              <a:rPr lang="en-US" altLang="en-US" dirty="0">
                <a:solidFill>
                  <a:srgbClr val="FF0000"/>
                </a:solidFill>
              </a:rPr>
              <a:t>condenser outlet when the condenser is below the receiver</a:t>
            </a:r>
            <a:r>
              <a:rPr lang="en-US" altLang="en-US" dirty="0"/>
              <a:t>. </a:t>
            </a:r>
          </a:p>
          <a:p>
            <a:endParaRPr lang="en-US" altLang="en-US" dirty="0"/>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Title 1"/>
          <p:cNvSpPr>
            <a:spLocks noGrp="1"/>
          </p:cNvSpPr>
          <p:nvPr>
            <p:ph type="title"/>
          </p:nvPr>
        </p:nvSpPr>
        <p:spPr>
          <a:xfrm>
            <a:off x="581192" y="702156"/>
            <a:ext cx="11077408" cy="1013800"/>
          </a:xfrm>
        </p:spPr>
        <p:txBody>
          <a:bodyPr>
            <a:normAutofit fontScale="90000"/>
          </a:bodyPr>
          <a:lstStyle/>
          <a:p>
            <a:r>
              <a:rPr lang="en-US" altLang="en-US" dirty="0"/>
              <a:t>RECOVERY TECHNIQUES: ENHANCING THE PROCESS </a:t>
            </a:r>
          </a:p>
        </p:txBody>
      </p:sp>
      <p:sp>
        <p:nvSpPr>
          <p:cNvPr id="157699" name="Content Placeholder 2"/>
          <p:cNvSpPr>
            <a:spLocks noGrp="1"/>
          </p:cNvSpPr>
          <p:nvPr>
            <p:ph idx="1"/>
          </p:nvPr>
        </p:nvSpPr>
        <p:spPr/>
        <p:txBody>
          <a:bodyPr anchor="t"/>
          <a:lstStyle/>
          <a:p>
            <a:pPr marL="0" indent="0">
              <a:buNone/>
            </a:pPr>
            <a:r>
              <a:rPr lang="en-US" altLang="en-US" dirty="0"/>
              <a:t>After the liquid refrigerant has been recovered, the </a:t>
            </a:r>
            <a:r>
              <a:rPr lang="en-US" altLang="en-US" dirty="0">
                <a:solidFill>
                  <a:srgbClr val="FF0000"/>
                </a:solidFill>
              </a:rPr>
              <a:t>remaining vapor </a:t>
            </a:r>
            <a:r>
              <a:rPr lang="en-US" altLang="en-US" dirty="0"/>
              <a:t>is removed by the recovery system. </a:t>
            </a:r>
          </a:p>
        </p:txBody>
      </p:sp>
      <p:pic>
        <p:nvPicPr>
          <p:cNvPr id="15770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1" y="3276600"/>
            <a:ext cx="3660775"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7701" name="Picture 5" descr="Refrigerant Recovery Cylinder - 30LB"/>
          <p:cNvPicPr>
            <a:picLocks noChangeAspect="1" noChangeArrowheads="1"/>
          </p:cNvPicPr>
          <p:nvPr/>
        </p:nvPicPr>
        <p:blipFill>
          <a:blip r:embed="rId4">
            <a:extLst>
              <a:ext uri="{28A0092B-C50C-407E-A947-70E740481C1C}">
                <a14:useLocalDpi xmlns:a14="http://schemas.microsoft.com/office/drawing/2010/main" val="0"/>
              </a:ext>
            </a:extLst>
          </a:blip>
          <a:srcRect l="24069" r="23380"/>
          <a:stretch>
            <a:fillRect/>
          </a:stretch>
        </p:blipFill>
        <p:spPr bwMode="auto">
          <a:xfrm>
            <a:off x="7772401" y="3124200"/>
            <a:ext cx="2638425" cy="3509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7702" name="Picture 4" descr="C:\Users\Earl\AppData\Local\Microsoft\Windows\INetCache\IE\ON4BHC76\Vapor[1].JPG"/>
          <p:cNvPicPr>
            <a:picLocks noChangeAspect="1" noChangeArrowheads="1"/>
          </p:cNvPicPr>
          <p:nvPr/>
        </p:nvPicPr>
        <p:blipFill>
          <a:blip r:embed="rId5">
            <a:extLst>
              <a:ext uri="{28A0092B-C50C-407E-A947-70E740481C1C}">
                <a14:useLocalDpi xmlns:a14="http://schemas.microsoft.com/office/drawing/2010/main" val="0"/>
              </a:ext>
            </a:extLst>
          </a:blip>
          <a:srcRect r="29614"/>
          <a:stretch>
            <a:fillRect/>
          </a:stretch>
        </p:blipFill>
        <p:spPr bwMode="auto">
          <a:xfrm>
            <a:off x="8001001" y="4495800"/>
            <a:ext cx="2043113" cy="1711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553200" y="3352800"/>
            <a:ext cx="5473982" cy="198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CONDENSER</a:t>
            </a:r>
          </a:p>
        </p:txBody>
      </p:sp>
      <p:sp>
        <p:nvSpPr>
          <p:cNvPr id="4" name="Content Placeholder 3"/>
          <p:cNvSpPr>
            <a:spLocks noGrp="1"/>
          </p:cNvSpPr>
          <p:nvPr>
            <p:ph idx="1"/>
          </p:nvPr>
        </p:nvSpPr>
        <p:spPr/>
        <p:txBody>
          <a:bodyPr/>
          <a:lstStyle/>
          <a:p>
            <a:pPr marL="0" indent="0">
              <a:buNone/>
            </a:pPr>
            <a:r>
              <a:rPr lang="en-US" b="1" dirty="0"/>
              <a:t>Three stages of the condenser:</a:t>
            </a:r>
          </a:p>
          <a:p>
            <a:pPr marL="514350" indent="-514350">
              <a:buFont typeface="+mj-lt"/>
              <a:buAutoNum type="arabicPeriod"/>
            </a:pPr>
            <a:r>
              <a:rPr lang="en-US" dirty="0"/>
              <a:t>De-superheats</a:t>
            </a:r>
          </a:p>
          <a:p>
            <a:pPr marL="514350" indent="-514350">
              <a:buFont typeface="+mj-lt"/>
              <a:buAutoNum type="arabicPeriod"/>
            </a:pPr>
            <a:r>
              <a:rPr lang="en-US" dirty="0"/>
              <a:t>Change of state (Vapor to Liquid)</a:t>
            </a:r>
          </a:p>
          <a:p>
            <a:pPr marL="514350" indent="-514350">
              <a:buFont typeface="+mj-lt"/>
              <a:buAutoNum type="arabicPeriod"/>
            </a:pPr>
            <a:r>
              <a:rPr lang="en-US" dirty="0" err="1"/>
              <a:t>Subcools</a:t>
            </a:r>
            <a:endParaRPr lang="en-US" dirty="0"/>
          </a:p>
        </p:txBody>
      </p:sp>
    </p:spTree>
    <p:extLst>
      <p:ext uri="{BB962C8B-B14F-4D97-AF65-F5344CB8AC3E}">
        <p14:creationId xmlns:p14="http://schemas.microsoft.com/office/powerpoint/2010/main" val="3606785333"/>
      </p:ext>
    </p:extLst>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155652" name="Picture 5" descr="Refrigerant Recovery Cylinder - 30LB"/>
          <p:cNvPicPr>
            <a:picLocks noChangeAspect="1" noChangeArrowheads="1"/>
          </p:cNvPicPr>
          <p:nvPr/>
        </p:nvPicPr>
        <p:blipFill>
          <a:blip r:embed="rId3">
            <a:extLst>
              <a:ext uri="{28A0092B-C50C-407E-A947-70E740481C1C}">
                <a14:useLocalDpi xmlns:a14="http://schemas.microsoft.com/office/drawing/2010/main" val="0"/>
              </a:ext>
            </a:extLst>
          </a:blip>
          <a:srcRect l="24069" r="23380"/>
          <a:stretch>
            <a:fillRect/>
          </a:stretch>
        </p:blipFill>
        <p:spPr bwMode="auto">
          <a:xfrm>
            <a:off x="1350962" y="2361056"/>
            <a:ext cx="1917701" cy="364921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650" name="Title 4"/>
          <p:cNvSpPr>
            <a:spLocks noGrp="1"/>
          </p:cNvSpPr>
          <p:nvPr>
            <p:ph type="title"/>
          </p:nvPr>
        </p:nvSpPr>
        <p:spPr>
          <a:xfrm>
            <a:off x="446534" y="702156"/>
            <a:ext cx="11288266" cy="1013800"/>
          </a:xfrm>
        </p:spPr>
        <p:txBody>
          <a:bodyPr>
            <a:normAutofit fontScale="90000"/>
          </a:bodyPr>
          <a:lstStyle/>
          <a:p>
            <a:pPr algn="ctr"/>
            <a:r>
              <a:rPr lang="en-US" altLang="en-US" dirty="0"/>
              <a:t>RECOVERY TECHNIQUES: ENHANCING THE PROCESS </a:t>
            </a:r>
            <a:endParaRPr lang="en-US" altLang="en-US" dirty="0">
              <a:solidFill>
                <a:srgbClr val="FFFFFF"/>
              </a:solidFill>
            </a:endParaRPr>
          </a:p>
        </p:txBody>
      </p:sp>
      <p:sp>
        <p:nvSpPr>
          <p:cNvPr id="155651" name="Content Placeholder 5"/>
          <p:cNvSpPr>
            <a:spLocks noGrp="1"/>
          </p:cNvSpPr>
          <p:nvPr>
            <p:ph idx="1"/>
          </p:nvPr>
        </p:nvSpPr>
        <p:spPr>
          <a:xfrm>
            <a:off x="4505325" y="2180496"/>
            <a:ext cx="7105481" cy="4045683"/>
          </a:xfrm>
        </p:spPr>
        <p:txBody>
          <a:bodyPr>
            <a:normAutofit/>
          </a:bodyPr>
          <a:lstStyle/>
          <a:p>
            <a:pPr marL="0" indent="0">
              <a:buNone/>
            </a:pPr>
            <a:r>
              <a:rPr lang="en-US" altLang="en-US" dirty="0"/>
              <a:t>Recovering refrigerant in the </a:t>
            </a:r>
            <a:r>
              <a:rPr lang="en-US" altLang="en-US" dirty="0">
                <a:solidFill>
                  <a:srgbClr val="FF0000"/>
                </a:solidFill>
              </a:rPr>
              <a:t>vapor phase</a:t>
            </a:r>
            <a:r>
              <a:rPr lang="en-US" altLang="en-US" dirty="0"/>
              <a:t>, although slower than liquid recovery, will </a:t>
            </a:r>
            <a:r>
              <a:rPr lang="en-US" altLang="en-US" dirty="0">
                <a:solidFill>
                  <a:srgbClr val="FF0000"/>
                </a:solidFill>
              </a:rPr>
              <a:t>minimize oil loss </a:t>
            </a:r>
            <a:r>
              <a:rPr lang="en-US" altLang="en-US" dirty="0"/>
              <a:t>from the appliance. </a:t>
            </a:r>
          </a:p>
        </p:txBody>
      </p:sp>
    </p:spTree>
    <p:extLst>
      <p:ext uri="{BB962C8B-B14F-4D97-AF65-F5344CB8AC3E}">
        <p14:creationId xmlns:p14="http://schemas.microsoft.com/office/powerpoint/2010/main" val="2025351872"/>
      </p:ext>
    </p:extLst>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Title 1"/>
          <p:cNvSpPr>
            <a:spLocks noGrp="1"/>
          </p:cNvSpPr>
          <p:nvPr>
            <p:ph type="title"/>
          </p:nvPr>
        </p:nvSpPr>
        <p:spPr>
          <a:xfrm>
            <a:off x="440286" y="702156"/>
            <a:ext cx="11294514" cy="1013800"/>
          </a:xfrm>
        </p:spPr>
        <p:txBody>
          <a:bodyPr>
            <a:normAutofit fontScale="90000"/>
          </a:bodyPr>
          <a:lstStyle/>
          <a:p>
            <a:pPr algn="ctr"/>
            <a:r>
              <a:rPr lang="en-US" altLang="en-US" dirty="0"/>
              <a:t>RECOVERY TECHNIQUES: ENHANCING THE PROCESS </a:t>
            </a:r>
          </a:p>
        </p:txBody>
      </p:sp>
      <p:sp>
        <p:nvSpPr>
          <p:cNvPr id="159747" name="Content Placeholder 2"/>
          <p:cNvSpPr>
            <a:spLocks noGrp="1"/>
          </p:cNvSpPr>
          <p:nvPr>
            <p:ph idx="1"/>
          </p:nvPr>
        </p:nvSpPr>
        <p:spPr>
          <a:xfrm>
            <a:off x="440286" y="1981200"/>
            <a:ext cx="8703714" cy="3877600"/>
          </a:xfrm>
        </p:spPr>
        <p:txBody>
          <a:bodyPr anchor="t"/>
          <a:lstStyle/>
          <a:p>
            <a:pPr marL="0" indent="0">
              <a:buNone/>
            </a:pPr>
            <a:r>
              <a:rPr lang="en-US" altLang="en-US" dirty="0"/>
              <a:t>Refrigerant that has been recovered from an air-conditioning system and held in a </a:t>
            </a:r>
            <a:r>
              <a:rPr lang="en-US" altLang="en-US" dirty="0">
                <a:solidFill>
                  <a:srgbClr val="FF0000"/>
                </a:solidFill>
              </a:rPr>
              <a:t>refillable cylinder </a:t>
            </a:r>
            <a:r>
              <a:rPr lang="en-US" altLang="en-US" dirty="0"/>
              <a:t>may be </a:t>
            </a:r>
            <a:r>
              <a:rPr lang="en-US" altLang="en-US" dirty="0">
                <a:solidFill>
                  <a:srgbClr val="FF0000"/>
                </a:solidFill>
              </a:rPr>
              <a:t>charged back into the system after the repair</a:t>
            </a:r>
            <a:r>
              <a:rPr lang="en-US" altLang="en-US" dirty="0"/>
              <a:t>. </a:t>
            </a:r>
          </a:p>
        </p:txBody>
      </p:sp>
      <p:pic>
        <p:nvPicPr>
          <p:cNvPr id="2" name="Picture 1">
            <a:extLst>
              <a:ext uri="{FF2B5EF4-FFF2-40B4-BE49-F238E27FC236}">
                <a16:creationId xmlns:a16="http://schemas.microsoft.com/office/drawing/2014/main" id="{2A8B4D7C-F35A-48E7-B6F7-62B67B49DE3F}"/>
              </a:ext>
            </a:extLst>
          </p:cNvPr>
          <p:cNvPicPr>
            <a:picLocks noChangeAspect="1"/>
          </p:cNvPicPr>
          <p:nvPr/>
        </p:nvPicPr>
        <p:blipFill>
          <a:blip r:embed="rId3"/>
          <a:stretch>
            <a:fillRect/>
          </a:stretch>
        </p:blipFill>
        <p:spPr>
          <a:xfrm>
            <a:off x="9372600" y="2094089"/>
            <a:ext cx="1914310" cy="3651821"/>
          </a:xfrm>
          <a:prstGeom prst="rect">
            <a:avLst/>
          </a:prstGeom>
        </p:spPr>
      </p:pic>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itle 1"/>
          <p:cNvSpPr>
            <a:spLocks noGrp="1"/>
          </p:cNvSpPr>
          <p:nvPr>
            <p:ph type="title"/>
          </p:nvPr>
        </p:nvSpPr>
        <p:spPr>
          <a:xfrm>
            <a:off x="440286" y="702156"/>
            <a:ext cx="11309338" cy="1013800"/>
          </a:xfrm>
        </p:spPr>
        <p:txBody>
          <a:bodyPr>
            <a:normAutofit fontScale="90000"/>
          </a:bodyPr>
          <a:lstStyle/>
          <a:p>
            <a:pPr algn="ctr"/>
            <a:r>
              <a:rPr lang="en-US" altLang="en-US" dirty="0"/>
              <a:t>RECOVERY TECHNIQUES: ENHANCING THE PROCESS </a:t>
            </a:r>
          </a:p>
        </p:txBody>
      </p:sp>
      <p:sp>
        <p:nvSpPr>
          <p:cNvPr id="154627" name="Content Placeholder 2"/>
          <p:cNvSpPr>
            <a:spLocks noGrp="1"/>
          </p:cNvSpPr>
          <p:nvPr>
            <p:ph idx="1"/>
          </p:nvPr>
        </p:nvSpPr>
        <p:spPr>
          <a:xfrm>
            <a:off x="440286" y="1981200"/>
            <a:ext cx="9084714" cy="3877600"/>
          </a:xfrm>
        </p:spPr>
        <p:txBody>
          <a:bodyPr anchor="t">
            <a:normAutofit/>
          </a:bodyPr>
          <a:lstStyle/>
          <a:p>
            <a:pPr marL="0" indent="0">
              <a:buNone/>
            </a:pPr>
            <a:r>
              <a:rPr lang="en-US" altLang="en-US" sz="3500" dirty="0"/>
              <a:t>If, however, the appliance is being disposed of, it is important to know that all HVAC service companies must keep records for </a:t>
            </a:r>
            <a:r>
              <a:rPr lang="en-US" altLang="en-US" sz="3500" dirty="0">
                <a:solidFill>
                  <a:srgbClr val="FF0000"/>
                </a:solidFill>
              </a:rPr>
              <a:t>three (3) years </a:t>
            </a:r>
            <a:r>
              <a:rPr lang="en-US" altLang="en-US" sz="3500" dirty="0"/>
              <a:t>for each appliance disposed of if the system’s refrigerant charge is between 5 and 50 pounds. </a:t>
            </a:r>
            <a:endParaRPr lang="en-US" altLang="en-US" dirty="0"/>
          </a:p>
        </p:txBody>
      </p:sp>
      <p:pic>
        <p:nvPicPr>
          <p:cNvPr id="4" name="Picture 3">
            <a:extLst>
              <a:ext uri="{FF2B5EF4-FFF2-40B4-BE49-F238E27FC236}">
                <a16:creationId xmlns:a16="http://schemas.microsoft.com/office/drawing/2014/main" id="{F59E8983-A73D-4EC2-A895-814E42EF5006}"/>
              </a:ext>
            </a:extLst>
          </p:cNvPr>
          <p:cNvPicPr>
            <a:picLocks noChangeAspect="1"/>
          </p:cNvPicPr>
          <p:nvPr/>
        </p:nvPicPr>
        <p:blipFill>
          <a:blip r:embed="rId3"/>
          <a:stretch>
            <a:fillRect/>
          </a:stretch>
        </p:blipFill>
        <p:spPr>
          <a:xfrm>
            <a:off x="9144000" y="2243600"/>
            <a:ext cx="3352800" cy="3352800"/>
          </a:xfrm>
          <a:prstGeom prst="rect">
            <a:avLst/>
          </a:prstGeom>
        </p:spPr>
      </p:pic>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4"/>
          <p:cNvSpPr>
            <a:spLocks noGrp="1"/>
          </p:cNvSpPr>
          <p:nvPr>
            <p:ph type="title"/>
          </p:nvPr>
        </p:nvSpPr>
        <p:spPr>
          <a:xfrm>
            <a:off x="440286" y="702156"/>
            <a:ext cx="11309338" cy="1013800"/>
          </a:xfrm>
        </p:spPr>
        <p:txBody>
          <a:bodyPr>
            <a:normAutofit fontScale="90000"/>
          </a:bodyPr>
          <a:lstStyle/>
          <a:p>
            <a:pPr algn="ctr"/>
            <a:r>
              <a:rPr lang="en-US" altLang="en-US" dirty="0"/>
              <a:t>RECOVERY TECHNIQUES: ENHANCING THE PROCESS </a:t>
            </a:r>
          </a:p>
        </p:txBody>
      </p:sp>
      <p:sp>
        <p:nvSpPr>
          <p:cNvPr id="156675" name="Content Placeholder 5"/>
          <p:cNvSpPr>
            <a:spLocks noGrp="1"/>
          </p:cNvSpPr>
          <p:nvPr>
            <p:ph idx="1"/>
          </p:nvPr>
        </p:nvSpPr>
        <p:spPr/>
        <p:txBody>
          <a:bodyPr anchor="t"/>
          <a:lstStyle/>
          <a:p>
            <a:pPr marL="0" indent="0">
              <a:buNone/>
            </a:pPr>
            <a:r>
              <a:rPr lang="en-US" altLang="en-US" dirty="0">
                <a:solidFill>
                  <a:srgbClr val="FF0000"/>
                </a:solidFill>
              </a:rPr>
              <a:t>Cooling the recovery cylinder </a:t>
            </a:r>
            <a:r>
              <a:rPr lang="en-US" altLang="en-US" dirty="0"/>
              <a:t>will lower its pressure and </a:t>
            </a:r>
            <a:r>
              <a:rPr lang="en-US" altLang="en-US" dirty="0">
                <a:solidFill>
                  <a:srgbClr val="FF0000"/>
                </a:solidFill>
              </a:rPr>
              <a:t>speed up </a:t>
            </a:r>
            <a:r>
              <a:rPr lang="en-US" altLang="en-US" dirty="0"/>
              <a:t>the recovery process or removal of refrigerant charge from a system. </a:t>
            </a:r>
          </a:p>
          <a:p>
            <a:endParaRPr lang="en-US" altLang="en-US" dirty="0"/>
          </a:p>
        </p:txBody>
      </p:sp>
      <p:pic>
        <p:nvPicPr>
          <p:cNvPr id="156676" name="Picture 2" descr="C:\Users\Earl\AppData\Local\Microsoft\Windows\INetCache\IE\ON4BHC76\ice-cube[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114" y="3581400"/>
            <a:ext cx="4054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76800" y="3456140"/>
            <a:ext cx="1600200" cy="2431245"/>
          </a:xfrm>
          <a:prstGeom prst="rect">
            <a:avLst/>
          </a:prstGeom>
        </p:spPr>
      </p:pic>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674" name="Title 4"/>
          <p:cNvSpPr>
            <a:spLocks noGrp="1"/>
          </p:cNvSpPr>
          <p:nvPr>
            <p:ph type="title"/>
          </p:nvPr>
        </p:nvSpPr>
        <p:spPr>
          <a:xfrm>
            <a:off x="440286" y="702156"/>
            <a:ext cx="11309338" cy="1013800"/>
          </a:xfrm>
        </p:spPr>
        <p:txBody>
          <a:bodyPr>
            <a:normAutofit fontScale="90000"/>
          </a:bodyPr>
          <a:lstStyle/>
          <a:p>
            <a:r>
              <a:rPr lang="en-US" altLang="en-US" dirty="0"/>
              <a:t>RECOVERY TECHNIQUES: ENHANCING THE PROCESS </a:t>
            </a:r>
          </a:p>
        </p:txBody>
      </p:sp>
      <p:sp>
        <p:nvSpPr>
          <p:cNvPr id="156675" name="Content Placeholder 5"/>
          <p:cNvSpPr>
            <a:spLocks noGrp="1"/>
          </p:cNvSpPr>
          <p:nvPr>
            <p:ph idx="1"/>
          </p:nvPr>
        </p:nvSpPr>
        <p:spPr/>
        <p:txBody>
          <a:bodyPr anchor="t"/>
          <a:lstStyle/>
          <a:p>
            <a:pPr marL="0" indent="0">
              <a:buNone/>
            </a:pPr>
            <a:r>
              <a:rPr lang="en-US" altLang="en-US" dirty="0">
                <a:solidFill>
                  <a:schemeClr val="tx1"/>
                </a:solidFill>
              </a:rPr>
              <a:t>In addition, </a:t>
            </a:r>
            <a:r>
              <a:rPr lang="en-US" altLang="en-US" dirty="0">
                <a:solidFill>
                  <a:srgbClr val="FF0000"/>
                </a:solidFill>
              </a:rPr>
              <a:t>heating the system will also speed up the recovery </a:t>
            </a:r>
            <a:r>
              <a:rPr lang="en-US" altLang="en-US" dirty="0">
                <a:solidFill>
                  <a:schemeClr val="tx1"/>
                </a:solidFill>
              </a:rPr>
              <a:t>process as this will increase the pressure differential between the tank and the system. </a:t>
            </a:r>
          </a:p>
        </p:txBody>
      </p:sp>
    </p:spTree>
    <p:extLst>
      <p:ext uri="{BB962C8B-B14F-4D97-AF65-F5344CB8AC3E}">
        <p14:creationId xmlns:p14="http://schemas.microsoft.com/office/powerpoint/2010/main" val="2474590336"/>
      </p:ext>
    </p:extLst>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40286" y="702156"/>
            <a:ext cx="11309338" cy="1013800"/>
          </a:xfrm>
        </p:spPr>
        <p:txBody>
          <a:bodyPr>
            <a:normAutofit fontScale="90000"/>
          </a:bodyPr>
          <a:lstStyle/>
          <a:p>
            <a:pPr algn="ctr"/>
            <a:r>
              <a:rPr lang="en-US" altLang="en-US" dirty="0"/>
              <a:t>RECOVERY TECHNIQUES: ENHANCING THE PROCESS </a:t>
            </a:r>
          </a:p>
        </p:txBody>
      </p:sp>
      <p:sp>
        <p:nvSpPr>
          <p:cNvPr id="152579" name="Rectangle 3"/>
          <p:cNvSpPr>
            <a:spLocks noGrp="1" noChangeArrowheads="1"/>
          </p:cNvSpPr>
          <p:nvPr>
            <p:ph idx="1"/>
          </p:nvPr>
        </p:nvSpPr>
        <p:spPr>
          <a:xfrm>
            <a:off x="3428999" y="1981200"/>
            <a:ext cx="8733357" cy="3877600"/>
          </a:xfrm>
        </p:spPr>
        <p:txBody>
          <a:bodyPr anchor="t">
            <a:normAutofit lnSpcReduction="10000"/>
          </a:bodyPr>
          <a:lstStyle/>
          <a:p>
            <a:pPr marL="0" indent="0">
              <a:buNone/>
            </a:pPr>
            <a:r>
              <a:rPr lang="en-US" altLang="en-US" dirty="0"/>
              <a:t>As the amount of refrigerant in the appliance drops, be careful to closely monitor the </a:t>
            </a:r>
            <a:r>
              <a:rPr lang="en-US" altLang="en-US" dirty="0">
                <a:solidFill>
                  <a:srgbClr val="FF0000"/>
                </a:solidFill>
              </a:rPr>
              <a:t>temperature of the recovery unit’s compressor</a:t>
            </a:r>
            <a:r>
              <a:rPr lang="en-US" altLang="en-US" dirty="0"/>
              <a:t>. </a:t>
            </a:r>
          </a:p>
          <a:p>
            <a:pPr marL="0" indent="0">
              <a:buNone/>
            </a:pPr>
            <a:r>
              <a:rPr lang="en-US" altLang="en-US" dirty="0"/>
              <a:t>This is because the hermetic compressor motors on recycling or recovery machines rely on the </a:t>
            </a:r>
            <a:r>
              <a:rPr lang="en-US" altLang="en-US" dirty="0">
                <a:solidFill>
                  <a:srgbClr val="FF0000"/>
                </a:solidFill>
              </a:rPr>
              <a:t>flow of refrigerant</a:t>
            </a:r>
            <a:r>
              <a:rPr lang="en-US" altLang="en-US" dirty="0"/>
              <a:t> through the compressor for cooling and may overheat when drawing deep vacuums.</a:t>
            </a:r>
          </a:p>
        </p:txBody>
      </p:sp>
      <p:pic>
        <p:nvPicPr>
          <p:cNvPr id="152580" name="Picture 4" descr="Hermetic com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9133" y="2846850"/>
            <a:ext cx="2325688"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p:cNvSpPr>
            <a:spLocks noGrp="1" noChangeArrowheads="1"/>
          </p:cNvSpPr>
          <p:nvPr>
            <p:ph type="title"/>
          </p:nvPr>
        </p:nvSpPr>
        <p:spPr>
          <a:xfrm>
            <a:off x="440286" y="702156"/>
            <a:ext cx="11309338" cy="1013800"/>
          </a:xfrm>
        </p:spPr>
        <p:txBody>
          <a:bodyPr>
            <a:normAutofit fontScale="90000"/>
          </a:bodyPr>
          <a:lstStyle/>
          <a:p>
            <a:pPr algn="ctr"/>
            <a:r>
              <a:rPr lang="en-US" altLang="en-US" dirty="0"/>
              <a:t>RECOVERY TECHNIQUES: ENHANCING THE PROCESS </a:t>
            </a:r>
          </a:p>
        </p:txBody>
      </p:sp>
      <p:sp>
        <p:nvSpPr>
          <p:cNvPr id="152579" name="Rectangle 3"/>
          <p:cNvSpPr>
            <a:spLocks noGrp="1" noChangeArrowheads="1"/>
          </p:cNvSpPr>
          <p:nvPr>
            <p:ph idx="1"/>
          </p:nvPr>
        </p:nvSpPr>
        <p:spPr>
          <a:xfrm>
            <a:off x="434424" y="2106150"/>
            <a:ext cx="8557176" cy="3877600"/>
          </a:xfrm>
        </p:spPr>
        <p:txBody>
          <a:bodyPr anchor="t"/>
          <a:lstStyle/>
          <a:p>
            <a:pPr marL="0" indent="0">
              <a:buNone/>
            </a:pPr>
            <a:r>
              <a:rPr lang="en-US" altLang="en-US" dirty="0"/>
              <a:t>In addition, the motor winding of a hermetic refrigeration compressor could be damaged if </a:t>
            </a:r>
            <a:r>
              <a:rPr lang="en-US" altLang="en-US" dirty="0">
                <a:solidFill>
                  <a:srgbClr val="FF0000"/>
                </a:solidFill>
              </a:rPr>
              <a:t>energized under a deep vacuum</a:t>
            </a:r>
            <a:r>
              <a:rPr lang="en-US" altLang="en-US" dirty="0"/>
              <a:t>, so care should be taken to avoid energizing these compressors when refrigerant is being recovered. </a:t>
            </a:r>
          </a:p>
        </p:txBody>
      </p:sp>
      <p:pic>
        <p:nvPicPr>
          <p:cNvPr id="152580" name="Picture 4" descr="Hermetic comp.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9220200" y="2355850"/>
            <a:ext cx="2325688" cy="214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02589282"/>
      </p:ext>
    </p:extLst>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86" y="702156"/>
            <a:ext cx="11309338" cy="1013800"/>
          </a:xfrm>
        </p:spPr>
        <p:txBody>
          <a:bodyPr>
            <a:normAutofit fontScale="90000"/>
          </a:bodyPr>
          <a:lstStyle/>
          <a:p>
            <a:r>
              <a:rPr lang="en-US" dirty="0"/>
              <a:t>RECOVERY TECHNIQUES: REQUIRED EVACUATION LEVELS DURING RECOVERY </a:t>
            </a:r>
          </a:p>
        </p:txBody>
      </p:sp>
      <p:sp>
        <p:nvSpPr>
          <p:cNvPr id="3" name="Content Placeholder 2"/>
          <p:cNvSpPr>
            <a:spLocks noGrp="1"/>
          </p:cNvSpPr>
          <p:nvPr>
            <p:ph idx="1"/>
          </p:nvPr>
        </p:nvSpPr>
        <p:spPr/>
        <p:txBody>
          <a:bodyPr/>
          <a:lstStyle/>
          <a:p>
            <a:pPr marL="0" indent="0">
              <a:buNone/>
            </a:pPr>
            <a:r>
              <a:rPr lang="en-US" dirty="0"/>
              <a:t>Recovery Techniques: Required Evacuation Levels During </a:t>
            </a:r>
            <a:r>
              <a:rPr lang="en-US" b="1" dirty="0"/>
              <a:t>Recovery</a:t>
            </a:r>
            <a:r>
              <a:rPr lang="en-US" dirty="0"/>
              <a:t>. </a:t>
            </a:r>
          </a:p>
        </p:txBody>
      </p:sp>
    </p:spTree>
    <p:extLst>
      <p:ext uri="{BB962C8B-B14F-4D97-AF65-F5344CB8AC3E}">
        <p14:creationId xmlns:p14="http://schemas.microsoft.com/office/powerpoint/2010/main" val="4041530062"/>
      </p:ext>
    </p:extLst>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2799AD9-77B0-47BD-8B39-A29B0A8707F0}"/>
              </a:ext>
            </a:extLst>
          </p:cNvPr>
          <p:cNvPicPr>
            <a:picLocks noChangeAspect="1"/>
          </p:cNvPicPr>
          <p:nvPr/>
        </p:nvPicPr>
        <p:blipFill>
          <a:blip r:embed="rId3"/>
          <a:stretch>
            <a:fillRect/>
          </a:stretch>
        </p:blipFill>
        <p:spPr>
          <a:xfrm>
            <a:off x="564091" y="1143000"/>
            <a:ext cx="11063817" cy="4376895"/>
          </a:xfrm>
          <a:prstGeom prst="rect">
            <a:avLst/>
          </a:prstGeom>
        </p:spPr>
      </p:pic>
    </p:spTree>
    <p:extLst>
      <p:ext uri="{BB962C8B-B14F-4D97-AF65-F5344CB8AC3E}">
        <p14:creationId xmlns:p14="http://schemas.microsoft.com/office/powerpoint/2010/main" val="1990579094"/>
      </p:ext>
    </p:extLst>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86" y="702156"/>
            <a:ext cx="11309338" cy="1013800"/>
          </a:xfrm>
        </p:spPr>
        <p:txBody>
          <a:bodyPr>
            <a:normAutofit fontScale="90000"/>
          </a:bodyPr>
          <a:lstStyle/>
          <a:p>
            <a:r>
              <a:rPr lang="en-US" dirty="0"/>
              <a:t>RECOVERY TECHNIQUES: REQUIRED EVACUATION LEVELS DURING RECOVERY </a:t>
            </a:r>
          </a:p>
        </p:txBody>
      </p:sp>
      <p:sp>
        <p:nvSpPr>
          <p:cNvPr id="3" name="Content Placeholder 2"/>
          <p:cNvSpPr>
            <a:spLocks noGrp="1"/>
          </p:cNvSpPr>
          <p:nvPr>
            <p:ph idx="1"/>
          </p:nvPr>
        </p:nvSpPr>
        <p:spPr/>
        <p:txBody>
          <a:bodyPr/>
          <a:lstStyle/>
          <a:p>
            <a:pPr marL="0" indent="0">
              <a:buNone/>
            </a:pPr>
            <a:r>
              <a:rPr lang="en-US" b="1" dirty="0"/>
              <a:t>Example 1: </a:t>
            </a:r>
          </a:p>
          <a:p>
            <a:r>
              <a:rPr lang="en-US" dirty="0"/>
              <a:t>Before making a major repair to an R-410A (a high-pressure refrigerant) system that contains </a:t>
            </a:r>
            <a:r>
              <a:rPr lang="en-US" dirty="0">
                <a:solidFill>
                  <a:srgbClr val="FF0000"/>
                </a:solidFill>
              </a:rPr>
              <a:t>more than 200 pounds</a:t>
            </a:r>
            <a:r>
              <a:rPr lang="en-US" dirty="0"/>
              <a:t> of refrigerant, the technician must evacuate the appliance (or component thereof) to a vacuum level of at least </a:t>
            </a:r>
            <a:r>
              <a:rPr lang="en-US" dirty="0">
                <a:solidFill>
                  <a:srgbClr val="FF0000"/>
                </a:solidFill>
              </a:rPr>
              <a:t>10 inches of Hg </a:t>
            </a:r>
            <a:r>
              <a:rPr lang="en-US" dirty="0"/>
              <a:t>vacuum. </a:t>
            </a:r>
          </a:p>
        </p:txBody>
      </p:sp>
    </p:spTree>
    <p:extLst>
      <p:ext uri="{BB962C8B-B14F-4D97-AF65-F5344CB8AC3E}">
        <p14:creationId xmlns:p14="http://schemas.microsoft.com/office/powerpoint/2010/main" val="221691677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METERING DEVICE</a:t>
            </a:r>
          </a:p>
        </p:txBody>
      </p:sp>
      <p:sp>
        <p:nvSpPr>
          <p:cNvPr id="4" name="Rectangular Callout 3"/>
          <p:cNvSpPr/>
          <p:nvPr/>
        </p:nvSpPr>
        <p:spPr>
          <a:xfrm>
            <a:off x="7543800" y="2362200"/>
            <a:ext cx="2743200" cy="1828800"/>
          </a:xfrm>
          <a:prstGeom prst="wedgeRectCallout">
            <a:avLst>
              <a:gd name="adj1" fmla="val -102566"/>
              <a:gd name="adj2" fmla="val 7003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High-pressure subcooled liquid in</a:t>
            </a:r>
          </a:p>
        </p:txBody>
      </p:sp>
      <p:sp>
        <p:nvSpPr>
          <p:cNvPr id="5" name="Rectangular Callout 4"/>
          <p:cNvSpPr/>
          <p:nvPr/>
        </p:nvSpPr>
        <p:spPr>
          <a:xfrm>
            <a:off x="609600" y="2286000"/>
            <a:ext cx="2514600" cy="1600200"/>
          </a:xfrm>
          <a:prstGeom prst="wedgeRectCallout">
            <a:avLst>
              <a:gd name="adj1" fmla="val 56100"/>
              <a:gd name="adj2" fmla="val 7491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Low-pressure liquid and</a:t>
            </a:r>
            <a:br>
              <a:rPr lang="en-US" sz="2400" dirty="0">
                <a:solidFill>
                  <a:schemeClr val="tx1"/>
                </a:solidFill>
              </a:rPr>
            </a:br>
            <a:r>
              <a:rPr lang="en-US" sz="2400" dirty="0">
                <a:solidFill>
                  <a:schemeClr val="tx1"/>
                </a:solidFill>
              </a:rPr>
              <a:t> flash-gas out</a:t>
            </a: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l="11664" r="7912"/>
          <a:stretch>
            <a:fillRect/>
          </a:stretch>
        </p:blipFill>
        <p:spPr bwMode="auto">
          <a:xfrm>
            <a:off x="3276600" y="2658731"/>
            <a:ext cx="2971800" cy="3113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904BBC53-156C-485E-BF8C-3D219007C856}"/>
              </a:ext>
            </a:extLst>
          </p:cNvPr>
          <p:cNvSpPr txBox="1"/>
          <p:nvPr/>
        </p:nvSpPr>
        <p:spPr>
          <a:xfrm>
            <a:off x="4267200" y="5479778"/>
            <a:ext cx="1029449" cy="584775"/>
          </a:xfrm>
          <a:prstGeom prst="rect">
            <a:avLst/>
          </a:prstGeom>
          <a:noFill/>
        </p:spPr>
        <p:txBody>
          <a:bodyPr wrap="none" rtlCol="0">
            <a:spAutoFit/>
          </a:bodyPr>
          <a:lstStyle/>
          <a:p>
            <a:r>
              <a:rPr lang="en-US" sz="3200" dirty="0"/>
              <a:t>TEV</a:t>
            </a:r>
          </a:p>
        </p:txBody>
      </p:sp>
      <p:grpSp>
        <p:nvGrpSpPr>
          <p:cNvPr id="6" name="Group 5">
            <a:extLst>
              <a:ext uri="{FF2B5EF4-FFF2-40B4-BE49-F238E27FC236}">
                <a16:creationId xmlns:a16="http://schemas.microsoft.com/office/drawing/2014/main" id="{DC6AF63C-21B8-4DCA-9EF2-E11BAABFB489}"/>
              </a:ext>
            </a:extLst>
          </p:cNvPr>
          <p:cNvGrpSpPr/>
          <p:nvPr/>
        </p:nvGrpSpPr>
        <p:grpSpPr>
          <a:xfrm>
            <a:off x="7122467" y="5334000"/>
            <a:ext cx="3545533" cy="1066800"/>
            <a:chOff x="2574198" y="2078195"/>
            <a:chExt cx="3545533" cy="1066800"/>
          </a:xfrm>
        </p:grpSpPr>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15679910">
              <a:off x="2621823" y="2030570"/>
              <a:ext cx="1066800" cy="1162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C8828083-3AE3-4B62-AB07-6899B2943664}"/>
                </a:ext>
              </a:extLst>
            </p:cNvPr>
            <p:cNvSpPr txBox="1"/>
            <p:nvPr/>
          </p:nvSpPr>
          <p:spPr>
            <a:xfrm>
              <a:off x="3621931" y="2255419"/>
              <a:ext cx="2497800" cy="584775"/>
            </a:xfrm>
            <a:prstGeom prst="rect">
              <a:avLst/>
            </a:prstGeom>
            <a:noFill/>
          </p:spPr>
          <p:txBody>
            <a:bodyPr wrap="none" rtlCol="0">
              <a:spAutoFit/>
            </a:bodyPr>
            <a:lstStyle/>
            <a:p>
              <a:r>
                <a:rPr lang="en-US" sz="3200" dirty="0"/>
                <a:t>Fixed Orifice</a:t>
              </a:r>
            </a:p>
          </p:txBody>
        </p:sp>
      </p:grpSp>
    </p:spTree>
    <p:extLst>
      <p:ext uri="{BB962C8B-B14F-4D97-AF65-F5344CB8AC3E}">
        <p14:creationId xmlns:p14="http://schemas.microsoft.com/office/powerpoint/2010/main" val="436039800"/>
      </p:ext>
    </p:extLst>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86" y="702156"/>
            <a:ext cx="11309338" cy="1013800"/>
          </a:xfrm>
        </p:spPr>
        <p:txBody>
          <a:bodyPr>
            <a:normAutofit fontScale="90000"/>
          </a:bodyPr>
          <a:lstStyle/>
          <a:p>
            <a:r>
              <a:rPr lang="en-US" dirty="0"/>
              <a:t>RECOVERY TECHNIQUES: REQUIRED EVACUATION LEVELS DURING RECOVERY </a:t>
            </a:r>
          </a:p>
        </p:txBody>
      </p:sp>
      <p:sp>
        <p:nvSpPr>
          <p:cNvPr id="3" name="Content Placeholder 2"/>
          <p:cNvSpPr>
            <a:spLocks noGrp="1"/>
          </p:cNvSpPr>
          <p:nvPr>
            <p:ph idx="1"/>
          </p:nvPr>
        </p:nvSpPr>
        <p:spPr>
          <a:xfrm>
            <a:off x="440286" y="1981200"/>
            <a:ext cx="9922914" cy="4572000"/>
          </a:xfrm>
        </p:spPr>
        <p:txBody>
          <a:bodyPr>
            <a:normAutofit fontScale="92500"/>
          </a:bodyPr>
          <a:lstStyle/>
          <a:p>
            <a:pPr marL="0" indent="0">
              <a:buNone/>
            </a:pPr>
            <a:r>
              <a:rPr lang="en-US" b="1" dirty="0"/>
              <a:t>Example 2: </a:t>
            </a:r>
          </a:p>
          <a:p>
            <a:r>
              <a:rPr lang="en-US" dirty="0"/>
              <a:t>After reaching the required recovery vacuum level on an appliance, </a:t>
            </a:r>
            <a:r>
              <a:rPr lang="en-US" dirty="0">
                <a:solidFill>
                  <a:srgbClr val="FF0000"/>
                </a:solidFill>
              </a:rPr>
              <a:t>wait </a:t>
            </a:r>
            <a:r>
              <a:rPr lang="en-US" dirty="0"/>
              <a:t>for a few minutes to see if the system pressure rises indicating moisture or a leak. </a:t>
            </a:r>
          </a:p>
          <a:p>
            <a:r>
              <a:rPr lang="en-US" dirty="0"/>
              <a:t>For example, when changing out the compressor of a system containing </a:t>
            </a:r>
            <a:r>
              <a:rPr lang="en-US" dirty="0">
                <a:solidFill>
                  <a:srgbClr val="FF0000"/>
                </a:solidFill>
              </a:rPr>
              <a:t>40 pounds of R-404A </a:t>
            </a:r>
            <a:r>
              <a:rPr lang="en-US" dirty="0"/>
              <a:t>(a high-pressure refrigerant), evacuate the isolated section of the system </a:t>
            </a:r>
            <a:r>
              <a:rPr lang="en-US" dirty="0">
                <a:solidFill>
                  <a:srgbClr val="FF0000"/>
                </a:solidFill>
              </a:rPr>
              <a:t>to 0 psig </a:t>
            </a:r>
            <a:r>
              <a:rPr lang="en-US" dirty="0"/>
              <a:t>and if system pressure does not rise after a few minutes, remove the compressor. </a:t>
            </a:r>
          </a:p>
        </p:txBody>
      </p:sp>
      <p:pic>
        <p:nvPicPr>
          <p:cNvPr id="5" name="Graphic 4" descr="Hourglass">
            <a:extLst>
              <a:ext uri="{FF2B5EF4-FFF2-40B4-BE49-F238E27FC236}">
                <a16:creationId xmlns:a16="http://schemas.microsoft.com/office/drawing/2014/main" id="{7E466577-927B-47AF-BB41-4CE1B121DE7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439400" y="2819400"/>
            <a:ext cx="1752600" cy="1752600"/>
          </a:xfrm>
          <a:prstGeom prst="rect">
            <a:avLst/>
          </a:prstGeom>
        </p:spPr>
      </p:pic>
    </p:spTree>
    <p:extLst>
      <p:ext uri="{BB962C8B-B14F-4D97-AF65-F5344CB8AC3E}">
        <p14:creationId xmlns:p14="http://schemas.microsoft.com/office/powerpoint/2010/main" val="2573271869"/>
      </p:ext>
    </p:extLst>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86" y="702156"/>
            <a:ext cx="11309338" cy="1013800"/>
          </a:xfrm>
        </p:spPr>
        <p:txBody>
          <a:bodyPr>
            <a:normAutofit fontScale="90000"/>
          </a:bodyPr>
          <a:lstStyle/>
          <a:p>
            <a:r>
              <a:rPr lang="en-US" dirty="0"/>
              <a:t>RECOVERY TECHNIQUES: REQUIRED EVACUATION LEVELS DURING RECOVERY </a:t>
            </a:r>
          </a:p>
        </p:txBody>
      </p:sp>
      <p:sp>
        <p:nvSpPr>
          <p:cNvPr id="3" name="Content Placeholder 2"/>
          <p:cNvSpPr>
            <a:spLocks noGrp="1"/>
          </p:cNvSpPr>
          <p:nvPr>
            <p:ph idx="1"/>
          </p:nvPr>
        </p:nvSpPr>
        <p:spPr>
          <a:xfrm>
            <a:off x="440286" y="1981200"/>
            <a:ext cx="8703714" cy="3877600"/>
          </a:xfrm>
        </p:spPr>
        <p:txBody>
          <a:bodyPr>
            <a:normAutofit lnSpcReduction="10000"/>
          </a:bodyPr>
          <a:lstStyle/>
          <a:p>
            <a:pPr marL="0" indent="0">
              <a:buNone/>
            </a:pPr>
            <a:r>
              <a:rPr lang="en-US" b="1" dirty="0"/>
              <a:t>Example 3: </a:t>
            </a:r>
          </a:p>
          <a:p>
            <a:r>
              <a:rPr lang="en-US" dirty="0"/>
              <a:t>If </a:t>
            </a:r>
            <a:r>
              <a:rPr lang="en-US" dirty="0">
                <a:solidFill>
                  <a:srgbClr val="FF0000"/>
                </a:solidFill>
              </a:rPr>
              <a:t>leaks</a:t>
            </a:r>
            <a:r>
              <a:rPr lang="en-US" dirty="0"/>
              <a:t> in an appliance containing a regulated refrigerant make recovery to the prescribed level unattainable, the evacuation levels in the chart can be ignored, as the system refrigerant only needs to be recovered until the system’s internal pressure reaches </a:t>
            </a:r>
            <a:r>
              <a:rPr lang="en-US" dirty="0">
                <a:solidFill>
                  <a:srgbClr val="FF0000"/>
                </a:solidFill>
              </a:rPr>
              <a:t>atmospheric pressure</a:t>
            </a:r>
            <a:r>
              <a:rPr lang="en-US" dirty="0"/>
              <a:t>. </a:t>
            </a:r>
          </a:p>
        </p:txBody>
      </p:sp>
      <p:pic>
        <p:nvPicPr>
          <p:cNvPr id="4" name="Picture 3">
            <a:extLst>
              <a:ext uri="{FF2B5EF4-FFF2-40B4-BE49-F238E27FC236}">
                <a16:creationId xmlns:a16="http://schemas.microsoft.com/office/drawing/2014/main" id="{6C52335C-90C8-40F4-9EE5-0A228F500A8E}"/>
              </a:ext>
            </a:extLst>
          </p:cNvPr>
          <p:cNvPicPr>
            <a:picLocks noChangeAspect="1"/>
          </p:cNvPicPr>
          <p:nvPr/>
        </p:nvPicPr>
        <p:blipFill>
          <a:blip r:embed="rId3"/>
          <a:stretch>
            <a:fillRect/>
          </a:stretch>
        </p:blipFill>
        <p:spPr>
          <a:xfrm>
            <a:off x="9296400" y="2603150"/>
            <a:ext cx="2658086" cy="2633700"/>
          </a:xfrm>
          <a:prstGeom prst="rect">
            <a:avLst/>
          </a:prstGeom>
        </p:spPr>
      </p:pic>
    </p:spTree>
    <p:extLst>
      <p:ext uri="{BB962C8B-B14F-4D97-AF65-F5344CB8AC3E}">
        <p14:creationId xmlns:p14="http://schemas.microsoft.com/office/powerpoint/2010/main" val="2983506306"/>
      </p:ext>
    </p:extLst>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4"/>
          <p:cNvSpPr>
            <a:spLocks noGrp="1" noChangeArrowheads="1"/>
          </p:cNvSpPr>
          <p:nvPr>
            <p:ph type="title"/>
          </p:nvPr>
        </p:nvSpPr>
        <p:spPr>
          <a:xfrm>
            <a:off x="440286" y="702156"/>
            <a:ext cx="11309338" cy="1013800"/>
          </a:xfrm>
        </p:spPr>
        <p:txBody>
          <a:bodyPr>
            <a:normAutofit fontScale="90000"/>
          </a:bodyPr>
          <a:lstStyle/>
          <a:p>
            <a:pPr algn="ctr"/>
            <a:r>
              <a:rPr lang="en-US" altLang="en-US" dirty="0"/>
              <a:t>REFRIGERATION SYSTEM LIQUID-LINE ACCESSORIES </a:t>
            </a:r>
          </a:p>
        </p:txBody>
      </p:sp>
      <p:sp>
        <p:nvSpPr>
          <p:cNvPr id="120835" name="Rectangle 3"/>
          <p:cNvSpPr>
            <a:spLocks noGrp="1" noChangeArrowheads="1"/>
          </p:cNvSpPr>
          <p:nvPr>
            <p:ph idx="1"/>
          </p:nvPr>
        </p:nvSpPr>
        <p:spPr>
          <a:xfrm>
            <a:off x="440286" y="1981200"/>
            <a:ext cx="11309338" cy="1734235"/>
          </a:xfrm>
        </p:spPr>
        <p:txBody>
          <a:bodyPr anchor="t">
            <a:normAutofit/>
          </a:bodyPr>
          <a:lstStyle/>
          <a:p>
            <a:pPr marL="0" indent="0">
              <a:buNone/>
            </a:pPr>
            <a:r>
              <a:rPr lang="en-US" dirty="0"/>
              <a:t>The refrigerant </a:t>
            </a:r>
            <a:r>
              <a:rPr lang="en-US" dirty="0">
                <a:solidFill>
                  <a:srgbClr val="FF0000"/>
                </a:solidFill>
              </a:rPr>
              <a:t>receiver</a:t>
            </a:r>
            <a:r>
              <a:rPr lang="en-US" dirty="0"/>
              <a:t> will typically be found in the liquid line, at the </a:t>
            </a:r>
            <a:r>
              <a:rPr lang="en-US" dirty="0">
                <a:solidFill>
                  <a:srgbClr val="FF0000"/>
                </a:solidFill>
              </a:rPr>
              <a:t>outlet of the condenser</a:t>
            </a:r>
            <a:r>
              <a:rPr lang="en-US" dirty="0"/>
              <a:t>, when the system uses a </a:t>
            </a:r>
            <a:r>
              <a:rPr lang="en-US" dirty="0">
                <a:solidFill>
                  <a:srgbClr val="FF0000"/>
                </a:solidFill>
              </a:rPr>
              <a:t>thermostatic expansion valve</a:t>
            </a:r>
            <a:r>
              <a:rPr lang="en-US" dirty="0"/>
              <a:t> as its metering device. </a:t>
            </a:r>
          </a:p>
        </p:txBody>
      </p:sp>
      <p:grpSp>
        <p:nvGrpSpPr>
          <p:cNvPr id="5" name="Group 4">
            <a:extLst>
              <a:ext uri="{FF2B5EF4-FFF2-40B4-BE49-F238E27FC236}">
                <a16:creationId xmlns:a16="http://schemas.microsoft.com/office/drawing/2014/main" id="{2759003C-82E4-4CD0-BC73-23CC77EC940C}"/>
              </a:ext>
            </a:extLst>
          </p:cNvPr>
          <p:cNvGrpSpPr/>
          <p:nvPr/>
        </p:nvGrpSpPr>
        <p:grpSpPr>
          <a:xfrm>
            <a:off x="1022772" y="3580745"/>
            <a:ext cx="9145783" cy="3210040"/>
            <a:chOff x="1022772" y="3580745"/>
            <a:chExt cx="9145783" cy="3210040"/>
          </a:xfrm>
        </p:grpSpPr>
        <p:pic>
          <p:nvPicPr>
            <p:cNvPr id="2" name="Picture 1">
              <a:extLst>
                <a:ext uri="{FF2B5EF4-FFF2-40B4-BE49-F238E27FC236}">
                  <a16:creationId xmlns:a16="http://schemas.microsoft.com/office/drawing/2014/main" id="{1FC54E7F-C8C9-48E3-BF58-FD479AC1F960}"/>
                </a:ext>
              </a:extLst>
            </p:cNvPr>
            <p:cNvPicPr>
              <a:picLocks noChangeAspect="1"/>
            </p:cNvPicPr>
            <p:nvPr/>
          </p:nvPicPr>
          <p:blipFill>
            <a:blip r:embed="rId3"/>
            <a:stretch>
              <a:fillRect/>
            </a:stretch>
          </p:blipFill>
          <p:spPr>
            <a:xfrm>
              <a:off x="1022772" y="3580745"/>
              <a:ext cx="1600200" cy="3210040"/>
            </a:xfrm>
            <a:prstGeom prst="rect">
              <a:avLst/>
            </a:prstGeom>
          </p:spPr>
        </p:pic>
        <p:pic>
          <p:nvPicPr>
            <p:cNvPr id="3" name="Picture 2">
              <a:extLst>
                <a:ext uri="{FF2B5EF4-FFF2-40B4-BE49-F238E27FC236}">
                  <a16:creationId xmlns:a16="http://schemas.microsoft.com/office/drawing/2014/main" id="{4223EFAC-8FB6-40A1-A93B-F5FA5240B345}"/>
                </a:ext>
              </a:extLst>
            </p:cNvPr>
            <p:cNvPicPr>
              <a:picLocks noChangeAspect="1"/>
            </p:cNvPicPr>
            <p:nvPr/>
          </p:nvPicPr>
          <p:blipFill>
            <a:blip r:embed="rId4"/>
            <a:stretch>
              <a:fillRect/>
            </a:stretch>
          </p:blipFill>
          <p:spPr>
            <a:xfrm>
              <a:off x="6515188" y="3580745"/>
              <a:ext cx="3653367" cy="3075350"/>
            </a:xfrm>
            <a:prstGeom prst="rect">
              <a:avLst/>
            </a:prstGeom>
          </p:spPr>
        </p:pic>
        <p:sp>
          <p:nvSpPr>
            <p:cNvPr id="4" name="TextBox 3">
              <a:extLst>
                <a:ext uri="{FF2B5EF4-FFF2-40B4-BE49-F238E27FC236}">
                  <a16:creationId xmlns:a16="http://schemas.microsoft.com/office/drawing/2014/main" id="{603FDA0D-FAD8-49BE-A756-5947612F2108}"/>
                </a:ext>
              </a:extLst>
            </p:cNvPr>
            <p:cNvSpPr txBox="1"/>
            <p:nvPr/>
          </p:nvSpPr>
          <p:spPr>
            <a:xfrm>
              <a:off x="2522522" y="4892670"/>
              <a:ext cx="1327608" cy="461665"/>
            </a:xfrm>
            <a:prstGeom prst="rect">
              <a:avLst/>
            </a:prstGeom>
            <a:noFill/>
          </p:spPr>
          <p:txBody>
            <a:bodyPr wrap="none" rtlCol="0">
              <a:spAutoFit/>
            </a:bodyPr>
            <a:lstStyle/>
            <a:p>
              <a:r>
                <a:rPr lang="en-US" sz="2400" dirty="0"/>
                <a:t>Receiver</a:t>
              </a:r>
            </a:p>
          </p:txBody>
        </p:sp>
        <p:sp>
          <p:nvSpPr>
            <p:cNvPr id="7" name="TextBox 6">
              <a:extLst>
                <a:ext uri="{FF2B5EF4-FFF2-40B4-BE49-F238E27FC236}">
                  <a16:creationId xmlns:a16="http://schemas.microsoft.com/office/drawing/2014/main" id="{E6E4A53A-3CA2-4CC6-9B0F-FBA1560CA684}"/>
                </a:ext>
              </a:extLst>
            </p:cNvPr>
            <p:cNvSpPr txBox="1"/>
            <p:nvPr/>
          </p:nvSpPr>
          <p:spPr>
            <a:xfrm>
              <a:off x="9144000" y="5694179"/>
              <a:ext cx="817853" cy="461665"/>
            </a:xfrm>
            <a:prstGeom prst="rect">
              <a:avLst/>
            </a:prstGeom>
            <a:noFill/>
          </p:spPr>
          <p:txBody>
            <a:bodyPr wrap="none" rtlCol="0">
              <a:spAutoFit/>
            </a:bodyPr>
            <a:lstStyle/>
            <a:p>
              <a:r>
                <a:rPr lang="en-US" sz="2400" dirty="0"/>
                <a:t>TEV</a:t>
              </a:r>
            </a:p>
          </p:txBody>
        </p:sp>
      </p:gr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4"/>
          <p:cNvSpPr>
            <a:spLocks noGrp="1" noChangeArrowheads="1"/>
          </p:cNvSpPr>
          <p:nvPr>
            <p:ph type="title"/>
          </p:nvPr>
        </p:nvSpPr>
        <p:spPr>
          <a:xfrm>
            <a:off x="440286" y="702156"/>
            <a:ext cx="11309338" cy="1013800"/>
          </a:xfrm>
        </p:spPr>
        <p:txBody>
          <a:bodyPr>
            <a:normAutofit fontScale="90000"/>
          </a:bodyPr>
          <a:lstStyle/>
          <a:p>
            <a:pPr algn="ctr"/>
            <a:r>
              <a:rPr lang="en-US" altLang="en-US" dirty="0"/>
              <a:t>REFRIGERATION SYSTEM LIQUID-LINE ACCESSORIES </a:t>
            </a:r>
          </a:p>
        </p:txBody>
      </p:sp>
      <p:sp>
        <p:nvSpPr>
          <p:cNvPr id="120835" name="Rectangle 3"/>
          <p:cNvSpPr>
            <a:spLocks noGrp="1" noChangeArrowheads="1"/>
          </p:cNvSpPr>
          <p:nvPr>
            <p:ph idx="1"/>
          </p:nvPr>
        </p:nvSpPr>
        <p:spPr/>
        <p:txBody>
          <a:bodyPr anchor="t">
            <a:normAutofit/>
          </a:bodyPr>
          <a:lstStyle/>
          <a:p>
            <a:pPr marL="0" indent="0">
              <a:buNone/>
            </a:pPr>
            <a:r>
              <a:rPr lang="en-US" dirty="0"/>
              <a:t>When the system is operating, the </a:t>
            </a:r>
            <a:r>
              <a:rPr lang="en-US" dirty="0">
                <a:solidFill>
                  <a:srgbClr val="FF0000"/>
                </a:solidFill>
              </a:rPr>
              <a:t>state of refrigerant leaving the receiver is a high-pressure liquid.</a:t>
            </a:r>
          </a:p>
        </p:txBody>
      </p:sp>
      <p:grpSp>
        <p:nvGrpSpPr>
          <p:cNvPr id="2" name="Group 1">
            <a:extLst>
              <a:ext uri="{FF2B5EF4-FFF2-40B4-BE49-F238E27FC236}">
                <a16:creationId xmlns:a16="http://schemas.microsoft.com/office/drawing/2014/main" id="{43E4BC7C-3F8E-45CC-B4AD-1597CF9EFC2A}"/>
              </a:ext>
            </a:extLst>
          </p:cNvPr>
          <p:cNvGrpSpPr/>
          <p:nvPr/>
        </p:nvGrpSpPr>
        <p:grpSpPr>
          <a:xfrm>
            <a:off x="6248400" y="3606322"/>
            <a:ext cx="5697414" cy="3071446"/>
            <a:chOff x="762001" y="3763108"/>
            <a:chExt cx="5697414" cy="3071446"/>
          </a:xfrm>
        </p:grpSpPr>
        <p:sp>
          <p:nvSpPr>
            <p:cNvPr id="4" name="TextBox 3">
              <a:extLst>
                <a:ext uri="{FF2B5EF4-FFF2-40B4-BE49-F238E27FC236}">
                  <a16:creationId xmlns:a16="http://schemas.microsoft.com/office/drawing/2014/main" id="{603FDA0D-FAD8-49BE-A756-5947612F2108}"/>
                </a:ext>
              </a:extLst>
            </p:cNvPr>
            <p:cNvSpPr txBox="1"/>
            <p:nvPr/>
          </p:nvSpPr>
          <p:spPr>
            <a:xfrm>
              <a:off x="2505756" y="5322277"/>
              <a:ext cx="1327608" cy="461665"/>
            </a:xfrm>
            <a:prstGeom prst="rect">
              <a:avLst/>
            </a:prstGeom>
            <a:noFill/>
          </p:spPr>
          <p:txBody>
            <a:bodyPr wrap="none" rtlCol="0">
              <a:spAutoFit/>
            </a:bodyPr>
            <a:lstStyle/>
            <a:p>
              <a:r>
                <a:rPr lang="en-US" sz="2400" dirty="0"/>
                <a:t>Receiver</a:t>
              </a:r>
            </a:p>
          </p:txBody>
        </p:sp>
        <p:pic>
          <p:nvPicPr>
            <p:cNvPr id="5" name="Picture 4">
              <a:extLst>
                <a:ext uri="{FF2B5EF4-FFF2-40B4-BE49-F238E27FC236}">
                  <a16:creationId xmlns:a16="http://schemas.microsoft.com/office/drawing/2014/main" id="{5D11C7A8-785A-45BF-B9EE-45EF3DEEDE2F}"/>
                </a:ext>
              </a:extLst>
            </p:cNvPr>
            <p:cNvPicPr>
              <a:picLocks noChangeAspect="1"/>
            </p:cNvPicPr>
            <p:nvPr/>
          </p:nvPicPr>
          <p:blipFill rotWithShape="1">
            <a:blip r:embed="rId3"/>
            <a:srcRect l="35596" r="36703"/>
            <a:stretch/>
          </p:blipFill>
          <p:spPr>
            <a:xfrm>
              <a:off x="762001" y="3810000"/>
              <a:ext cx="1772920" cy="3024554"/>
            </a:xfrm>
            <a:prstGeom prst="rect">
              <a:avLst/>
            </a:prstGeom>
          </p:spPr>
        </p:pic>
        <p:sp>
          <p:nvSpPr>
            <p:cNvPr id="6" name="L-Shape 5">
              <a:extLst>
                <a:ext uri="{FF2B5EF4-FFF2-40B4-BE49-F238E27FC236}">
                  <a16:creationId xmlns:a16="http://schemas.microsoft.com/office/drawing/2014/main" id="{5DF9C9AD-3BA9-4DE0-BCB1-F44B9D33FF14}"/>
                </a:ext>
              </a:extLst>
            </p:cNvPr>
            <p:cNvSpPr/>
            <p:nvPr/>
          </p:nvSpPr>
          <p:spPr>
            <a:xfrm flipV="1">
              <a:off x="2344615" y="3763108"/>
              <a:ext cx="4114800" cy="304800"/>
            </a:xfrm>
            <a:prstGeom prst="corner">
              <a:avLst/>
            </a:prstGeom>
            <a:solidFill>
              <a:srgbClr val="FF696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B630558-140A-4C5C-84E6-CE98538AD716}"/>
                </a:ext>
              </a:extLst>
            </p:cNvPr>
            <p:cNvSpPr txBox="1"/>
            <p:nvPr/>
          </p:nvSpPr>
          <p:spPr>
            <a:xfrm>
              <a:off x="2612128" y="3863287"/>
              <a:ext cx="3010824" cy="461665"/>
            </a:xfrm>
            <a:prstGeom prst="rect">
              <a:avLst/>
            </a:prstGeom>
            <a:noFill/>
          </p:spPr>
          <p:txBody>
            <a:bodyPr wrap="none" rtlCol="0">
              <a:spAutoFit/>
            </a:bodyPr>
            <a:lstStyle/>
            <a:p>
              <a:r>
                <a:rPr lang="en-US" sz="2400" dirty="0">
                  <a:solidFill>
                    <a:srgbClr val="FF0000"/>
                  </a:solidFill>
                </a:rPr>
                <a:t>High-Pressure Liquid</a:t>
              </a:r>
            </a:p>
          </p:txBody>
        </p:sp>
      </p:grpSp>
    </p:spTree>
    <p:extLst>
      <p:ext uri="{BB962C8B-B14F-4D97-AF65-F5344CB8AC3E}">
        <p14:creationId xmlns:p14="http://schemas.microsoft.com/office/powerpoint/2010/main" val="2188587086"/>
      </p:ext>
    </p:extLst>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4"/>
          <p:cNvSpPr>
            <a:spLocks noGrp="1" noChangeArrowheads="1"/>
          </p:cNvSpPr>
          <p:nvPr>
            <p:ph type="title"/>
          </p:nvPr>
        </p:nvSpPr>
        <p:spPr>
          <a:xfrm>
            <a:off x="440286" y="702156"/>
            <a:ext cx="11309338" cy="1013800"/>
          </a:xfrm>
        </p:spPr>
        <p:txBody>
          <a:bodyPr>
            <a:normAutofit fontScale="90000"/>
          </a:bodyPr>
          <a:lstStyle/>
          <a:p>
            <a:pPr algn="ctr"/>
            <a:r>
              <a:rPr lang="en-US" altLang="en-US" dirty="0"/>
              <a:t>REFRIGERATION SYSTEM LIQUID-LINE ACCESSORIES </a:t>
            </a:r>
          </a:p>
        </p:txBody>
      </p:sp>
      <p:sp>
        <p:nvSpPr>
          <p:cNvPr id="120835" name="Rectangle 3"/>
          <p:cNvSpPr>
            <a:spLocks noGrp="1" noChangeArrowheads="1"/>
          </p:cNvSpPr>
          <p:nvPr>
            <p:ph idx="1"/>
          </p:nvPr>
        </p:nvSpPr>
        <p:spPr>
          <a:xfrm>
            <a:off x="440286" y="1981200"/>
            <a:ext cx="11309338" cy="2438400"/>
          </a:xfrm>
        </p:spPr>
        <p:txBody>
          <a:bodyPr anchor="t">
            <a:normAutofit/>
          </a:bodyPr>
          <a:lstStyle/>
          <a:p>
            <a:pPr marL="0" indent="0">
              <a:buNone/>
            </a:pPr>
            <a:r>
              <a:rPr lang="en-US" dirty="0"/>
              <a:t>Prior to opening a system with a liquid-line receiver for repair, the system’s </a:t>
            </a:r>
            <a:r>
              <a:rPr lang="en-US" dirty="0">
                <a:solidFill>
                  <a:srgbClr val="FF0000"/>
                </a:solidFill>
              </a:rPr>
              <a:t>refrigerant should be pumped down and isolated in the receiver </a:t>
            </a:r>
            <a:r>
              <a:rPr lang="en-US" dirty="0"/>
              <a:t>whenever possible to eliminate the need to recover the refrigerant from the system.</a:t>
            </a:r>
          </a:p>
        </p:txBody>
      </p:sp>
      <p:pic>
        <p:nvPicPr>
          <p:cNvPr id="6" name="Picture 5">
            <a:extLst>
              <a:ext uri="{FF2B5EF4-FFF2-40B4-BE49-F238E27FC236}">
                <a16:creationId xmlns:a16="http://schemas.microsoft.com/office/drawing/2014/main" id="{B7E53200-ABDC-4BEC-9462-D2BFBC1C7559}"/>
              </a:ext>
            </a:extLst>
          </p:cNvPr>
          <p:cNvPicPr>
            <a:picLocks noChangeAspect="1"/>
          </p:cNvPicPr>
          <p:nvPr/>
        </p:nvPicPr>
        <p:blipFill rotWithShape="1">
          <a:blip r:embed="rId3"/>
          <a:srcRect r="68332"/>
          <a:stretch/>
        </p:blipFill>
        <p:spPr>
          <a:xfrm>
            <a:off x="5334000" y="4038600"/>
            <a:ext cx="2286000" cy="2536129"/>
          </a:xfrm>
          <a:prstGeom prst="rect">
            <a:avLst/>
          </a:prstGeom>
        </p:spPr>
      </p:pic>
    </p:spTree>
    <p:extLst>
      <p:ext uri="{BB962C8B-B14F-4D97-AF65-F5344CB8AC3E}">
        <p14:creationId xmlns:p14="http://schemas.microsoft.com/office/powerpoint/2010/main" val="65118122"/>
      </p:ext>
    </p:extLst>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457200" y="729658"/>
            <a:ext cx="11277600" cy="988332"/>
          </a:xfrm>
        </p:spPr>
        <p:txBody>
          <a:bodyPr anchor="ctr">
            <a:normAutofit fontScale="90000"/>
          </a:bodyPr>
          <a:lstStyle/>
          <a:p>
            <a:pPr algn="ctr"/>
            <a:r>
              <a:rPr lang="en-US" altLang="en-US" sz="4000" dirty="0"/>
              <a:t>REFRIGERATION SYSTEM LIQUID-LINE ACCESSORIES </a:t>
            </a:r>
            <a:endParaRPr lang="en-US" sz="4000" dirty="0"/>
          </a:p>
        </p:txBody>
      </p:sp>
      <p:sp>
        <p:nvSpPr>
          <p:cNvPr id="3" name="Content Placeholder 2"/>
          <p:cNvSpPr>
            <a:spLocks noGrp="1"/>
          </p:cNvSpPr>
          <p:nvPr>
            <p:ph sz="half" idx="1"/>
          </p:nvPr>
        </p:nvSpPr>
        <p:spPr>
          <a:xfrm>
            <a:off x="581192" y="2228003"/>
            <a:ext cx="6886408" cy="4477597"/>
          </a:xfrm>
        </p:spPr>
        <p:txBody>
          <a:bodyPr anchor="t">
            <a:noAutofit/>
          </a:bodyPr>
          <a:lstStyle/>
          <a:p>
            <a:r>
              <a:rPr lang="en-US" dirty="0"/>
              <a:t>A </a:t>
            </a:r>
            <a:r>
              <a:rPr lang="en-US" dirty="0">
                <a:solidFill>
                  <a:srgbClr val="FF0000"/>
                </a:solidFill>
              </a:rPr>
              <a:t>moisture indicating sight glass </a:t>
            </a:r>
            <a:r>
              <a:rPr lang="en-US" dirty="0"/>
              <a:t>is used for checking refrigerant for moisture.  </a:t>
            </a:r>
          </a:p>
          <a:p>
            <a:pPr marL="0" indent="0">
              <a:buNone/>
            </a:pPr>
            <a:endParaRPr lang="en-US" sz="1000" dirty="0"/>
          </a:p>
          <a:p>
            <a:r>
              <a:rPr lang="en-US" dirty="0"/>
              <a:t>The sight glass is located in the liquid line, immediately down stream, after, the liquid-line filter drier. </a:t>
            </a:r>
          </a:p>
        </p:txBody>
      </p:sp>
      <p:pic>
        <p:nvPicPr>
          <p:cNvPr id="4098"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305800" y="2010834"/>
            <a:ext cx="2895599" cy="255777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287643BF-AD25-4B4F-8C12-DB3CF7974C19}"/>
              </a:ext>
            </a:extLst>
          </p:cNvPr>
          <p:cNvPicPr>
            <a:picLocks noChangeAspect="1"/>
          </p:cNvPicPr>
          <p:nvPr/>
        </p:nvPicPr>
        <p:blipFill>
          <a:blip r:embed="rId4"/>
          <a:stretch>
            <a:fillRect/>
          </a:stretch>
        </p:blipFill>
        <p:spPr>
          <a:xfrm rot="5400000">
            <a:off x="8774712" y="4069617"/>
            <a:ext cx="1576775" cy="2819399"/>
          </a:xfrm>
          <a:prstGeom prst="rect">
            <a:avLst/>
          </a:prstGeom>
        </p:spPr>
      </p:pic>
    </p:spTree>
    <p:extLst>
      <p:ext uri="{BB962C8B-B14F-4D97-AF65-F5344CB8AC3E}">
        <p14:creationId xmlns:p14="http://schemas.microsoft.com/office/powerpoint/2010/main" val="3068143996"/>
      </p:ext>
    </p:extLst>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2" name="Rectangle 2"/>
          <p:cNvSpPr>
            <a:spLocks noGrp="1" noChangeArrowheads="1"/>
          </p:cNvSpPr>
          <p:nvPr>
            <p:ph type="title"/>
          </p:nvPr>
        </p:nvSpPr>
        <p:spPr>
          <a:xfrm>
            <a:off x="457200" y="729658"/>
            <a:ext cx="11277600" cy="988332"/>
          </a:xfrm>
        </p:spPr>
        <p:txBody>
          <a:bodyPr anchor="ctr">
            <a:normAutofit fontScale="90000"/>
          </a:bodyPr>
          <a:lstStyle/>
          <a:p>
            <a:pPr algn="ctr"/>
            <a:r>
              <a:rPr lang="en-US" altLang="en-US" sz="4000" dirty="0"/>
              <a:t>REFRIGERATION SYSTEM LIQUID-LINE ACCESSORIES </a:t>
            </a:r>
          </a:p>
        </p:txBody>
      </p:sp>
      <p:sp>
        <p:nvSpPr>
          <p:cNvPr id="174083" name="Rectangle 3"/>
          <p:cNvSpPr>
            <a:spLocks noGrp="1" noChangeArrowheads="1"/>
          </p:cNvSpPr>
          <p:nvPr>
            <p:ph sz="half" idx="1"/>
          </p:nvPr>
        </p:nvSpPr>
        <p:spPr>
          <a:xfrm>
            <a:off x="581192" y="2228003"/>
            <a:ext cx="7267407" cy="4325197"/>
          </a:xfrm>
        </p:spPr>
        <p:txBody>
          <a:bodyPr anchor="t">
            <a:normAutofit/>
          </a:bodyPr>
          <a:lstStyle/>
          <a:p>
            <a:r>
              <a:rPr lang="en-US" altLang="en-US" dirty="0"/>
              <a:t>Anytime a system is </a:t>
            </a:r>
            <a:r>
              <a:rPr lang="en-US" altLang="en-US" dirty="0">
                <a:solidFill>
                  <a:srgbClr val="FF0000"/>
                </a:solidFill>
              </a:rPr>
              <a:t>opened for service</a:t>
            </a:r>
            <a:r>
              <a:rPr lang="en-US" altLang="en-US" dirty="0"/>
              <a:t>, </a:t>
            </a:r>
            <a:r>
              <a:rPr lang="en-US" altLang="en-US" dirty="0">
                <a:solidFill>
                  <a:srgbClr val="FF0000"/>
                </a:solidFill>
              </a:rPr>
              <a:t>the liquid-line filter drier should be replaced.  </a:t>
            </a:r>
          </a:p>
          <a:p>
            <a:endParaRPr lang="en-US" altLang="en-US" dirty="0"/>
          </a:p>
          <a:p>
            <a:r>
              <a:rPr lang="en-US" altLang="en-US" dirty="0"/>
              <a:t>The filter drier is used to </a:t>
            </a:r>
            <a:r>
              <a:rPr lang="en-US" altLang="en-US" dirty="0">
                <a:solidFill>
                  <a:srgbClr val="FF0000"/>
                </a:solidFill>
              </a:rPr>
              <a:t>remove moisture</a:t>
            </a:r>
            <a:r>
              <a:rPr lang="en-US" altLang="en-US" dirty="0"/>
              <a:t> from the refrigerant in a system.</a:t>
            </a:r>
          </a:p>
        </p:txBody>
      </p:sp>
      <p:pic>
        <p:nvPicPr>
          <p:cNvPr id="5122" name="Picture 2"/>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8458200" y="2819400"/>
            <a:ext cx="920576" cy="16460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753600" y="2362200"/>
            <a:ext cx="1444625" cy="2914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27E62B-10CE-4521-9877-4DB858EC14FD}"/>
              </a:ext>
            </a:extLst>
          </p:cNvPr>
          <p:cNvSpPr>
            <a:spLocks noGrp="1"/>
          </p:cNvSpPr>
          <p:nvPr>
            <p:ph type="title"/>
          </p:nvPr>
        </p:nvSpPr>
        <p:spPr>
          <a:xfrm>
            <a:off x="457200" y="702156"/>
            <a:ext cx="11201400" cy="1013800"/>
          </a:xfrm>
        </p:spPr>
        <p:txBody>
          <a:bodyPr>
            <a:normAutofit fontScale="90000"/>
          </a:bodyPr>
          <a:lstStyle/>
          <a:p>
            <a:pPr algn="ctr"/>
            <a:r>
              <a:rPr lang="en-US" altLang="en-US" dirty="0"/>
              <a:t>REFRIGERATION SYSTEM LIQUID-LINE ACCESSORIES </a:t>
            </a:r>
            <a:endParaRPr lang="en-US" dirty="0"/>
          </a:p>
        </p:txBody>
      </p:sp>
      <p:sp>
        <p:nvSpPr>
          <p:cNvPr id="3" name="Content Placeholder 2">
            <a:extLst>
              <a:ext uri="{FF2B5EF4-FFF2-40B4-BE49-F238E27FC236}">
                <a16:creationId xmlns:a16="http://schemas.microsoft.com/office/drawing/2014/main" id="{1B75F4F1-19C6-44E4-ACCC-2D3380A3B512}"/>
              </a:ext>
            </a:extLst>
          </p:cNvPr>
          <p:cNvSpPr>
            <a:spLocks noGrp="1"/>
          </p:cNvSpPr>
          <p:nvPr>
            <p:ph idx="1"/>
          </p:nvPr>
        </p:nvSpPr>
        <p:spPr>
          <a:xfrm>
            <a:off x="228600" y="2740730"/>
            <a:ext cx="11309338" cy="1676400"/>
          </a:xfrm>
        </p:spPr>
        <p:txBody>
          <a:bodyPr>
            <a:noAutofit/>
          </a:bodyPr>
          <a:lstStyle/>
          <a:p>
            <a:pPr marL="0" indent="0">
              <a:buNone/>
            </a:pPr>
            <a:endParaRPr lang="en-US" dirty="0"/>
          </a:p>
          <a:p>
            <a:pPr marL="0" indent="0">
              <a:buNone/>
            </a:pPr>
            <a:r>
              <a:rPr lang="en-US" dirty="0"/>
              <a:t>An alcohol spray should be used to remove ice from a sight glass or viewing glass.</a:t>
            </a:r>
          </a:p>
          <a:p>
            <a:endParaRPr lang="en-US" dirty="0"/>
          </a:p>
          <a:p>
            <a:endParaRPr lang="en-US" dirty="0"/>
          </a:p>
        </p:txBody>
      </p:sp>
      <p:grpSp>
        <p:nvGrpSpPr>
          <p:cNvPr id="4" name="Group 3">
            <a:extLst>
              <a:ext uri="{FF2B5EF4-FFF2-40B4-BE49-F238E27FC236}">
                <a16:creationId xmlns:a16="http://schemas.microsoft.com/office/drawing/2014/main" id="{4E9FD212-3CF6-47DE-874F-153B36BE7950}"/>
              </a:ext>
            </a:extLst>
          </p:cNvPr>
          <p:cNvGrpSpPr/>
          <p:nvPr/>
        </p:nvGrpSpPr>
        <p:grpSpPr>
          <a:xfrm>
            <a:off x="3047651" y="4648200"/>
            <a:ext cx="6096697" cy="1188720"/>
            <a:chOff x="2056702" y="4460373"/>
            <a:chExt cx="6096697" cy="1188720"/>
          </a:xfrm>
        </p:grpSpPr>
        <p:pic>
          <p:nvPicPr>
            <p:cNvPr id="17" name="Picture 16">
              <a:extLst>
                <a:ext uri="{FF2B5EF4-FFF2-40B4-BE49-F238E27FC236}">
                  <a16:creationId xmlns:a16="http://schemas.microsoft.com/office/drawing/2014/main" id="{B0165B0D-1B10-49A7-8BA6-3FFF24494BB6}"/>
                </a:ext>
              </a:extLst>
            </p:cNvPr>
            <p:cNvPicPr>
              <a:picLocks noChangeAspect="1"/>
            </p:cNvPicPr>
            <p:nvPr/>
          </p:nvPicPr>
          <p:blipFill rotWithShape="1">
            <a:blip r:embed="rId3">
              <a:extLst>
                <a:ext uri="{28A0092B-C50C-407E-A947-70E740481C1C}">
                  <a14:useLocalDpi xmlns:a14="http://schemas.microsoft.com/office/drawing/2010/main" val="0"/>
                </a:ext>
              </a:extLst>
            </a:blip>
            <a:srcRect l="10332" r="7633"/>
            <a:stretch/>
          </p:blipFill>
          <p:spPr>
            <a:xfrm>
              <a:off x="2432310" y="4460373"/>
              <a:ext cx="5343761" cy="1188720"/>
            </a:xfrm>
            <a:prstGeom prst="rect">
              <a:avLst/>
            </a:prstGeom>
          </p:spPr>
        </p:pic>
        <p:cxnSp>
          <p:nvCxnSpPr>
            <p:cNvPr id="5" name="Straight Connector 4">
              <a:extLst>
                <a:ext uri="{FF2B5EF4-FFF2-40B4-BE49-F238E27FC236}">
                  <a16:creationId xmlns:a16="http://schemas.microsoft.com/office/drawing/2014/main" id="{313AC3D4-B619-4CEF-8183-35C544FF86EF}"/>
                </a:ext>
              </a:extLst>
            </p:cNvPr>
            <p:cNvCxnSpPr/>
            <p:nvPr/>
          </p:nvCxnSpPr>
          <p:spPr>
            <a:xfrm>
              <a:off x="2116150" y="4483819"/>
              <a:ext cx="56599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422350B4-0E60-4C86-A916-BBA0EB99D6D6}"/>
                </a:ext>
              </a:extLst>
            </p:cNvPr>
            <p:cNvCxnSpPr/>
            <p:nvPr/>
          </p:nvCxnSpPr>
          <p:spPr>
            <a:xfrm>
              <a:off x="2056702" y="5649093"/>
              <a:ext cx="5659921"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Oval 5">
              <a:extLst>
                <a:ext uri="{FF2B5EF4-FFF2-40B4-BE49-F238E27FC236}">
                  <a16:creationId xmlns:a16="http://schemas.microsoft.com/office/drawing/2014/main" id="{3D3C59B0-119E-4545-B130-A7F460D0140A}"/>
                </a:ext>
              </a:extLst>
            </p:cNvPr>
            <p:cNvSpPr/>
            <p:nvPr/>
          </p:nvSpPr>
          <p:spPr>
            <a:xfrm>
              <a:off x="7398744" y="4482395"/>
              <a:ext cx="754655" cy="1166698"/>
            </a:xfrm>
            <a:prstGeom prst="ellipse">
              <a:avLst/>
            </a:prstGeom>
            <a:solidFill>
              <a:schemeClr val="bg1"/>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58460476"/>
      </p:ext>
    </p:extLst>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55CE-53EC-42A3-A337-8D46A96BADE9}"/>
              </a:ext>
            </a:extLst>
          </p:cNvPr>
          <p:cNvSpPr>
            <a:spLocks noGrp="1"/>
          </p:cNvSpPr>
          <p:nvPr>
            <p:ph type="title"/>
          </p:nvPr>
        </p:nvSpPr>
        <p:spPr/>
        <p:txBody>
          <a:bodyPr>
            <a:normAutofit fontScale="90000"/>
          </a:bodyPr>
          <a:lstStyle/>
          <a:p>
            <a:r>
              <a:rPr lang="en-US" dirty="0"/>
              <a:t>REFRIGERATION SYSTEM SUCTION LINE AND COMPRESSOR ACCESSORIES </a:t>
            </a:r>
          </a:p>
        </p:txBody>
      </p:sp>
      <p:sp>
        <p:nvSpPr>
          <p:cNvPr id="3" name="Content Placeholder 2">
            <a:extLst>
              <a:ext uri="{FF2B5EF4-FFF2-40B4-BE49-F238E27FC236}">
                <a16:creationId xmlns:a16="http://schemas.microsoft.com/office/drawing/2014/main" id="{86D39BEE-19DC-4F3C-8B53-E37C912CEDA4}"/>
              </a:ext>
            </a:extLst>
          </p:cNvPr>
          <p:cNvSpPr>
            <a:spLocks noGrp="1"/>
          </p:cNvSpPr>
          <p:nvPr>
            <p:ph idx="1"/>
          </p:nvPr>
        </p:nvSpPr>
        <p:spPr>
          <a:xfrm>
            <a:off x="440286" y="1981200"/>
            <a:ext cx="11294514" cy="1828800"/>
          </a:xfrm>
        </p:spPr>
        <p:txBody>
          <a:bodyPr anchor="t">
            <a:normAutofit fontScale="92500"/>
          </a:bodyPr>
          <a:lstStyle/>
          <a:p>
            <a:r>
              <a:rPr lang="en-US" dirty="0"/>
              <a:t>In the suction line, at the outlet of the evaporator, suction line accumulators can be found. </a:t>
            </a:r>
          </a:p>
          <a:p>
            <a:r>
              <a:rPr lang="en-US" dirty="0"/>
              <a:t>They are located between the evaporator and the compressor. </a:t>
            </a:r>
          </a:p>
        </p:txBody>
      </p:sp>
      <p:pic>
        <p:nvPicPr>
          <p:cNvPr id="4" name="Picture 3">
            <a:extLst>
              <a:ext uri="{FF2B5EF4-FFF2-40B4-BE49-F238E27FC236}">
                <a16:creationId xmlns:a16="http://schemas.microsoft.com/office/drawing/2014/main" id="{216E2094-98FE-4803-8B0B-7308198CA3DF}"/>
              </a:ext>
            </a:extLst>
          </p:cNvPr>
          <p:cNvPicPr>
            <a:picLocks noChangeAspect="1"/>
          </p:cNvPicPr>
          <p:nvPr/>
        </p:nvPicPr>
        <p:blipFill>
          <a:blip r:embed="rId3"/>
          <a:stretch>
            <a:fillRect/>
          </a:stretch>
        </p:blipFill>
        <p:spPr>
          <a:xfrm>
            <a:off x="1981200" y="3602454"/>
            <a:ext cx="8001000" cy="3255546"/>
          </a:xfrm>
          <a:prstGeom prst="rect">
            <a:avLst/>
          </a:prstGeom>
        </p:spPr>
      </p:pic>
      <p:cxnSp>
        <p:nvCxnSpPr>
          <p:cNvPr id="6" name="Straight Arrow Connector 5">
            <a:extLst>
              <a:ext uri="{FF2B5EF4-FFF2-40B4-BE49-F238E27FC236}">
                <a16:creationId xmlns:a16="http://schemas.microsoft.com/office/drawing/2014/main" id="{FD49556C-39AF-4AE7-8797-8E9DE92BD584}"/>
              </a:ext>
            </a:extLst>
          </p:cNvPr>
          <p:cNvCxnSpPr/>
          <p:nvPr/>
        </p:nvCxnSpPr>
        <p:spPr>
          <a:xfrm>
            <a:off x="838200" y="4572000"/>
            <a:ext cx="1447800" cy="914400"/>
          </a:xfrm>
          <a:prstGeom prst="straightConnector1">
            <a:avLst/>
          </a:prstGeom>
          <a:ln w="57150">
            <a:solidFill>
              <a:srgbClr val="FF4B4B"/>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1930437"/>
      </p:ext>
    </p:extLst>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55CE-53EC-42A3-A337-8D46A96BADE9}"/>
              </a:ext>
            </a:extLst>
          </p:cNvPr>
          <p:cNvSpPr>
            <a:spLocks noGrp="1"/>
          </p:cNvSpPr>
          <p:nvPr>
            <p:ph type="title"/>
          </p:nvPr>
        </p:nvSpPr>
        <p:spPr/>
        <p:txBody>
          <a:bodyPr>
            <a:normAutofit fontScale="90000"/>
          </a:bodyPr>
          <a:lstStyle/>
          <a:p>
            <a:r>
              <a:rPr lang="en-US" dirty="0"/>
              <a:t>REFRIGERATION SYSTEM SUCTION LINE AND COMPRESSOR ACCESSORIES </a:t>
            </a:r>
          </a:p>
        </p:txBody>
      </p:sp>
      <p:sp>
        <p:nvSpPr>
          <p:cNvPr id="3" name="Content Placeholder 2">
            <a:extLst>
              <a:ext uri="{FF2B5EF4-FFF2-40B4-BE49-F238E27FC236}">
                <a16:creationId xmlns:a16="http://schemas.microsoft.com/office/drawing/2014/main" id="{86D39BEE-19DC-4F3C-8B53-E37C912CEDA4}"/>
              </a:ext>
            </a:extLst>
          </p:cNvPr>
          <p:cNvSpPr>
            <a:spLocks noGrp="1"/>
          </p:cNvSpPr>
          <p:nvPr>
            <p:ph idx="1"/>
          </p:nvPr>
        </p:nvSpPr>
        <p:spPr>
          <a:xfrm>
            <a:off x="2743200" y="2116700"/>
            <a:ext cx="6096000" cy="3877600"/>
          </a:xfrm>
        </p:spPr>
        <p:txBody>
          <a:bodyPr/>
          <a:lstStyle/>
          <a:p>
            <a:pPr marL="0" indent="0">
              <a:buNone/>
            </a:pPr>
            <a:r>
              <a:rPr lang="en-US" dirty="0"/>
              <a:t>Accumulators prevent any liquid refrigerant that may flow from the evaporator from flowing into the compressor. </a:t>
            </a:r>
          </a:p>
        </p:txBody>
      </p:sp>
      <p:pic>
        <p:nvPicPr>
          <p:cNvPr id="1026" name="Picture 2" descr="https://static.grainger.com/rp/s/is/image/Grainger/1ZRL3_AS01?$lgmain$">
            <a:extLst>
              <a:ext uri="{FF2B5EF4-FFF2-40B4-BE49-F238E27FC236}">
                <a16:creationId xmlns:a16="http://schemas.microsoft.com/office/drawing/2014/main" id="{5531ECCF-105F-4909-8DD8-37E7E6FB04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34" t="3333" r="30000" b="8667"/>
          <a:stretch/>
        </p:blipFill>
        <p:spPr bwMode="auto">
          <a:xfrm>
            <a:off x="1066800" y="2362200"/>
            <a:ext cx="1488052" cy="3386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indoor, table, black, cup&#10;&#10;Description automatically generated">
            <a:extLst>
              <a:ext uri="{FF2B5EF4-FFF2-40B4-BE49-F238E27FC236}">
                <a16:creationId xmlns:a16="http://schemas.microsoft.com/office/drawing/2014/main" id="{A552390F-F8CA-48E9-B35C-C65EF9504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2686041"/>
            <a:ext cx="2376734" cy="3369709"/>
          </a:xfrm>
          <a:prstGeom prst="rect">
            <a:avLst/>
          </a:prstGeom>
        </p:spPr>
      </p:pic>
    </p:spTree>
    <p:extLst>
      <p:ext uri="{BB962C8B-B14F-4D97-AF65-F5344CB8AC3E}">
        <p14:creationId xmlns:p14="http://schemas.microsoft.com/office/powerpoint/2010/main" val="74571799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EVAPORATOR</a:t>
            </a:r>
          </a:p>
        </p:txBody>
      </p:sp>
      <p:pic>
        <p:nvPicPr>
          <p:cNvPr id="4098" name="Picture 2"/>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4419600" y="3276599"/>
            <a:ext cx="4048381" cy="1762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ular Callout 3"/>
          <p:cNvSpPr/>
          <p:nvPr/>
        </p:nvSpPr>
        <p:spPr>
          <a:xfrm>
            <a:off x="533400" y="3200400"/>
            <a:ext cx="3352800" cy="1524000"/>
          </a:xfrm>
          <a:prstGeom prst="wedgeRectCallout">
            <a:avLst>
              <a:gd name="adj1" fmla="val 65386"/>
              <a:gd name="adj2" fmla="val -29929"/>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Low-pressure &amp; temperature liquid with some flash-gas enters</a:t>
            </a:r>
          </a:p>
        </p:txBody>
      </p:sp>
      <p:sp>
        <p:nvSpPr>
          <p:cNvPr id="6" name="Rectangular Callout 5"/>
          <p:cNvSpPr/>
          <p:nvPr/>
        </p:nvSpPr>
        <p:spPr>
          <a:xfrm>
            <a:off x="8382000" y="3047999"/>
            <a:ext cx="3352800" cy="1524000"/>
          </a:xfrm>
          <a:prstGeom prst="wedgeRectCallout">
            <a:avLst>
              <a:gd name="adj1" fmla="val -48106"/>
              <a:gd name="adj2" fmla="val 68768"/>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Low-pressure &amp; temperature superheated vapor leaves</a:t>
            </a:r>
          </a:p>
        </p:txBody>
      </p:sp>
    </p:spTree>
    <p:extLst>
      <p:ext uri="{BB962C8B-B14F-4D97-AF65-F5344CB8AC3E}">
        <p14:creationId xmlns:p14="http://schemas.microsoft.com/office/powerpoint/2010/main" val="4252818691"/>
      </p:ext>
    </p:extLst>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4"/>
          <p:cNvSpPr>
            <a:spLocks noGrp="1" noChangeArrowheads="1"/>
          </p:cNvSpPr>
          <p:nvPr>
            <p:ph type="title"/>
          </p:nvPr>
        </p:nvSpPr>
        <p:spPr>
          <a:xfrm>
            <a:off x="581192" y="702156"/>
            <a:ext cx="11077408" cy="1013800"/>
          </a:xfrm>
        </p:spPr>
        <p:txBody>
          <a:bodyPr>
            <a:normAutofit fontScale="90000"/>
          </a:bodyPr>
          <a:lstStyle/>
          <a:p>
            <a:r>
              <a:rPr lang="en-US" dirty="0"/>
              <a:t>REFRIGERATION SYSTEM SUCTION LINE AND COMPRESSOR ACCESSORIES </a:t>
            </a:r>
            <a:endParaRPr lang="en-US" altLang="en-US" dirty="0"/>
          </a:p>
        </p:txBody>
      </p:sp>
      <p:sp>
        <p:nvSpPr>
          <p:cNvPr id="177155" name="Rectangle 3"/>
          <p:cNvSpPr>
            <a:spLocks noGrp="1" noChangeArrowheads="1"/>
          </p:cNvSpPr>
          <p:nvPr>
            <p:ph idx="1"/>
          </p:nvPr>
        </p:nvSpPr>
        <p:spPr>
          <a:xfrm>
            <a:off x="441331" y="2060395"/>
            <a:ext cx="11309338" cy="2196815"/>
          </a:xfrm>
        </p:spPr>
        <p:txBody>
          <a:bodyPr anchor="t">
            <a:normAutofit fontScale="92500" lnSpcReduction="20000"/>
          </a:bodyPr>
          <a:lstStyle/>
          <a:p>
            <a:r>
              <a:rPr lang="en-US" dirty="0"/>
              <a:t>The normal position of the suction service/shutoff valve is </a:t>
            </a:r>
            <a:br>
              <a:rPr lang="en-US" dirty="0"/>
            </a:br>
            <a:r>
              <a:rPr lang="en-US" dirty="0"/>
              <a:t>back-seated. </a:t>
            </a:r>
          </a:p>
          <a:p>
            <a:r>
              <a:rPr lang="en-US" dirty="0"/>
              <a:t>In the back-seated position, the gauge port is closed off so the manifold hose can be removed from the valve without releasing refrigerant.</a:t>
            </a:r>
            <a:endParaRPr lang="en-US" altLang="en-US" dirty="0"/>
          </a:p>
        </p:txBody>
      </p:sp>
      <p:grpSp>
        <p:nvGrpSpPr>
          <p:cNvPr id="4" name="Group 3">
            <a:extLst>
              <a:ext uri="{FF2B5EF4-FFF2-40B4-BE49-F238E27FC236}">
                <a16:creationId xmlns:a16="http://schemas.microsoft.com/office/drawing/2014/main" id="{4FE5F081-7C45-424B-9B90-3BF21F2BF559}"/>
              </a:ext>
            </a:extLst>
          </p:cNvPr>
          <p:cNvGrpSpPr/>
          <p:nvPr/>
        </p:nvGrpSpPr>
        <p:grpSpPr>
          <a:xfrm>
            <a:off x="228600" y="4125739"/>
            <a:ext cx="10817906" cy="2606322"/>
            <a:chOff x="208280" y="3873345"/>
            <a:chExt cx="11048815" cy="2965432"/>
          </a:xfrm>
        </p:grpSpPr>
        <p:cxnSp>
          <p:nvCxnSpPr>
            <p:cNvPr id="9" name="Straight Arrow Connector 8"/>
            <p:cNvCxnSpPr/>
            <p:nvPr/>
          </p:nvCxnSpPr>
          <p:spPr>
            <a:xfrm>
              <a:off x="9003548" y="4196166"/>
              <a:ext cx="1178243" cy="5968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b="18772"/>
            <a:stretch/>
          </p:blipFill>
          <p:spPr>
            <a:xfrm>
              <a:off x="4213485" y="4445966"/>
              <a:ext cx="2299488" cy="2059492"/>
            </a:xfrm>
            <a:prstGeom prst="rect">
              <a:avLst/>
            </a:prstGeom>
          </p:spPr>
        </p:pic>
        <p:pic>
          <p:nvPicPr>
            <p:cNvPr id="3" name="Picture 2">
              <a:extLst>
                <a:ext uri="{FF2B5EF4-FFF2-40B4-BE49-F238E27FC236}">
                  <a16:creationId xmlns:a16="http://schemas.microsoft.com/office/drawing/2014/main" id="{6DAA77B8-2299-4A31-BA00-F686D0BEE49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5116" y="4389399"/>
              <a:ext cx="2180834" cy="1962750"/>
            </a:xfrm>
            <a:prstGeom prst="rect">
              <a:avLst/>
            </a:prstGeom>
          </p:spPr>
        </p:pic>
        <p:sp>
          <p:nvSpPr>
            <p:cNvPr id="15" name="TextBox 14">
              <a:extLst>
                <a:ext uri="{FF2B5EF4-FFF2-40B4-BE49-F238E27FC236}">
                  <a16:creationId xmlns:a16="http://schemas.microsoft.com/office/drawing/2014/main" id="{B89C8C6A-22A4-4191-A7E5-95F88B0C74C2}"/>
                </a:ext>
              </a:extLst>
            </p:cNvPr>
            <p:cNvSpPr txBox="1"/>
            <p:nvPr/>
          </p:nvSpPr>
          <p:spPr>
            <a:xfrm>
              <a:off x="208280" y="4985573"/>
              <a:ext cx="1044874" cy="385201"/>
            </a:xfrm>
            <a:prstGeom prst="rect">
              <a:avLst/>
            </a:prstGeom>
            <a:solidFill>
              <a:srgbClr val="0000CC"/>
            </a:solidFill>
          </p:spPr>
          <p:txBody>
            <a:bodyPr wrap="none" rtlCol="0">
              <a:spAutoFit/>
            </a:bodyPr>
            <a:lstStyle/>
            <a:p>
              <a:r>
                <a:rPr lang="en-US" sz="1600" dirty="0">
                  <a:solidFill>
                    <a:schemeClr val="bg1"/>
                  </a:solidFill>
                </a:rPr>
                <a:t>Line Port</a:t>
              </a:r>
            </a:p>
          </p:txBody>
        </p:sp>
        <p:sp>
          <p:nvSpPr>
            <p:cNvPr id="16" name="TextBox 15">
              <a:extLst>
                <a:ext uri="{FF2B5EF4-FFF2-40B4-BE49-F238E27FC236}">
                  <a16:creationId xmlns:a16="http://schemas.microsoft.com/office/drawing/2014/main" id="{135F1F5C-459A-43D2-A657-BA91EFAD57EC}"/>
                </a:ext>
              </a:extLst>
            </p:cNvPr>
            <p:cNvSpPr txBox="1"/>
            <p:nvPr/>
          </p:nvSpPr>
          <p:spPr>
            <a:xfrm>
              <a:off x="2325890" y="4056724"/>
              <a:ext cx="841858" cy="665348"/>
            </a:xfrm>
            <a:prstGeom prst="rect">
              <a:avLst/>
            </a:prstGeom>
            <a:solidFill>
              <a:srgbClr val="0000CC"/>
            </a:solidFill>
          </p:spPr>
          <p:txBody>
            <a:bodyPr wrap="none" rtlCol="0">
              <a:spAutoFit/>
            </a:bodyPr>
            <a:lstStyle/>
            <a:p>
              <a:r>
                <a:rPr lang="en-US" sz="1600" dirty="0">
                  <a:solidFill>
                    <a:schemeClr val="bg1"/>
                  </a:solidFill>
                </a:rPr>
                <a:t>Service</a:t>
              </a:r>
            </a:p>
            <a:p>
              <a:r>
                <a:rPr lang="en-US" sz="1600" dirty="0">
                  <a:solidFill>
                    <a:schemeClr val="bg1"/>
                  </a:solidFill>
                </a:rPr>
                <a:t>Port</a:t>
              </a:r>
              <a:endParaRPr lang="en-US" sz="1800" dirty="0">
                <a:solidFill>
                  <a:schemeClr val="bg1"/>
                </a:solidFill>
              </a:endParaRPr>
            </a:p>
          </p:txBody>
        </p:sp>
        <p:sp>
          <p:nvSpPr>
            <p:cNvPr id="17" name="TextBox 16">
              <a:extLst>
                <a:ext uri="{FF2B5EF4-FFF2-40B4-BE49-F238E27FC236}">
                  <a16:creationId xmlns:a16="http://schemas.microsoft.com/office/drawing/2014/main" id="{7F06A1A2-BD45-44EC-AD30-A0B2D1CE31B2}"/>
                </a:ext>
              </a:extLst>
            </p:cNvPr>
            <p:cNvSpPr txBox="1"/>
            <p:nvPr/>
          </p:nvSpPr>
          <p:spPr>
            <a:xfrm>
              <a:off x="2277456" y="6173429"/>
              <a:ext cx="609372" cy="665348"/>
            </a:xfrm>
            <a:prstGeom prst="rect">
              <a:avLst/>
            </a:prstGeom>
            <a:solidFill>
              <a:srgbClr val="0000CC"/>
            </a:solidFill>
          </p:spPr>
          <p:txBody>
            <a:bodyPr wrap="none" rtlCol="0">
              <a:spAutoFit/>
            </a:bodyPr>
            <a:lstStyle/>
            <a:p>
              <a:r>
                <a:rPr lang="en-US" sz="1600" dirty="0">
                  <a:solidFill>
                    <a:schemeClr val="bg1"/>
                  </a:solidFill>
                </a:rPr>
                <a:t>Inlet</a:t>
              </a:r>
            </a:p>
            <a:p>
              <a:r>
                <a:rPr lang="en-US" sz="1600" dirty="0">
                  <a:solidFill>
                    <a:schemeClr val="bg1"/>
                  </a:solidFill>
                </a:rPr>
                <a:t>Port</a:t>
              </a:r>
            </a:p>
          </p:txBody>
        </p:sp>
        <p:sp>
          <p:nvSpPr>
            <p:cNvPr id="18" name="TextBox 17">
              <a:extLst>
                <a:ext uri="{FF2B5EF4-FFF2-40B4-BE49-F238E27FC236}">
                  <a16:creationId xmlns:a16="http://schemas.microsoft.com/office/drawing/2014/main" id="{DBAD55FE-584A-4852-A4E8-9DB52DC2014E}"/>
                </a:ext>
              </a:extLst>
            </p:cNvPr>
            <p:cNvSpPr txBox="1"/>
            <p:nvPr/>
          </p:nvSpPr>
          <p:spPr>
            <a:xfrm>
              <a:off x="5838934" y="4303532"/>
              <a:ext cx="841858" cy="665348"/>
            </a:xfrm>
            <a:prstGeom prst="rect">
              <a:avLst/>
            </a:prstGeom>
            <a:solidFill>
              <a:srgbClr val="0000CC"/>
            </a:solidFill>
          </p:spPr>
          <p:txBody>
            <a:bodyPr wrap="none" rtlCol="0">
              <a:spAutoFit/>
            </a:bodyPr>
            <a:lstStyle/>
            <a:p>
              <a:r>
                <a:rPr lang="en-US" sz="1600" dirty="0">
                  <a:solidFill>
                    <a:schemeClr val="bg1"/>
                  </a:solidFill>
                </a:rPr>
                <a:t>Service</a:t>
              </a:r>
            </a:p>
            <a:p>
              <a:r>
                <a:rPr lang="en-US" sz="1600" dirty="0">
                  <a:solidFill>
                    <a:schemeClr val="bg1"/>
                  </a:solidFill>
                </a:rPr>
                <a:t>Port</a:t>
              </a:r>
            </a:p>
          </p:txBody>
        </p:sp>
        <p:sp>
          <p:nvSpPr>
            <p:cNvPr id="19" name="TextBox 18">
              <a:extLst>
                <a:ext uri="{FF2B5EF4-FFF2-40B4-BE49-F238E27FC236}">
                  <a16:creationId xmlns:a16="http://schemas.microsoft.com/office/drawing/2014/main" id="{55F46281-3C1A-494D-8506-FD118F00DD5B}"/>
                </a:ext>
              </a:extLst>
            </p:cNvPr>
            <p:cNvSpPr txBox="1"/>
            <p:nvPr/>
          </p:nvSpPr>
          <p:spPr>
            <a:xfrm>
              <a:off x="3789844" y="6262691"/>
              <a:ext cx="1044874" cy="385202"/>
            </a:xfrm>
            <a:prstGeom prst="rect">
              <a:avLst/>
            </a:prstGeom>
            <a:solidFill>
              <a:srgbClr val="0000CC"/>
            </a:solidFill>
          </p:spPr>
          <p:txBody>
            <a:bodyPr wrap="none" rtlCol="0">
              <a:spAutoFit/>
            </a:bodyPr>
            <a:lstStyle/>
            <a:p>
              <a:r>
                <a:rPr lang="en-US" sz="1600" dirty="0">
                  <a:solidFill>
                    <a:schemeClr val="bg1"/>
                  </a:solidFill>
                </a:rPr>
                <a:t>Line Port</a:t>
              </a:r>
            </a:p>
          </p:txBody>
        </p:sp>
        <p:sp>
          <p:nvSpPr>
            <p:cNvPr id="21" name="TextBox 20">
              <a:extLst>
                <a:ext uri="{FF2B5EF4-FFF2-40B4-BE49-F238E27FC236}">
                  <a16:creationId xmlns:a16="http://schemas.microsoft.com/office/drawing/2014/main" id="{249E2D40-8CB8-4BB3-BF51-B3EF43FB42A3}"/>
                </a:ext>
              </a:extLst>
            </p:cNvPr>
            <p:cNvSpPr txBox="1"/>
            <p:nvPr/>
          </p:nvSpPr>
          <p:spPr>
            <a:xfrm>
              <a:off x="6466258" y="5528507"/>
              <a:ext cx="609372" cy="665348"/>
            </a:xfrm>
            <a:prstGeom prst="rect">
              <a:avLst/>
            </a:prstGeom>
            <a:solidFill>
              <a:srgbClr val="0000CC"/>
            </a:solidFill>
          </p:spPr>
          <p:txBody>
            <a:bodyPr wrap="none" rtlCol="0">
              <a:spAutoFit/>
            </a:bodyPr>
            <a:lstStyle/>
            <a:p>
              <a:r>
                <a:rPr lang="en-US" sz="1600" dirty="0">
                  <a:solidFill>
                    <a:schemeClr val="bg1"/>
                  </a:solidFill>
                </a:rPr>
                <a:t>Inlet</a:t>
              </a:r>
            </a:p>
            <a:p>
              <a:r>
                <a:rPr lang="en-US" sz="1600" dirty="0">
                  <a:solidFill>
                    <a:schemeClr val="bg1"/>
                  </a:solidFill>
                </a:rPr>
                <a:t>Port</a:t>
              </a:r>
              <a:endParaRPr lang="en-US" sz="1800" dirty="0">
                <a:solidFill>
                  <a:schemeClr val="bg1"/>
                </a:solidFill>
              </a:endParaRPr>
            </a:p>
          </p:txBody>
        </p:sp>
        <p:grpSp>
          <p:nvGrpSpPr>
            <p:cNvPr id="20" name="Group 19">
              <a:extLst>
                <a:ext uri="{FF2B5EF4-FFF2-40B4-BE49-F238E27FC236}">
                  <a16:creationId xmlns:a16="http://schemas.microsoft.com/office/drawing/2014/main" id="{ADA430E3-3E22-4A15-A53D-566991AD7633}"/>
                </a:ext>
              </a:extLst>
            </p:cNvPr>
            <p:cNvGrpSpPr/>
            <p:nvPr/>
          </p:nvGrpSpPr>
          <p:grpSpPr>
            <a:xfrm>
              <a:off x="7835277" y="3873345"/>
              <a:ext cx="3421818" cy="2675329"/>
              <a:chOff x="2459104" y="3570336"/>
              <a:chExt cx="4139993" cy="2678841"/>
            </a:xfrm>
          </p:grpSpPr>
          <p:pic>
            <p:nvPicPr>
              <p:cNvPr id="26" name="Picture 5" descr="http://machineryequipmentonline.com/hvac-machinery/wp-content/uploads/2015/12/Refrigeration-Equipment-6-21-19-PM.png">
                <a:extLst>
                  <a:ext uri="{FF2B5EF4-FFF2-40B4-BE49-F238E27FC236}">
                    <a16:creationId xmlns:a16="http://schemas.microsoft.com/office/drawing/2014/main" id="{6476258F-67EF-4306-8EEE-127A3CA8CC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661" t="30591" r="54860" b="53375"/>
              <a:stretch/>
            </p:blipFill>
            <p:spPr bwMode="auto">
              <a:xfrm>
                <a:off x="3119198" y="4152889"/>
                <a:ext cx="3479898" cy="1503869"/>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2">
                <a:extLst>
                  <a:ext uri="{FF2B5EF4-FFF2-40B4-BE49-F238E27FC236}">
                    <a16:creationId xmlns:a16="http://schemas.microsoft.com/office/drawing/2014/main" id="{6C5322CB-7F31-42B9-8A9F-0605F12029F2}"/>
                  </a:ext>
                </a:extLst>
              </p:cNvPr>
              <p:cNvSpPr txBox="1">
                <a:spLocks noChangeArrowheads="1"/>
              </p:cNvSpPr>
              <p:nvPr/>
            </p:nvSpPr>
            <p:spPr bwMode="auto">
              <a:xfrm>
                <a:off x="2825875" y="3805963"/>
                <a:ext cx="1977499" cy="66622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600" dirty="0">
                    <a:solidFill>
                      <a:schemeClr val="bg1"/>
                    </a:solidFill>
                    <a:latin typeface="Times New Roman" pitchFamily="18" charset="0"/>
                  </a:rPr>
                  <a:t>Back-Seated</a:t>
                </a:r>
              </a:p>
              <a:p>
                <a:pPr algn="ctr" eaLnBrk="1" hangingPunct="1">
                  <a:spcBef>
                    <a:spcPct val="0"/>
                  </a:spcBef>
                  <a:buFontTx/>
                  <a:buNone/>
                </a:pPr>
                <a:r>
                  <a:rPr lang="en-US" altLang="en-US" sz="1600" dirty="0">
                    <a:solidFill>
                      <a:schemeClr val="bg1"/>
                    </a:solidFill>
                    <a:latin typeface="Times New Roman" pitchFamily="18" charset="0"/>
                  </a:rPr>
                  <a:t>Position</a:t>
                </a:r>
              </a:p>
            </p:txBody>
          </p:sp>
          <p:cxnSp>
            <p:nvCxnSpPr>
              <p:cNvPr id="28" name="Straight Arrow Connector 27">
                <a:extLst>
                  <a:ext uri="{FF2B5EF4-FFF2-40B4-BE49-F238E27FC236}">
                    <a16:creationId xmlns:a16="http://schemas.microsoft.com/office/drawing/2014/main" id="{9A119CB2-EAB9-403E-96A4-5842372A4C1A}"/>
                  </a:ext>
                </a:extLst>
              </p:cNvPr>
              <p:cNvCxnSpPr>
                <a:cxnSpLocks/>
              </p:cNvCxnSpPr>
              <p:nvPr/>
            </p:nvCxnSpPr>
            <p:spPr>
              <a:xfrm>
                <a:off x="4430643" y="4472184"/>
                <a:ext cx="428506" cy="379399"/>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3" name="TextBox 24">
                <a:extLst>
                  <a:ext uri="{FF2B5EF4-FFF2-40B4-BE49-F238E27FC236}">
                    <a16:creationId xmlns:a16="http://schemas.microsoft.com/office/drawing/2014/main" id="{7A40C131-9528-4CBA-9548-51ACFE1E5D61}"/>
                  </a:ext>
                </a:extLst>
              </p:cNvPr>
              <p:cNvSpPr txBox="1">
                <a:spLocks noChangeArrowheads="1"/>
              </p:cNvSpPr>
              <p:nvPr/>
            </p:nvSpPr>
            <p:spPr bwMode="auto">
              <a:xfrm>
                <a:off x="2459104" y="4655803"/>
                <a:ext cx="770944" cy="666221"/>
              </a:xfrm>
              <a:prstGeom prst="rect">
                <a:avLst/>
              </a:prstGeom>
              <a:solidFill>
                <a:srgbClr val="0000CC"/>
              </a:solidFill>
              <a:ln>
                <a:noFill/>
              </a:ln>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600" dirty="0">
                    <a:solidFill>
                      <a:schemeClr val="bg1"/>
                    </a:solidFill>
                    <a:latin typeface="Times New Roman" pitchFamily="18" charset="0"/>
                  </a:rPr>
                  <a:t>Line</a:t>
                </a:r>
              </a:p>
              <a:p>
                <a:pPr algn="ctr" eaLnBrk="1" hangingPunct="1">
                  <a:spcBef>
                    <a:spcPct val="0"/>
                  </a:spcBef>
                  <a:buFontTx/>
                  <a:buNone/>
                </a:pPr>
                <a:r>
                  <a:rPr lang="en-US" altLang="en-US" sz="1600" dirty="0">
                    <a:solidFill>
                      <a:schemeClr val="bg1"/>
                    </a:solidFill>
                    <a:latin typeface="Times New Roman" pitchFamily="18" charset="0"/>
                  </a:rPr>
                  <a:t> Port</a:t>
                </a:r>
                <a:endParaRPr lang="en-US" altLang="en-US" sz="1800" dirty="0">
                  <a:solidFill>
                    <a:schemeClr val="bg1"/>
                  </a:solidFill>
                  <a:latin typeface="Times New Roman" pitchFamily="18" charset="0"/>
                </a:endParaRPr>
              </a:p>
            </p:txBody>
          </p:sp>
          <p:sp>
            <p:nvSpPr>
              <p:cNvPr id="22" name="TextBox 24">
                <a:extLst>
                  <a:ext uri="{FF2B5EF4-FFF2-40B4-BE49-F238E27FC236}">
                    <a16:creationId xmlns:a16="http://schemas.microsoft.com/office/drawing/2014/main" id="{E21A3BFD-9449-443D-847D-E74A3E2C7DF1}"/>
                  </a:ext>
                </a:extLst>
              </p:cNvPr>
              <p:cNvSpPr txBox="1">
                <a:spLocks noChangeArrowheads="1"/>
              </p:cNvSpPr>
              <p:nvPr/>
            </p:nvSpPr>
            <p:spPr bwMode="auto">
              <a:xfrm>
                <a:off x="5420020" y="3570336"/>
                <a:ext cx="1179077" cy="666221"/>
              </a:xfrm>
              <a:prstGeom prst="rect">
                <a:avLst/>
              </a:prstGeom>
              <a:solidFill>
                <a:srgbClr val="0000CC"/>
              </a:solidFill>
              <a:ln>
                <a:noFill/>
              </a:ln>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600" dirty="0">
                    <a:solidFill>
                      <a:schemeClr val="bg1"/>
                    </a:solidFill>
                    <a:latin typeface="Times New Roman" pitchFamily="18" charset="0"/>
                  </a:rPr>
                  <a:t>Service Port</a:t>
                </a:r>
              </a:p>
            </p:txBody>
          </p:sp>
          <p:sp>
            <p:nvSpPr>
              <p:cNvPr id="24" name="TextBox 23">
                <a:extLst>
                  <a:ext uri="{FF2B5EF4-FFF2-40B4-BE49-F238E27FC236}">
                    <a16:creationId xmlns:a16="http://schemas.microsoft.com/office/drawing/2014/main" id="{3589B8C1-7F60-4520-8BE8-DA70AA104D31}"/>
                  </a:ext>
                </a:extLst>
              </p:cNvPr>
              <p:cNvSpPr txBox="1">
                <a:spLocks noChangeArrowheads="1"/>
              </p:cNvSpPr>
              <p:nvPr/>
            </p:nvSpPr>
            <p:spPr bwMode="auto">
              <a:xfrm>
                <a:off x="3958225" y="5582956"/>
                <a:ext cx="1766801" cy="666221"/>
              </a:xfrm>
              <a:prstGeom prst="rect">
                <a:avLst/>
              </a:prstGeom>
              <a:solidFill>
                <a:srgbClr val="0000CC"/>
              </a:solidFill>
              <a:ln>
                <a:noFill/>
              </a:ln>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600" dirty="0">
                    <a:solidFill>
                      <a:schemeClr val="bg1"/>
                    </a:solidFill>
                    <a:latin typeface="Times New Roman" pitchFamily="18" charset="0"/>
                  </a:rPr>
                  <a:t>Compressor</a:t>
                </a:r>
              </a:p>
              <a:p>
                <a:pPr algn="ctr" eaLnBrk="1" hangingPunct="1">
                  <a:spcBef>
                    <a:spcPct val="0"/>
                  </a:spcBef>
                  <a:buFontTx/>
                  <a:buNone/>
                </a:pPr>
                <a:r>
                  <a:rPr lang="en-US" altLang="en-US" sz="1600" dirty="0">
                    <a:solidFill>
                      <a:schemeClr val="bg1"/>
                    </a:solidFill>
                    <a:latin typeface="Times New Roman" pitchFamily="18" charset="0"/>
                  </a:rPr>
                  <a:t> Port</a:t>
                </a:r>
              </a:p>
            </p:txBody>
          </p:sp>
        </p:grpSp>
      </p:grpSp>
    </p:spTree>
    <p:extLst>
      <p:ext uri="{BB962C8B-B14F-4D97-AF65-F5344CB8AC3E}">
        <p14:creationId xmlns:p14="http://schemas.microsoft.com/office/powerpoint/2010/main" val="673233551"/>
      </p:ext>
    </p:extLst>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55CE-53EC-42A3-A337-8D46A96BADE9}"/>
              </a:ext>
            </a:extLst>
          </p:cNvPr>
          <p:cNvSpPr>
            <a:spLocks noGrp="1"/>
          </p:cNvSpPr>
          <p:nvPr>
            <p:ph type="title"/>
          </p:nvPr>
        </p:nvSpPr>
        <p:spPr/>
        <p:txBody>
          <a:bodyPr>
            <a:normAutofit fontScale="90000"/>
          </a:bodyPr>
          <a:lstStyle/>
          <a:p>
            <a:r>
              <a:rPr lang="en-US" dirty="0"/>
              <a:t>REFRIGERATION SYSTEM SUCTION LINE AND COMPRESSOR ACCESSORIES </a:t>
            </a:r>
          </a:p>
        </p:txBody>
      </p:sp>
      <p:sp>
        <p:nvSpPr>
          <p:cNvPr id="3" name="Content Placeholder 2">
            <a:extLst>
              <a:ext uri="{FF2B5EF4-FFF2-40B4-BE49-F238E27FC236}">
                <a16:creationId xmlns:a16="http://schemas.microsoft.com/office/drawing/2014/main" id="{86D39BEE-19DC-4F3C-8B53-E37C912CEDA4}"/>
              </a:ext>
            </a:extLst>
          </p:cNvPr>
          <p:cNvSpPr>
            <a:spLocks noGrp="1"/>
          </p:cNvSpPr>
          <p:nvPr>
            <p:ph idx="1"/>
          </p:nvPr>
        </p:nvSpPr>
        <p:spPr>
          <a:xfrm>
            <a:off x="457200" y="2116700"/>
            <a:ext cx="8915400" cy="4360300"/>
          </a:xfrm>
        </p:spPr>
        <p:txBody>
          <a:bodyPr>
            <a:normAutofit fontScale="92500" lnSpcReduction="10000"/>
          </a:bodyPr>
          <a:lstStyle/>
          <a:p>
            <a:r>
              <a:rPr lang="en-US" dirty="0"/>
              <a:t>On the </a:t>
            </a:r>
            <a:r>
              <a:rPr lang="en-US" dirty="0">
                <a:solidFill>
                  <a:srgbClr val="FF0000"/>
                </a:solidFill>
              </a:rPr>
              <a:t>high side </a:t>
            </a:r>
            <a:r>
              <a:rPr lang="en-US" dirty="0"/>
              <a:t>of the compressor, the discharge valve can be found.   As with the suction service valve, the </a:t>
            </a:r>
            <a:r>
              <a:rPr lang="en-US" dirty="0">
                <a:solidFill>
                  <a:srgbClr val="FF0000"/>
                </a:solidFill>
              </a:rPr>
              <a:t>norma</a:t>
            </a:r>
            <a:r>
              <a:rPr lang="en-US" dirty="0"/>
              <a:t>l operating position is </a:t>
            </a:r>
            <a:r>
              <a:rPr lang="en-US" dirty="0">
                <a:solidFill>
                  <a:srgbClr val="FF0000"/>
                </a:solidFill>
              </a:rPr>
              <a:t>back-seated</a:t>
            </a:r>
            <a:r>
              <a:rPr lang="en-US" dirty="0"/>
              <a:t>. </a:t>
            </a:r>
          </a:p>
          <a:p>
            <a:r>
              <a:rPr lang="en-US" dirty="0"/>
              <a:t>Under no circumstances should the </a:t>
            </a:r>
            <a:r>
              <a:rPr lang="en-US" dirty="0">
                <a:solidFill>
                  <a:srgbClr val="FF0000"/>
                </a:solidFill>
              </a:rPr>
              <a:t>discharge service valve </a:t>
            </a:r>
            <a:r>
              <a:rPr lang="en-US" dirty="0"/>
              <a:t>be </a:t>
            </a:r>
            <a:r>
              <a:rPr lang="en-US" dirty="0">
                <a:solidFill>
                  <a:srgbClr val="FF0000"/>
                </a:solidFill>
              </a:rPr>
              <a:t>closed</a:t>
            </a:r>
            <a:r>
              <a:rPr lang="en-US" dirty="0"/>
              <a:t> on an operating reciprocating compressor.</a:t>
            </a:r>
          </a:p>
          <a:p>
            <a:r>
              <a:rPr lang="en-US" dirty="0"/>
              <a:t> Doing so can result in </a:t>
            </a:r>
            <a:r>
              <a:rPr lang="en-US" dirty="0">
                <a:solidFill>
                  <a:srgbClr val="FF0000"/>
                </a:solidFill>
              </a:rPr>
              <a:t>compressor damage </a:t>
            </a:r>
            <a:r>
              <a:rPr lang="en-US" dirty="0"/>
              <a:t>as well as </a:t>
            </a:r>
            <a:r>
              <a:rPr lang="en-US" dirty="0">
                <a:solidFill>
                  <a:srgbClr val="FF0000"/>
                </a:solidFill>
              </a:rPr>
              <a:t>severe personal injury</a:t>
            </a:r>
            <a:r>
              <a:rPr lang="en-US" dirty="0"/>
              <a:t>.</a:t>
            </a:r>
          </a:p>
        </p:txBody>
      </p:sp>
      <p:grpSp>
        <p:nvGrpSpPr>
          <p:cNvPr id="7" name="Group 6">
            <a:extLst>
              <a:ext uri="{FF2B5EF4-FFF2-40B4-BE49-F238E27FC236}">
                <a16:creationId xmlns:a16="http://schemas.microsoft.com/office/drawing/2014/main" id="{838C4B26-629E-4541-93AD-07AC56498785}"/>
              </a:ext>
            </a:extLst>
          </p:cNvPr>
          <p:cNvGrpSpPr/>
          <p:nvPr/>
        </p:nvGrpSpPr>
        <p:grpSpPr>
          <a:xfrm>
            <a:off x="9546734" y="2743200"/>
            <a:ext cx="2645267" cy="2969034"/>
            <a:chOff x="5563875" y="3733800"/>
            <a:chExt cx="3001317" cy="3757441"/>
          </a:xfrm>
        </p:grpSpPr>
        <p:grpSp>
          <p:nvGrpSpPr>
            <p:cNvPr id="8" name="Group 7">
              <a:extLst>
                <a:ext uri="{FF2B5EF4-FFF2-40B4-BE49-F238E27FC236}">
                  <a16:creationId xmlns:a16="http://schemas.microsoft.com/office/drawing/2014/main" id="{390631EF-76CD-4E52-A152-D898C2A43800}"/>
                </a:ext>
              </a:extLst>
            </p:cNvPr>
            <p:cNvGrpSpPr/>
            <p:nvPr/>
          </p:nvGrpSpPr>
          <p:grpSpPr>
            <a:xfrm>
              <a:off x="5734630" y="3733800"/>
              <a:ext cx="2830562" cy="2260074"/>
              <a:chOff x="4210630" y="4495800"/>
              <a:chExt cx="2830562" cy="2260074"/>
            </a:xfrm>
          </p:grpSpPr>
          <p:pic>
            <p:nvPicPr>
              <p:cNvPr id="10" name="Picture 5" descr="Bitzer Semi-hermetic Reciprocating Compressor">
                <a:extLst>
                  <a:ext uri="{FF2B5EF4-FFF2-40B4-BE49-F238E27FC236}">
                    <a16:creationId xmlns:a16="http://schemas.microsoft.com/office/drawing/2014/main" id="{2A7CF103-A06B-43A0-BCD6-3A1BD0C87E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0630" y="4621879"/>
                <a:ext cx="2668153" cy="213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Lightning Bolt 10">
                <a:extLst>
                  <a:ext uri="{FF2B5EF4-FFF2-40B4-BE49-F238E27FC236}">
                    <a16:creationId xmlns:a16="http://schemas.microsoft.com/office/drawing/2014/main" id="{03E5BCCF-7379-48A3-9997-922110596FEB}"/>
                  </a:ext>
                </a:extLst>
              </p:cNvPr>
              <p:cNvSpPr/>
              <p:nvPr/>
            </p:nvSpPr>
            <p:spPr>
              <a:xfrm rot="15973146">
                <a:off x="6140067" y="4689540"/>
                <a:ext cx="948442" cy="853809"/>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2" name="Lightning Bolt 11">
                <a:extLst>
                  <a:ext uri="{FF2B5EF4-FFF2-40B4-BE49-F238E27FC236}">
                    <a16:creationId xmlns:a16="http://schemas.microsoft.com/office/drawing/2014/main" id="{8E64418B-AA88-4520-A000-28C2CAD28FB7}"/>
                  </a:ext>
                </a:extLst>
              </p:cNvPr>
              <p:cNvSpPr/>
              <p:nvPr/>
            </p:nvSpPr>
            <p:spPr>
              <a:xfrm rot="10567812">
                <a:off x="5321205" y="4495800"/>
                <a:ext cx="853809" cy="948442"/>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Lightning Bolt 12">
                <a:extLst>
                  <a:ext uri="{FF2B5EF4-FFF2-40B4-BE49-F238E27FC236}">
                    <a16:creationId xmlns:a16="http://schemas.microsoft.com/office/drawing/2014/main" id="{3E85FAF2-9479-42BD-858F-CA10A47D17C2}"/>
                  </a:ext>
                </a:extLst>
              </p:cNvPr>
              <p:cNvSpPr/>
              <p:nvPr/>
            </p:nvSpPr>
            <p:spPr>
              <a:xfrm rot="21318944">
                <a:off x="6063051" y="5624860"/>
                <a:ext cx="853809" cy="948442"/>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Lightning Bolt 13">
                <a:extLst>
                  <a:ext uri="{FF2B5EF4-FFF2-40B4-BE49-F238E27FC236}">
                    <a16:creationId xmlns:a16="http://schemas.microsoft.com/office/drawing/2014/main" id="{B2FC16ED-21C9-4D92-B3BB-8324386EE40D}"/>
                  </a:ext>
                </a:extLst>
              </p:cNvPr>
              <p:cNvSpPr/>
              <p:nvPr/>
            </p:nvSpPr>
            <p:spPr>
              <a:xfrm rot="5400000">
                <a:off x="5119950" y="5506986"/>
                <a:ext cx="948442" cy="853809"/>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sp>
          <p:nvSpPr>
            <p:cNvPr id="9" name="Oval Callout 7">
              <a:extLst>
                <a:ext uri="{FF2B5EF4-FFF2-40B4-BE49-F238E27FC236}">
                  <a16:creationId xmlns:a16="http://schemas.microsoft.com/office/drawing/2014/main" id="{E8E1F7E8-4C0C-4974-9EB9-641F950F42FE}"/>
                </a:ext>
              </a:extLst>
            </p:cNvPr>
            <p:cNvSpPr/>
            <p:nvPr/>
          </p:nvSpPr>
          <p:spPr>
            <a:xfrm>
              <a:off x="5563875" y="5967241"/>
              <a:ext cx="1981201" cy="1524000"/>
            </a:xfrm>
            <a:prstGeom prst="wedgeEllipseCallout">
              <a:avLst>
                <a:gd name="adj1" fmla="val -11390"/>
                <a:gd name="adj2" fmla="val -168351"/>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1600" dirty="0">
                  <a:solidFill>
                    <a:schemeClr val="tx1"/>
                  </a:solidFill>
                </a:rPr>
                <a:t>Discharge Valve</a:t>
              </a:r>
            </a:p>
          </p:txBody>
        </p:sp>
      </p:grpSp>
    </p:spTree>
    <p:extLst>
      <p:ext uri="{BB962C8B-B14F-4D97-AF65-F5344CB8AC3E}">
        <p14:creationId xmlns:p14="http://schemas.microsoft.com/office/powerpoint/2010/main" val="3585096419"/>
      </p:ext>
    </p:extLst>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Title 1"/>
          <p:cNvSpPr>
            <a:spLocks noGrp="1"/>
          </p:cNvSpPr>
          <p:nvPr>
            <p:ph type="title"/>
          </p:nvPr>
        </p:nvSpPr>
        <p:spPr>
          <a:xfrm>
            <a:off x="581192" y="702156"/>
            <a:ext cx="11077408" cy="1013800"/>
          </a:xfrm>
        </p:spPr>
        <p:txBody>
          <a:bodyPr>
            <a:normAutofit fontScale="90000"/>
          </a:bodyPr>
          <a:lstStyle/>
          <a:p>
            <a:r>
              <a:rPr lang="en-US" dirty="0"/>
              <a:t>REFRIGERATION SYSTEM SUCTION LINE AND COMPRESSOR ACCESSORIES </a:t>
            </a:r>
            <a:endParaRPr lang="en-US" altLang="en-US" dirty="0"/>
          </a:p>
        </p:txBody>
      </p:sp>
      <p:sp>
        <p:nvSpPr>
          <p:cNvPr id="181251" name="Content Placeholder 2"/>
          <p:cNvSpPr>
            <a:spLocks noGrp="1"/>
          </p:cNvSpPr>
          <p:nvPr>
            <p:ph idx="1"/>
          </p:nvPr>
        </p:nvSpPr>
        <p:spPr>
          <a:xfrm>
            <a:off x="381000" y="2278244"/>
            <a:ext cx="8322714" cy="4351156"/>
          </a:xfrm>
        </p:spPr>
        <p:txBody>
          <a:bodyPr anchor="t"/>
          <a:lstStyle/>
          <a:p>
            <a:r>
              <a:rPr lang="en-US" altLang="en-US" dirty="0"/>
              <a:t>To help prevent compressor damage, refrigerant systems must be </a:t>
            </a:r>
            <a:r>
              <a:rPr lang="en-US" altLang="en-US" dirty="0">
                <a:solidFill>
                  <a:srgbClr val="FF0000"/>
                </a:solidFill>
              </a:rPr>
              <a:t>protected by a high-pressure relief device</a:t>
            </a:r>
            <a:r>
              <a:rPr lang="en-US" altLang="en-US" dirty="0"/>
              <a:t> which may be in the compressor or external relief valve.  </a:t>
            </a:r>
          </a:p>
          <a:p>
            <a:r>
              <a:rPr lang="en-US" altLang="en-US" dirty="0"/>
              <a:t>When using multiple pressure relief valves they can only be installed in </a:t>
            </a:r>
            <a:r>
              <a:rPr lang="en-US" altLang="en-US" b="1" dirty="0">
                <a:solidFill>
                  <a:srgbClr val="FF0000"/>
                </a:solidFill>
              </a:rPr>
              <a:t>parallel.</a:t>
            </a:r>
            <a:r>
              <a:rPr lang="en-US" altLang="en-US" dirty="0"/>
              <a:t> </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6782" t="24271" r="33692" b="5825"/>
          <a:stretch/>
        </p:blipFill>
        <p:spPr>
          <a:xfrm>
            <a:off x="9247716" y="2808906"/>
            <a:ext cx="2840567" cy="3352800"/>
          </a:xfrm>
          <a:prstGeom prst="rect">
            <a:avLst/>
          </a:prstGeom>
        </p:spPr>
      </p:pic>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6132" name="Picture 7" descr="CH280 - Crankcase heater 70 W (belt-type heat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04938" y="4695308"/>
            <a:ext cx="1981200" cy="88940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6133" name="Picture 9" descr="Copeland Compressor 918-0001-03 CRANKCASE HEATER 120V"/>
          <p:cNvPicPr>
            <a:picLocks noChangeAspect="1" noChangeArrowheads="1"/>
          </p:cNvPicPr>
          <p:nvPr/>
        </p:nvPicPr>
        <p:blipFill>
          <a:blip r:embed="rId4">
            <a:extLst>
              <a:ext uri="{28A0092B-C50C-407E-A947-70E740481C1C}">
                <a14:useLocalDpi xmlns:a14="http://schemas.microsoft.com/office/drawing/2010/main" val="0"/>
              </a:ext>
            </a:extLst>
          </a:blip>
          <a:srcRect l="19901" t="15578" r="26607" b="12480"/>
          <a:stretch>
            <a:fillRect/>
          </a:stretch>
        </p:blipFill>
        <p:spPr bwMode="auto">
          <a:xfrm>
            <a:off x="575894" y="2187087"/>
            <a:ext cx="2450765" cy="218638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6130" name="Rectangle 2"/>
          <p:cNvSpPr>
            <a:spLocks noGrp="1" noChangeArrowheads="1"/>
          </p:cNvSpPr>
          <p:nvPr>
            <p:ph type="title"/>
          </p:nvPr>
        </p:nvSpPr>
        <p:spPr/>
        <p:txBody>
          <a:bodyPr>
            <a:normAutofit fontScale="90000"/>
          </a:bodyPr>
          <a:lstStyle/>
          <a:p>
            <a:r>
              <a:rPr lang="en-US" altLang="en-US" dirty="0"/>
              <a:t>REFRIGERATION SYSTEM SUCTION LINE AND COMPRESSOR ACCESSORIES </a:t>
            </a:r>
          </a:p>
        </p:txBody>
      </p:sp>
      <p:sp>
        <p:nvSpPr>
          <p:cNvPr id="176131" name="Rectangle 3"/>
          <p:cNvSpPr>
            <a:spLocks noGrp="1" noChangeArrowheads="1"/>
          </p:cNvSpPr>
          <p:nvPr>
            <p:ph idx="4294967295"/>
          </p:nvPr>
        </p:nvSpPr>
        <p:spPr>
          <a:xfrm>
            <a:off x="3581399" y="2181225"/>
            <a:ext cx="6477001" cy="4044950"/>
          </a:xfrm>
        </p:spPr>
        <p:txBody>
          <a:bodyPr>
            <a:normAutofit/>
          </a:bodyPr>
          <a:lstStyle/>
          <a:p>
            <a:pPr marL="0" indent="0">
              <a:lnSpc>
                <a:spcPct val="90000"/>
              </a:lnSpc>
              <a:buNone/>
            </a:pPr>
            <a:r>
              <a:rPr lang="en-US" altLang="en-US" dirty="0"/>
              <a:t>Crankcase heaters are used on refrigeration and air-conditioning compressors to </a:t>
            </a:r>
            <a:r>
              <a:rPr lang="en-US" altLang="en-US" dirty="0">
                <a:solidFill>
                  <a:srgbClr val="FF0000"/>
                </a:solidFill>
              </a:rPr>
              <a:t>reduce the amount of refrigerant in the oil and to reduce oil foaming </a:t>
            </a:r>
            <a:r>
              <a:rPr lang="en-US" altLang="en-US" dirty="0"/>
              <a:t>which usually occurs in the compressor crankcase.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4"/>
          <p:cNvSpPr>
            <a:spLocks noGrp="1" noChangeArrowheads="1"/>
          </p:cNvSpPr>
          <p:nvPr>
            <p:ph type="title"/>
          </p:nvPr>
        </p:nvSpPr>
        <p:spPr>
          <a:xfrm>
            <a:off x="581192" y="702156"/>
            <a:ext cx="11168432" cy="1013800"/>
          </a:xfrm>
        </p:spPr>
        <p:txBody>
          <a:bodyPr>
            <a:normAutofit fontScale="90000"/>
          </a:bodyPr>
          <a:lstStyle/>
          <a:p>
            <a:r>
              <a:rPr lang="en-US" dirty="0"/>
              <a:t>REFRIGERATION SYSTEM SUCTION LINE AND COMPRESSOR ACCESSORIES </a:t>
            </a:r>
            <a:endParaRPr lang="en-US" altLang="en-US" dirty="0"/>
          </a:p>
        </p:txBody>
      </p:sp>
      <p:sp>
        <p:nvSpPr>
          <p:cNvPr id="175107" name="Rectangle 3"/>
          <p:cNvSpPr>
            <a:spLocks noGrp="1" noChangeArrowheads="1"/>
          </p:cNvSpPr>
          <p:nvPr>
            <p:ph idx="1"/>
          </p:nvPr>
        </p:nvSpPr>
        <p:spPr>
          <a:xfrm>
            <a:off x="4647798" y="1981200"/>
            <a:ext cx="7101826" cy="4648200"/>
          </a:xfrm>
        </p:spPr>
        <p:txBody>
          <a:bodyPr>
            <a:normAutofit/>
          </a:bodyPr>
          <a:lstStyle/>
          <a:p>
            <a:r>
              <a:rPr lang="en-US" altLang="en-US" dirty="0"/>
              <a:t>If a strong odor is detected during the recovery process, a compressor burn-out may have occurred. </a:t>
            </a:r>
          </a:p>
          <a:p>
            <a:r>
              <a:rPr lang="en-US" altLang="en-US" dirty="0"/>
              <a:t>Should the compressor burn-out, an oil sample should be taken to test for the presence of acid in the system. </a:t>
            </a:r>
          </a:p>
        </p:txBody>
      </p:sp>
      <p:pic>
        <p:nvPicPr>
          <p:cNvPr id="5" name="Picture 5" descr="Bitzer Semi-hermetic Reciprocating Compres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2621187"/>
            <a:ext cx="3735049" cy="309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Lightning Bolt 1"/>
          <p:cNvSpPr/>
          <p:nvPr/>
        </p:nvSpPr>
        <p:spPr>
          <a:xfrm rot="15973146">
            <a:off x="3134478" y="2740587"/>
            <a:ext cx="1375028" cy="1195216"/>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Lightning Bolt 6"/>
          <p:cNvSpPr/>
          <p:nvPr/>
        </p:nvSpPr>
        <p:spPr>
          <a:xfrm rot="10567812">
            <a:off x="2011852" y="2438400"/>
            <a:ext cx="1195216" cy="1375028"/>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Lightning Bolt 7"/>
          <p:cNvSpPr/>
          <p:nvPr/>
        </p:nvSpPr>
        <p:spPr>
          <a:xfrm rot="21318944">
            <a:off x="3050336" y="4075283"/>
            <a:ext cx="1195216" cy="1375028"/>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Lightning Bolt 8"/>
          <p:cNvSpPr/>
          <p:nvPr/>
        </p:nvSpPr>
        <p:spPr>
          <a:xfrm rot="5400000">
            <a:off x="1706454" y="3925701"/>
            <a:ext cx="1375028" cy="1195216"/>
          </a:xfrm>
          <a:prstGeom prst="lightningBolt">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1010" name="Title 1"/>
          <p:cNvSpPr>
            <a:spLocks noGrp="1"/>
          </p:cNvSpPr>
          <p:nvPr>
            <p:ph type="title"/>
          </p:nvPr>
        </p:nvSpPr>
        <p:spPr>
          <a:xfrm>
            <a:off x="581192" y="702156"/>
            <a:ext cx="11168432" cy="1013800"/>
          </a:xfrm>
        </p:spPr>
        <p:txBody>
          <a:bodyPr>
            <a:normAutofit fontScale="90000"/>
          </a:bodyPr>
          <a:lstStyle/>
          <a:p>
            <a:r>
              <a:rPr lang="en-US" dirty="0"/>
              <a:t>REFRIGERATION SYSTEM SUCTION LINE AND COMPRESSOR ACCESSORIES </a:t>
            </a:r>
            <a:endParaRPr lang="en-US" altLang="en-US" dirty="0"/>
          </a:p>
        </p:txBody>
      </p:sp>
      <p:sp>
        <p:nvSpPr>
          <p:cNvPr id="3" name="Content Placeholder 2"/>
          <p:cNvSpPr>
            <a:spLocks noGrp="1"/>
          </p:cNvSpPr>
          <p:nvPr>
            <p:ph idx="1"/>
          </p:nvPr>
        </p:nvSpPr>
        <p:spPr>
          <a:xfrm>
            <a:off x="440286" y="2286000"/>
            <a:ext cx="11309338" cy="3572800"/>
          </a:xfrm>
        </p:spPr>
        <p:txBody>
          <a:bodyPr anchor="t">
            <a:normAutofit/>
          </a:bodyPr>
          <a:lstStyle/>
          <a:p>
            <a:pPr marL="0" indent="0">
              <a:buNone/>
            </a:pPr>
            <a:r>
              <a:rPr lang="en-US" dirty="0"/>
              <a:t>Compressor replacement, as well as the replacement of an evaporator coil, condenser coil, or other system heat exchanger, is considered to be a “</a:t>
            </a:r>
            <a:r>
              <a:rPr lang="en-US" dirty="0">
                <a:solidFill>
                  <a:srgbClr val="FF0000"/>
                </a:solidFill>
              </a:rPr>
              <a:t>major” repair as defined by EPA regulations</a:t>
            </a:r>
            <a:r>
              <a:rPr lang="en-US" dirty="0"/>
              <a:t>. </a:t>
            </a:r>
          </a:p>
          <a:p>
            <a:pPr marL="0" indent="0">
              <a:buNone/>
            </a:pPr>
            <a:endParaRPr lang="en-US" dirty="0"/>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4"/>
          <p:cNvSpPr>
            <a:spLocks noGrp="1" noChangeArrowheads="1"/>
          </p:cNvSpPr>
          <p:nvPr>
            <p:ph type="title"/>
          </p:nvPr>
        </p:nvSpPr>
        <p:spPr>
          <a:xfrm>
            <a:off x="581192" y="702156"/>
            <a:ext cx="11077408" cy="1013800"/>
          </a:xfrm>
        </p:spPr>
        <p:txBody>
          <a:bodyPr>
            <a:normAutofit/>
          </a:bodyPr>
          <a:lstStyle/>
          <a:p>
            <a:r>
              <a:rPr lang="en-US" dirty="0"/>
              <a:t>SYSTEM EVACUATION</a:t>
            </a:r>
            <a:endParaRPr lang="en-US" altLang="en-US" dirty="0"/>
          </a:p>
        </p:txBody>
      </p:sp>
      <p:sp>
        <p:nvSpPr>
          <p:cNvPr id="177155" name="Rectangle 3"/>
          <p:cNvSpPr>
            <a:spLocks noGrp="1" noChangeArrowheads="1"/>
          </p:cNvSpPr>
          <p:nvPr>
            <p:ph idx="1"/>
          </p:nvPr>
        </p:nvSpPr>
        <p:spPr/>
        <p:txBody>
          <a:bodyPr anchor="t"/>
          <a:lstStyle/>
          <a:p>
            <a:pPr marL="0" indent="0">
              <a:buNone/>
            </a:pPr>
            <a:r>
              <a:rPr lang="en-US" altLang="en-US" dirty="0"/>
              <a:t>A deep vacuum is measured in </a:t>
            </a:r>
            <a:r>
              <a:rPr lang="en-US" altLang="en-US" dirty="0">
                <a:solidFill>
                  <a:srgbClr val="FF0000"/>
                </a:solidFill>
              </a:rPr>
              <a:t>microns</a:t>
            </a:r>
            <a:r>
              <a:rPr lang="en-US" altLang="en-US" dirty="0"/>
              <a:t>.  A vacuum level of </a:t>
            </a:r>
            <a:r>
              <a:rPr lang="en-US" altLang="en-US" dirty="0">
                <a:solidFill>
                  <a:srgbClr val="FF0000"/>
                </a:solidFill>
              </a:rPr>
              <a:t>500 microns</a:t>
            </a:r>
            <a:r>
              <a:rPr lang="en-US" altLang="en-US" dirty="0"/>
              <a:t> should be achieved to ensure all moisture and non-condensables have been removed from a refrigeration system.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4279" r="13647"/>
          <a:stretch>
            <a:fillRect/>
          </a:stretch>
        </p:blipFill>
        <p:spPr bwMode="auto">
          <a:xfrm>
            <a:off x="4199480" y="4025099"/>
            <a:ext cx="2734720" cy="2529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4"/>
          <p:cNvSpPr>
            <a:spLocks noGrp="1" noChangeArrowheads="1"/>
          </p:cNvSpPr>
          <p:nvPr>
            <p:ph type="title"/>
          </p:nvPr>
        </p:nvSpPr>
        <p:spPr>
          <a:xfrm>
            <a:off x="581192" y="702156"/>
            <a:ext cx="11077408" cy="1013800"/>
          </a:xfrm>
        </p:spPr>
        <p:txBody>
          <a:bodyPr>
            <a:normAutofit/>
          </a:bodyPr>
          <a:lstStyle/>
          <a:p>
            <a:r>
              <a:rPr lang="en-US" dirty="0"/>
              <a:t>SYSTEM EVACUATION</a:t>
            </a:r>
            <a:endParaRPr lang="en-US" altLang="en-US" dirty="0"/>
          </a:p>
        </p:txBody>
      </p:sp>
      <p:sp>
        <p:nvSpPr>
          <p:cNvPr id="177155" name="Rectangle 3"/>
          <p:cNvSpPr>
            <a:spLocks noGrp="1" noChangeArrowheads="1"/>
          </p:cNvSpPr>
          <p:nvPr>
            <p:ph idx="1"/>
          </p:nvPr>
        </p:nvSpPr>
        <p:spPr>
          <a:xfrm>
            <a:off x="3276599" y="1981200"/>
            <a:ext cx="8730403" cy="4579756"/>
          </a:xfrm>
        </p:spPr>
        <p:txBody>
          <a:bodyPr anchor="t"/>
          <a:lstStyle/>
          <a:p>
            <a:r>
              <a:rPr lang="en-US" altLang="en-US" dirty="0"/>
              <a:t> When evacuating a system with large amounts of moisture it may be necessary to </a:t>
            </a:r>
            <a:r>
              <a:rPr lang="en-US" altLang="en-US" dirty="0">
                <a:solidFill>
                  <a:srgbClr val="FF0000"/>
                </a:solidFill>
              </a:rPr>
              <a:t>break the vacuum </a:t>
            </a:r>
            <a:r>
              <a:rPr lang="en-US" altLang="en-US" dirty="0"/>
              <a:t>by increasing the pressure with </a:t>
            </a:r>
            <a:r>
              <a:rPr lang="en-US" altLang="en-US" dirty="0">
                <a:solidFill>
                  <a:srgbClr val="FF0000"/>
                </a:solidFill>
              </a:rPr>
              <a:t>nitrogen to counteract freezing </a:t>
            </a:r>
            <a:r>
              <a:rPr lang="en-US" altLang="en-US" dirty="0"/>
              <a:t>of the moisture.</a:t>
            </a:r>
          </a:p>
          <a:p>
            <a:r>
              <a:rPr lang="en-US" altLang="en-US" dirty="0"/>
              <a:t>Water in the system can freeze when using too large of a vacuum pump to evacuate a system.  </a:t>
            </a:r>
          </a:p>
        </p:txBody>
      </p:sp>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l="14279" r="13647"/>
          <a:stretch>
            <a:fillRect/>
          </a:stretch>
        </p:blipFill>
        <p:spPr bwMode="auto">
          <a:xfrm>
            <a:off x="228600" y="2655081"/>
            <a:ext cx="2734720" cy="25298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410562503"/>
      </p:ext>
    </p:extLst>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54" name="Rectangle 4"/>
          <p:cNvSpPr>
            <a:spLocks noGrp="1" noChangeArrowheads="1"/>
          </p:cNvSpPr>
          <p:nvPr>
            <p:ph type="title"/>
          </p:nvPr>
        </p:nvSpPr>
        <p:spPr/>
        <p:txBody>
          <a:bodyPr/>
          <a:lstStyle/>
          <a:p>
            <a:r>
              <a:rPr lang="en-US" dirty="0"/>
              <a:t>SYSTEM EVACUATION</a:t>
            </a:r>
            <a:endParaRPr lang="en-US" altLang="en-US" dirty="0"/>
          </a:p>
        </p:txBody>
      </p:sp>
      <p:sp>
        <p:nvSpPr>
          <p:cNvPr id="177155" name="Rectangle 3"/>
          <p:cNvSpPr>
            <a:spLocks noGrp="1" noChangeArrowheads="1"/>
          </p:cNvSpPr>
          <p:nvPr>
            <p:ph idx="1"/>
          </p:nvPr>
        </p:nvSpPr>
        <p:spPr>
          <a:xfrm>
            <a:off x="440286" y="2286000"/>
            <a:ext cx="11309338" cy="3572800"/>
          </a:xfrm>
        </p:spPr>
        <p:txBody>
          <a:bodyPr anchor="t"/>
          <a:lstStyle/>
          <a:p>
            <a:pPr marL="0" indent="0">
              <a:buNone/>
            </a:pPr>
            <a:r>
              <a:rPr lang="en-US" altLang="en-US" dirty="0"/>
              <a:t>If </a:t>
            </a:r>
            <a:r>
              <a:rPr lang="en-US" altLang="en-US" dirty="0">
                <a:solidFill>
                  <a:srgbClr val="FF0000"/>
                </a:solidFill>
              </a:rPr>
              <a:t>non-condensables</a:t>
            </a:r>
            <a:r>
              <a:rPr lang="en-US" altLang="en-US" dirty="0"/>
              <a:t>, such as air or dry-nitrogen, remain in a refrigeration system, the </a:t>
            </a:r>
            <a:r>
              <a:rPr lang="en-US" altLang="en-US" dirty="0">
                <a:solidFill>
                  <a:srgbClr val="FF0000"/>
                </a:solidFill>
              </a:rPr>
              <a:t>discharge pressure</a:t>
            </a:r>
            <a:r>
              <a:rPr lang="en-US" altLang="en-US" dirty="0"/>
              <a:t> of the system will be </a:t>
            </a:r>
            <a:r>
              <a:rPr lang="en-US" altLang="en-US" dirty="0">
                <a:solidFill>
                  <a:srgbClr val="FF0000"/>
                </a:solidFill>
              </a:rPr>
              <a:t>high</a:t>
            </a:r>
            <a:r>
              <a:rPr lang="en-US" altLang="en-US" dirty="0"/>
              <a:t>.</a:t>
            </a:r>
          </a:p>
        </p:txBody>
      </p:sp>
      <p:pic>
        <p:nvPicPr>
          <p:cNvPr id="4" name="Picture 4" descr="C:\Users\Earl\AppData\Local\Microsoft\Windows\INetCache\IE\QTM2XS73\Water-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1398" y="4114800"/>
            <a:ext cx="2768002" cy="274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9585389"/>
      </p:ext>
    </p:extLst>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EVACUATION</a:t>
            </a:r>
          </a:p>
        </p:txBody>
      </p:sp>
      <p:sp>
        <p:nvSpPr>
          <p:cNvPr id="3" name="Content Placeholder 2"/>
          <p:cNvSpPr>
            <a:spLocks noGrp="1"/>
          </p:cNvSpPr>
          <p:nvPr>
            <p:ph idx="1"/>
          </p:nvPr>
        </p:nvSpPr>
        <p:spPr>
          <a:xfrm>
            <a:off x="440286" y="1981200"/>
            <a:ext cx="7713114" cy="3877600"/>
          </a:xfrm>
        </p:spPr>
        <p:txBody>
          <a:bodyPr anchor="t"/>
          <a:lstStyle/>
          <a:p>
            <a:pPr marL="0" indent="0">
              <a:buNone/>
            </a:pPr>
            <a:r>
              <a:rPr lang="en-US" b="1" dirty="0"/>
              <a:t>Notes: </a:t>
            </a:r>
          </a:p>
          <a:p>
            <a:pPr marL="0" indent="0">
              <a:buNone/>
            </a:pPr>
            <a:r>
              <a:rPr lang="en-US" dirty="0">
                <a:solidFill>
                  <a:srgbClr val="FF0000"/>
                </a:solidFill>
              </a:rPr>
              <a:t>Nitrogen tanks</a:t>
            </a:r>
            <a:r>
              <a:rPr lang="en-US" dirty="0"/>
              <a:t> are under </a:t>
            </a:r>
            <a:r>
              <a:rPr lang="en-US" dirty="0">
                <a:solidFill>
                  <a:srgbClr val="FF0000"/>
                </a:solidFill>
              </a:rPr>
              <a:t>high pressures</a:t>
            </a:r>
            <a:r>
              <a:rPr lang="en-US" dirty="0"/>
              <a:t>, so the nitrogen cylinders require a </a:t>
            </a:r>
            <a:r>
              <a:rPr lang="en-US" dirty="0">
                <a:solidFill>
                  <a:srgbClr val="FF0000"/>
                </a:solidFill>
              </a:rPr>
              <a:t>pressure regulator </a:t>
            </a:r>
            <a:r>
              <a:rPr lang="en-US" dirty="0"/>
              <a:t>to reduce the pressure to a safe level. </a:t>
            </a:r>
          </a:p>
        </p:txBody>
      </p:sp>
      <p:pic>
        <p:nvPicPr>
          <p:cNvPr id="6" name="Picture 5">
            <a:extLst>
              <a:ext uri="{FF2B5EF4-FFF2-40B4-BE49-F238E27FC236}">
                <a16:creationId xmlns:a16="http://schemas.microsoft.com/office/drawing/2014/main" id="{74285B09-F850-4CA2-ADCF-6FA663BD6F6C}"/>
              </a:ext>
            </a:extLst>
          </p:cNvPr>
          <p:cNvPicPr>
            <a:picLocks noChangeAspect="1"/>
          </p:cNvPicPr>
          <p:nvPr/>
        </p:nvPicPr>
        <p:blipFill>
          <a:blip r:embed="rId3"/>
          <a:stretch>
            <a:fillRect/>
          </a:stretch>
        </p:blipFill>
        <p:spPr>
          <a:xfrm>
            <a:off x="8464062" y="2334550"/>
            <a:ext cx="3524250" cy="3524250"/>
          </a:xfrm>
          <a:prstGeom prst="rect">
            <a:avLst/>
          </a:prstGeom>
        </p:spPr>
      </p:pic>
    </p:spTree>
    <p:extLst>
      <p:ext uri="{BB962C8B-B14F-4D97-AF65-F5344CB8AC3E}">
        <p14:creationId xmlns:p14="http://schemas.microsoft.com/office/powerpoint/2010/main" val="22645431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4"/>
          <p:cNvSpPr>
            <a:spLocks noGrp="1" noChangeArrowheads="1"/>
          </p:cNvSpPr>
          <p:nvPr>
            <p:ph type="title"/>
          </p:nvPr>
        </p:nvSpPr>
        <p:spPr>
          <a:xfrm>
            <a:off x="440286" y="702156"/>
            <a:ext cx="11309338" cy="1013800"/>
          </a:xfrm>
        </p:spPr>
        <p:txBody>
          <a:bodyPr>
            <a:normAutofit/>
          </a:bodyPr>
          <a:lstStyle/>
          <a:p>
            <a:r>
              <a:rPr lang="en-US" altLang="en-US" dirty="0"/>
              <a:t>ACCESSORIES </a:t>
            </a:r>
          </a:p>
        </p:txBody>
      </p:sp>
      <p:sp>
        <p:nvSpPr>
          <p:cNvPr id="120835" name="Rectangle 3"/>
          <p:cNvSpPr>
            <a:spLocks noGrp="1" noChangeArrowheads="1"/>
          </p:cNvSpPr>
          <p:nvPr>
            <p:ph idx="1"/>
          </p:nvPr>
        </p:nvSpPr>
        <p:spPr/>
        <p:txBody>
          <a:bodyPr anchor="t">
            <a:normAutofit/>
          </a:bodyPr>
          <a:lstStyle/>
          <a:p>
            <a:pPr marL="0" indent="0">
              <a:buNone/>
            </a:pPr>
            <a:r>
              <a:rPr lang="en-US" dirty="0">
                <a:solidFill>
                  <a:schemeClr val="tx1"/>
                </a:solidFill>
              </a:rPr>
              <a:t>A system that uses a thermostatic expansion valve (TEV) is usually equipped with a </a:t>
            </a:r>
            <a:r>
              <a:rPr lang="en-US" dirty="0">
                <a:solidFill>
                  <a:srgbClr val="FF0000"/>
                </a:solidFill>
              </a:rPr>
              <a:t>receiver</a:t>
            </a:r>
            <a:r>
              <a:rPr lang="en-US" dirty="0">
                <a:solidFill>
                  <a:schemeClr val="tx1"/>
                </a:solidFill>
              </a:rPr>
              <a:t> located in the liquid line, directly following the condenser.</a:t>
            </a:r>
          </a:p>
        </p:txBody>
      </p:sp>
      <p:grpSp>
        <p:nvGrpSpPr>
          <p:cNvPr id="2" name="Group 1">
            <a:extLst>
              <a:ext uri="{FF2B5EF4-FFF2-40B4-BE49-F238E27FC236}">
                <a16:creationId xmlns:a16="http://schemas.microsoft.com/office/drawing/2014/main" id="{43E4BC7C-3F8E-45CC-B4AD-1597CF9EFC2A}"/>
              </a:ext>
            </a:extLst>
          </p:cNvPr>
          <p:cNvGrpSpPr/>
          <p:nvPr/>
        </p:nvGrpSpPr>
        <p:grpSpPr>
          <a:xfrm>
            <a:off x="6248400" y="3606322"/>
            <a:ext cx="5697414" cy="3071446"/>
            <a:chOff x="762001" y="3763108"/>
            <a:chExt cx="5697414" cy="3071446"/>
          </a:xfrm>
        </p:grpSpPr>
        <p:sp>
          <p:nvSpPr>
            <p:cNvPr id="4" name="TextBox 3">
              <a:extLst>
                <a:ext uri="{FF2B5EF4-FFF2-40B4-BE49-F238E27FC236}">
                  <a16:creationId xmlns:a16="http://schemas.microsoft.com/office/drawing/2014/main" id="{603FDA0D-FAD8-49BE-A756-5947612F2108}"/>
                </a:ext>
              </a:extLst>
            </p:cNvPr>
            <p:cNvSpPr txBox="1"/>
            <p:nvPr/>
          </p:nvSpPr>
          <p:spPr>
            <a:xfrm>
              <a:off x="2505756" y="5322277"/>
              <a:ext cx="1327608" cy="461665"/>
            </a:xfrm>
            <a:prstGeom prst="rect">
              <a:avLst/>
            </a:prstGeom>
            <a:noFill/>
          </p:spPr>
          <p:txBody>
            <a:bodyPr wrap="none" rtlCol="0">
              <a:spAutoFit/>
            </a:bodyPr>
            <a:lstStyle/>
            <a:p>
              <a:r>
                <a:rPr lang="en-US" sz="2400" dirty="0"/>
                <a:t>Receiver</a:t>
              </a:r>
            </a:p>
          </p:txBody>
        </p:sp>
        <p:pic>
          <p:nvPicPr>
            <p:cNvPr id="5" name="Picture 4">
              <a:extLst>
                <a:ext uri="{FF2B5EF4-FFF2-40B4-BE49-F238E27FC236}">
                  <a16:creationId xmlns:a16="http://schemas.microsoft.com/office/drawing/2014/main" id="{5D11C7A8-785A-45BF-B9EE-45EF3DEEDE2F}"/>
                </a:ext>
              </a:extLst>
            </p:cNvPr>
            <p:cNvPicPr>
              <a:picLocks noChangeAspect="1"/>
            </p:cNvPicPr>
            <p:nvPr/>
          </p:nvPicPr>
          <p:blipFill rotWithShape="1">
            <a:blip r:embed="rId4"/>
            <a:srcRect l="35596" r="36703"/>
            <a:stretch/>
          </p:blipFill>
          <p:spPr>
            <a:xfrm>
              <a:off x="762001" y="3810000"/>
              <a:ext cx="1772920" cy="3024554"/>
            </a:xfrm>
            <a:prstGeom prst="rect">
              <a:avLst/>
            </a:prstGeom>
          </p:spPr>
        </p:pic>
        <p:sp>
          <p:nvSpPr>
            <p:cNvPr id="6" name="L-Shape 5">
              <a:extLst>
                <a:ext uri="{FF2B5EF4-FFF2-40B4-BE49-F238E27FC236}">
                  <a16:creationId xmlns:a16="http://schemas.microsoft.com/office/drawing/2014/main" id="{5DF9C9AD-3BA9-4DE0-BCB1-F44B9D33FF14}"/>
                </a:ext>
              </a:extLst>
            </p:cNvPr>
            <p:cNvSpPr/>
            <p:nvPr/>
          </p:nvSpPr>
          <p:spPr>
            <a:xfrm flipV="1">
              <a:off x="2344615" y="3763108"/>
              <a:ext cx="4114800" cy="304800"/>
            </a:xfrm>
            <a:prstGeom prst="corner">
              <a:avLst/>
            </a:prstGeom>
            <a:solidFill>
              <a:srgbClr val="FF6969"/>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EB630558-140A-4C5C-84E6-CE98538AD716}"/>
                </a:ext>
              </a:extLst>
            </p:cNvPr>
            <p:cNvSpPr txBox="1"/>
            <p:nvPr/>
          </p:nvSpPr>
          <p:spPr>
            <a:xfrm>
              <a:off x="2612128" y="3863287"/>
              <a:ext cx="3010824" cy="461665"/>
            </a:xfrm>
            <a:prstGeom prst="rect">
              <a:avLst/>
            </a:prstGeom>
            <a:noFill/>
          </p:spPr>
          <p:txBody>
            <a:bodyPr wrap="none" rtlCol="0">
              <a:spAutoFit/>
            </a:bodyPr>
            <a:lstStyle/>
            <a:p>
              <a:r>
                <a:rPr lang="en-US" sz="2400" dirty="0">
                  <a:solidFill>
                    <a:srgbClr val="FF0000"/>
                  </a:solidFill>
                </a:rPr>
                <a:t>High-Pressure Liquid</a:t>
              </a:r>
            </a:p>
          </p:txBody>
        </p:sp>
      </p:grpSp>
    </p:spTree>
    <p:custDataLst>
      <p:tags r:id="rId1"/>
    </p:custDataLst>
    <p:extLst>
      <p:ext uri="{BB962C8B-B14F-4D97-AF65-F5344CB8AC3E}">
        <p14:creationId xmlns:p14="http://schemas.microsoft.com/office/powerpoint/2010/main" val="2959133603"/>
      </p:ext>
    </p:extLst>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SYSTEM EVACUATION</a:t>
            </a:r>
          </a:p>
        </p:txBody>
      </p:sp>
      <p:sp>
        <p:nvSpPr>
          <p:cNvPr id="3" name="Content Placeholder 2"/>
          <p:cNvSpPr>
            <a:spLocks noGrp="1"/>
          </p:cNvSpPr>
          <p:nvPr>
            <p:ph idx="1"/>
          </p:nvPr>
        </p:nvSpPr>
        <p:spPr>
          <a:xfrm>
            <a:off x="914400" y="1914251"/>
            <a:ext cx="10371656" cy="1291411"/>
          </a:xfrm>
        </p:spPr>
        <p:txBody>
          <a:bodyPr anchor="t"/>
          <a:lstStyle/>
          <a:p>
            <a:pPr marL="0" indent="0">
              <a:buNone/>
            </a:pPr>
            <a:r>
              <a:rPr lang="en-US" dirty="0"/>
              <a:t>On a refrigeration system, never install multiple pressure relief valves in series. </a:t>
            </a:r>
          </a:p>
        </p:txBody>
      </p:sp>
      <p:grpSp>
        <p:nvGrpSpPr>
          <p:cNvPr id="30" name="Group 29">
            <a:extLst>
              <a:ext uri="{FF2B5EF4-FFF2-40B4-BE49-F238E27FC236}">
                <a16:creationId xmlns:a16="http://schemas.microsoft.com/office/drawing/2014/main" id="{30F787C4-567E-487B-B017-85E7194EB4E2}"/>
              </a:ext>
            </a:extLst>
          </p:cNvPr>
          <p:cNvGrpSpPr/>
          <p:nvPr/>
        </p:nvGrpSpPr>
        <p:grpSpPr>
          <a:xfrm>
            <a:off x="4457700" y="3464526"/>
            <a:ext cx="3276600" cy="2895600"/>
            <a:chOff x="3124200" y="3429000"/>
            <a:chExt cx="3276600" cy="2895600"/>
          </a:xfrm>
        </p:grpSpPr>
        <p:cxnSp>
          <p:nvCxnSpPr>
            <p:cNvPr id="13" name="Straight Connector 12">
              <a:extLst>
                <a:ext uri="{FF2B5EF4-FFF2-40B4-BE49-F238E27FC236}">
                  <a16:creationId xmlns:a16="http://schemas.microsoft.com/office/drawing/2014/main" id="{F0DFD8B9-0D69-4301-A361-FF30166E031F}"/>
                </a:ext>
              </a:extLst>
            </p:cNvPr>
            <p:cNvCxnSpPr>
              <a:cxnSpLocks/>
              <a:stCxn id="11" idx="1"/>
              <a:endCxn id="11" idx="5"/>
            </p:cNvCxnSpPr>
            <p:nvPr/>
          </p:nvCxnSpPr>
          <p:spPr>
            <a:xfrm>
              <a:off x="3604047" y="3853051"/>
              <a:ext cx="2316906" cy="2047498"/>
            </a:xfrm>
            <a:prstGeom prst="line">
              <a:avLst/>
            </a:prstGeom>
            <a:ln w="38100">
              <a:solidFill>
                <a:srgbClr val="FF4B4B"/>
              </a:solidFill>
            </a:ln>
          </p:spPr>
          <p:style>
            <a:lnRef idx="1">
              <a:schemeClr val="accent1"/>
            </a:lnRef>
            <a:fillRef idx="0">
              <a:schemeClr val="accent1"/>
            </a:fillRef>
            <a:effectRef idx="0">
              <a:schemeClr val="accent1"/>
            </a:effectRef>
            <a:fontRef idx="minor">
              <a:schemeClr val="tx1"/>
            </a:fontRef>
          </p:style>
        </p:cxnSp>
        <p:grpSp>
          <p:nvGrpSpPr>
            <p:cNvPr id="28" name="Group 27">
              <a:extLst>
                <a:ext uri="{FF2B5EF4-FFF2-40B4-BE49-F238E27FC236}">
                  <a16:creationId xmlns:a16="http://schemas.microsoft.com/office/drawing/2014/main" id="{65D0BACF-D819-4472-97C6-1751C4A6E0C3}"/>
                </a:ext>
              </a:extLst>
            </p:cNvPr>
            <p:cNvGrpSpPr/>
            <p:nvPr/>
          </p:nvGrpSpPr>
          <p:grpSpPr>
            <a:xfrm>
              <a:off x="3785514" y="4114801"/>
              <a:ext cx="2081885" cy="1365858"/>
              <a:chOff x="3785515" y="4641169"/>
              <a:chExt cx="1449938" cy="839489"/>
            </a:xfrm>
          </p:grpSpPr>
          <p:pic>
            <p:nvPicPr>
              <p:cNvPr id="4" name="Picture 3">
                <a:extLst>
                  <a:ext uri="{FF2B5EF4-FFF2-40B4-BE49-F238E27FC236}">
                    <a16:creationId xmlns:a16="http://schemas.microsoft.com/office/drawing/2014/main" id="{DA40999E-76A1-49B1-9AAA-4E516FD2C44F}"/>
                  </a:ext>
                </a:extLst>
              </p:cNvPr>
              <p:cNvPicPr>
                <a:picLocks noChangeAspect="1"/>
              </p:cNvPicPr>
              <p:nvPr/>
            </p:nvPicPr>
            <p:blipFill>
              <a:blip r:embed="rId3"/>
              <a:stretch>
                <a:fillRect/>
              </a:stretch>
            </p:blipFill>
            <p:spPr>
              <a:xfrm>
                <a:off x="3785515" y="4929537"/>
                <a:ext cx="413343" cy="431200"/>
              </a:xfrm>
              <a:prstGeom prst="rect">
                <a:avLst/>
              </a:prstGeom>
            </p:spPr>
          </p:pic>
          <p:pic>
            <p:nvPicPr>
              <p:cNvPr id="5" name="Picture 4">
                <a:extLst>
                  <a:ext uri="{FF2B5EF4-FFF2-40B4-BE49-F238E27FC236}">
                    <a16:creationId xmlns:a16="http://schemas.microsoft.com/office/drawing/2014/main" id="{4A54F8F9-282E-4172-B2A2-5673F284625D}"/>
                  </a:ext>
                </a:extLst>
              </p:cNvPr>
              <p:cNvPicPr>
                <a:picLocks noChangeAspect="1"/>
              </p:cNvPicPr>
              <p:nvPr/>
            </p:nvPicPr>
            <p:blipFill rotWithShape="1">
              <a:blip r:embed="rId4"/>
              <a:srcRect l="3800" t="6929" r="-7572" b="4662"/>
              <a:stretch/>
            </p:blipFill>
            <p:spPr>
              <a:xfrm>
                <a:off x="4541813" y="4641169"/>
                <a:ext cx="481872" cy="428057"/>
              </a:xfrm>
              <a:prstGeom prst="rect">
                <a:avLst/>
              </a:prstGeom>
            </p:spPr>
          </p:pic>
          <p:cxnSp>
            <p:nvCxnSpPr>
              <p:cNvPr id="19" name="Straight Connector 18">
                <a:extLst>
                  <a:ext uri="{FF2B5EF4-FFF2-40B4-BE49-F238E27FC236}">
                    <a16:creationId xmlns:a16="http://schemas.microsoft.com/office/drawing/2014/main" id="{A46348A8-C544-4DEF-8A89-1CF89862527A}"/>
                  </a:ext>
                </a:extLst>
              </p:cNvPr>
              <p:cNvCxnSpPr>
                <a:cxnSpLocks/>
              </p:cNvCxnSpPr>
              <p:nvPr/>
            </p:nvCxnSpPr>
            <p:spPr>
              <a:xfrm>
                <a:off x="4178537" y="5223629"/>
                <a:ext cx="65542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D24C5A2D-5477-49C3-AEC2-0A5F3F868FC0}"/>
                  </a:ext>
                </a:extLst>
              </p:cNvPr>
              <p:cNvCxnSpPr>
                <a:cxnSpLocks/>
              </p:cNvCxnSpPr>
              <p:nvPr/>
            </p:nvCxnSpPr>
            <p:spPr>
              <a:xfrm flipV="1">
                <a:off x="4061824" y="5334000"/>
                <a:ext cx="0" cy="1466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FEC49A9-4842-4E46-AB6D-8D443EBD8644}"/>
                  </a:ext>
                </a:extLst>
              </p:cNvPr>
              <p:cNvCxnSpPr>
                <a:cxnSpLocks/>
              </p:cNvCxnSpPr>
              <p:nvPr/>
            </p:nvCxnSpPr>
            <p:spPr>
              <a:xfrm flipV="1">
                <a:off x="4836867" y="5071808"/>
                <a:ext cx="0" cy="14665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D8074B54-89A5-41BD-AFE0-4A47ED47A68A}"/>
                  </a:ext>
                </a:extLst>
              </p:cNvPr>
              <p:cNvCxnSpPr>
                <a:cxnSpLocks/>
              </p:cNvCxnSpPr>
              <p:nvPr/>
            </p:nvCxnSpPr>
            <p:spPr>
              <a:xfrm>
                <a:off x="4970418" y="4931957"/>
                <a:ext cx="265035"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11" name="Flowchart: Connector 10">
              <a:extLst>
                <a:ext uri="{FF2B5EF4-FFF2-40B4-BE49-F238E27FC236}">
                  <a16:creationId xmlns:a16="http://schemas.microsoft.com/office/drawing/2014/main" id="{E30E20FD-2FF3-4DB1-8BB1-0EABBD3415C4}"/>
                </a:ext>
              </a:extLst>
            </p:cNvPr>
            <p:cNvSpPr/>
            <p:nvPr/>
          </p:nvSpPr>
          <p:spPr>
            <a:xfrm>
              <a:off x="3124200" y="3429000"/>
              <a:ext cx="3276600" cy="2895600"/>
            </a:xfrm>
            <a:prstGeom prst="flowChartConnector">
              <a:avLst/>
            </a:prstGeom>
            <a:noFill/>
            <a:ln w="38100">
              <a:solidFill>
                <a:srgbClr val="FF4B4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31" name="Picture 30">
            <a:extLst>
              <a:ext uri="{FF2B5EF4-FFF2-40B4-BE49-F238E27FC236}">
                <a16:creationId xmlns:a16="http://schemas.microsoft.com/office/drawing/2014/main" id="{26C7DECC-6BD3-4FA0-8714-76F5A3ADB3C0}"/>
              </a:ext>
            </a:extLst>
          </p:cNvPr>
          <p:cNvPicPr>
            <a:picLocks noChangeAspect="1"/>
          </p:cNvPicPr>
          <p:nvPr/>
        </p:nvPicPr>
        <p:blipFill>
          <a:blip r:embed="rId5"/>
          <a:stretch>
            <a:fillRect/>
          </a:stretch>
        </p:blipFill>
        <p:spPr>
          <a:xfrm>
            <a:off x="5775932" y="6428729"/>
            <a:ext cx="640135" cy="243861"/>
          </a:xfrm>
          <a:prstGeom prst="rect">
            <a:avLst/>
          </a:prstGeom>
        </p:spPr>
      </p:pic>
    </p:spTree>
    <p:extLst>
      <p:ext uri="{BB962C8B-B14F-4D97-AF65-F5344CB8AC3E}">
        <p14:creationId xmlns:p14="http://schemas.microsoft.com/office/powerpoint/2010/main" val="2426665550"/>
      </p:ext>
    </p:extLst>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3903-A710-4102-986B-C63163CE9B26}"/>
              </a:ext>
            </a:extLst>
          </p:cNvPr>
          <p:cNvSpPr>
            <a:spLocks noGrp="1"/>
          </p:cNvSpPr>
          <p:nvPr>
            <p:ph type="title"/>
          </p:nvPr>
        </p:nvSpPr>
        <p:spPr>
          <a:xfrm>
            <a:off x="581192" y="702156"/>
            <a:ext cx="11168432" cy="1013800"/>
          </a:xfrm>
        </p:spPr>
        <p:txBody>
          <a:bodyPr>
            <a:normAutofit fontScale="90000"/>
          </a:bodyPr>
          <a:lstStyle/>
          <a:p>
            <a:r>
              <a:rPr lang="en-US" dirty="0"/>
              <a:t>SYSTEM CHARGING AND THE PRESSURE-TEMPERATURE CHART </a:t>
            </a:r>
          </a:p>
        </p:txBody>
      </p:sp>
      <p:sp>
        <p:nvSpPr>
          <p:cNvPr id="3" name="Content Placeholder 2">
            <a:extLst>
              <a:ext uri="{FF2B5EF4-FFF2-40B4-BE49-F238E27FC236}">
                <a16:creationId xmlns:a16="http://schemas.microsoft.com/office/drawing/2014/main" id="{CA608B0D-67B8-4DD2-86AD-28CF6316EFE7}"/>
              </a:ext>
            </a:extLst>
          </p:cNvPr>
          <p:cNvSpPr>
            <a:spLocks noGrp="1"/>
          </p:cNvSpPr>
          <p:nvPr>
            <p:ph idx="1"/>
          </p:nvPr>
        </p:nvSpPr>
        <p:spPr>
          <a:xfrm>
            <a:off x="440286" y="1715956"/>
            <a:ext cx="9160914" cy="4913444"/>
          </a:xfrm>
        </p:spPr>
        <p:txBody>
          <a:bodyPr>
            <a:normAutofit/>
          </a:bodyPr>
          <a:lstStyle/>
          <a:p>
            <a:r>
              <a:rPr lang="en-US" dirty="0"/>
              <a:t>In an R-410A chilled-water system, vapor is charged from a vacuum level to a pressure of approximately 110 psig, which corresponds to a temperature of </a:t>
            </a:r>
            <a:r>
              <a:rPr lang="en-US" dirty="0">
                <a:solidFill>
                  <a:srgbClr val="FF0000"/>
                </a:solidFill>
              </a:rPr>
              <a:t>36°F,</a:t>
            </a:r>
            <a:r>
              <a:rPr lang="en-US" dirty="0"/>
              <a:t> to </a:t>
            </a:r>
            <a:r>
              <a:rPr lang="en-US" dirty="0">
                <a:solidFill>
                  <a:srgbClr val="FF0000"/>
                </a:solidFill>
              </a:rPr>
              <a:t>prevent water freezing</a:t>
            </a:r>
            <a:r>
              <a:rPr lang="en-US" dirty="0"/>
              <a:t>.</a:t>
            </a:r>
          </a:p>
          <a:p>
            <a:r>
              <a:rPr lang="en-US" dirty="0"/>
              <a:t>Similarly, the saturation pressure of an R-410A machine at (</a:t>
            </a:r>
            <a:r>
              <a:rPr lang="en-US" dirty="0">
                <a:solidFill>
                  <a:srgbClr val="FF0000"/>
                </a:solidFill>
              </a:rPr>
              <a:t>80°F</a:t>
            </a:r>
            <a:r>
              <a:rPr lang="en-US" dirty="0"/>
              <a:t>) room temperature, while the machine is idle, is </a:t>
            </a:r>
            <a:r>
              <a:rPr lang="en-US" dirty="0">
                <a:solidFill>
                  <a:srgbClr val="FF0000"/>
                </a:solidFill>
              </a:rPr>
              <a:t>238 psig </a:t>
            </a:r>
            <a:r>
              <a:rPr lang="en-US" dirty="0"/>
              <a:t>when referring to </a:t>
            </a:r>
            <a:r>
              <a:rPr lang="en-US" dirty="0">
                <a:solidFill>
                  <a:srgbClr val="FF0000"/>
                </a:solidFill>
              </a:rPr>
              <a:t>a PT chart</a:t>
            </a:r>
            <a:r>
              <a:rPr lang="en-US" dirty="0"/>
              <a:t>. </a:t>
            </a:r>
          </a:p>
        </p:txBody>
      </p:sp>
      <p:pic>
        <p:nvPicPr>
          <p:cNvPr id="4" name="Picture 3">
            <a:extLst>
              <a:ext uri="{FF2B5EF4-FFF2-40B4-BE49-F238E27FC236}">
                <a16:creationId xmlns:a16="http://schemas.microsoft.com/office/drawing/2014/main" id="{9012B281-CA85-4490-A7A8-BB42BBA63709}"/>
              </a:ext>
            </a:extLst>
          </p:cNvPr>
          <p:cNvPicPr>
            <a:picLocks noChangeAspect="1"/>
          </p:cNvPicPr>
          <p:nvPr/>
        </p:nvPicPr>
        <p:blipFill>
          <a:blip r:embed="rId3"/>
          <a:stretch>
            <a:fillRect/>
          </a:stretch>
        </p:blipFill>
        <p:spPr>
          <a:xfrm>
            <a:off x="9372600" y="2843742"/>
            <a:ext cx="2655124" cy="2375404"/>
          </a:xfrm>
          <a:prstGeom prst="rect">
            <a:avLst/>
          </a:prstGeom>
        </p:spPr>
      </p:pic>
    </p:spTree>
    <p:extLst>
      <p:ext uri="{BB962C8B-B14F-4D97-AF65-F5344CB8AC3E}">
        <p14:creationId xmlns:p14="http://schemas.microsoft.com/office/powerpoint/2010/main" val="3910591251"/>
      </p:ext>
    </p:extLst>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93903-A710-4102-986B-C63163CE9B26}"/>
              </a:ext>
            </a:extLst>
          </p:cNvPr>
          <p:cNvSpPr>
            <a:spLocks noGrp="1"/>
          </p:cNvSpPr>
          <p:nvPr>
            <p:ph type="title"/>
          </p:nvPr>
        </p:nvSpPr>
        <p:spPr>
          <a:xfrm>
            <a:off x="581192" y="702156"/>
            <a:ext cx="11168432" cy="1013800"/>
          </a:xfrm>
        </p:spPr>
        <p:txBody>
          <a:bodyPr>
            <a:normAutofit fontScale="90000"/>
          </a:bodyPr>
          <a:lstStyle/>
          <a:p>
            <a:r>
              <a:rPr lang="en-US" dirty="0"/>
              <a:t>SYSTEM CHARGING AND THE PRESSURE-TEMPERATURE CHART </a:t>
            </a:r>
          </a:p>
        </p:txBody>
      </p:sp>
      <p:sp>
        <p:nvSpPr>
          <p:cNvPr id="3" name="Content Placeholder 2">
            <a:extLst>
              <a:ext uri="{FF2B5EF4-FFF2-40B4-BE49-F238E27FC236}">
                <a16:creationId xmlns:a16="http://schemas.microsoft.com/office/drawing/2014/main" id="{CA608B0D-67B8-4DD2-86AD-28CF6316EFE7}"/>
              </a:ext>
            </a:extLst>
          </p:cNvPr>
          <p:cNvSpPr>
            <a:spLocks noGrp="1"/>
          </p:cNvSpPr>
          <p:nvPr>
            <p:ph idx="1"/>
          </p:nvPr>
        </p:nvSpPr>
        <p:spPr/>
        <p:txBody>
          <a:bodyPr/>
          <a:lstStyle/>
          <a:p>
            <a:r>
              <a:rPr lang="en-US" dirty="0"/>
              <a:t> An R-134a chiller should be initially charged with vapor to a pressure of approximately 30 psig, which corresponds to a temperature of 35°F. </a:t>
            </a:r>
          </a:p>
          <a:p>
            <a:r>
              <a:rPr lang="en-US" dirty="0"/>
              <a:t>The evaporation temperature of R-134a at 0 psig is -15°F. </a:t>
            </a:r>
          </a:p>
          <a:p>
            <a:r>
              <a:rPr lang="en-US" dirty="0"/>
              <a:t>For R-123, a low-pressure refrigerant that is used in low-pressure appliances, the saturation pressure at 35°F is 19.5”Hg vacuum.</a:t>
            </a:r>
          </a:p>
        </p:txBody>
      </p:sp>
    </p:spTree>
    <p:extLst>
      <p:ext uri="{BB962C8B-B14F-4D97-AF65-F5344CB8AC3E}">
        <p14:creationId xmlns:p14="http://schemas.microsoft.com/office/powerpoint/2010/main" val="2123646616"/>
      </p:ext>
    </p:extLst>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p:cNvSpPr>
            <a:spLocks noGrp="1" noChangeArrowheads="1"/>
          </p:cNvSpPr>
          <p:nvPr>
            <p:ph type="title"/>
          </p:nvPr>
        </p:nvSpPr>
        <p:spPr>
          <a:xfrm>
            <a:off x="581192" y="702156"/>
            <a:ext cx="11168432" cy="1013800"/>
          </a:xfrm>
        </p:spPr>
        <p:txBody>
          <a:bodyPr>
            <a:normAutofit fontScale="90000"/>
          </a:bodyPr>
          <a:lstStyle/>
          <a:p>
            <a:r>
              <a:rPr lang="en-US" dirty="0"/>
              <a:t>SYSTEM CHARGING AND THE PRESSURE-TEMPERATURE CHART </a:t>
            </a:r>
            <a:endParaRPr lang="en-US" altLang="en-US" dirty="0"/>
          </a:p>
        </p:txBody>
      </p:sp>
      <p:sp>
        <p:nvSpPr>
          <p:cNvPr id="182275" name="Rectangle 3"/>
          <p:cNvSpPr>
            <a:spLocks noGrp="1" noChangeArrowheads="1"/>
          </p:cNvSpPr>
          <p:nvPr>
            <p:ph idx="1"/>
          </p:nvPr>
        </p:nvSpPr>
        <p:spPr/>
        <p:txBody>
          <a:bodyPr anchor="t">
            <a:normAutofit/>
          </a:bodyPr>
          <a:lstStyle/>
          <a:p>
            <a:pPr marL="0" indent="0">
              <a:buNone/>
            </a:pPr>
            <a:r>
              <a:rPr lang="en-US" altLang="en-US" dirty="0"/>
              <a:t>ASHRAE Standard 15</a:t>
            </a:r>
          </a:p>
          <a:p>
            <a:r>
              <a:rPr lang="en-US" altLang="en-US" dirty="0"/>
              <a:t> ASHRAE </a:t>
            </a:r>
            <a:r>
              <a:rPr lang="en-US" altLang="en-US" dirty="0">
                <a:solidFill>
                  <a:srgbClr val="FF0000"/>
                </a:solidFill>
              </a:rPr>
              <a:t>Standard 15 </a:t>
            </a:r>
            <a:r>
              <a:rPr lang="en-US" altLang="en-US" dirty="0"/>
              <a:t>requires the use of </a:t>
            </a:r>
            <a:r>
              <a:rPr lang="en-US" altLang="en-US" dirty="0">
                <a:solidFill>
                  <a:srgbClr val="FF0000"/>
                </a:solidFill>
              </a:rPr>
              <a:t>sensors</a:t>
            </a:r>
            <a:r>
              <a:rPr lang="en-US" altLang="en-US" dirty="0"/>
              <a:t> to detect the </a:t>
            </a:r>
            <a:r>
              <a:rPr lang="en-US" altLang="en-US" dirty="0">
                <a:solidFill>
                  <a:srgbClr val="FF0000"/>
                </a:solidFill>
              </a:rPr>
              <a:t>presence of refrigerant </a:t>
            </a:r>
            <a:r>
              <a:rPr lang="en-US" altLang="en-US" dirty="0"/>
              <a:t>with few exceptions. </a:t>
            </a:r>
          </a:p>
          <a:p>
            <a:r>
              <a:rPr lang="en-US" altLang="en-US" dirty="0"/>
              <a:t>ASHRAE Standard 15, for example, </a:t>
            </a:r>
            <a:r>
              <a:rPr lang="en-US" altLang="en-US" dirty="0">
                <a:solidFill>
                  <a:srgbClr val="FF0000"/>
                </a:solidFill>
              </a:rPr>
              <a:t>does not </a:t>
            </a:r>
            <a:r>
              <a:rPr lang="en-US" altLang="en-US" dirty="0"/>
              <a:t>require an equipment room refrigerant detector for </a:t>
            </a:r>
            <a:r>
              <a:rPr lang="en-US" altLang="en-US" dirty="0">
                <a:solidFill>
                  <a:srgbClr val="FF0000"/>
                </a:solidFill>
              </a:rPr>
              <a:t>R-717 </a:t>
            </a:r>
            <a:r>
              <a:rPr lang="en-US" altLang="en-US" dirty="0"/>
              <a:t>provided the mechanical ventilation system in the machinery room is run continuously.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24788" t="25746" r="24119" b="28138"/>
          <a:stretch/>
        </p:blipFill>
        <p:spPr>
          <a:xfrm>
            <a:off x="3226125" y="1733648"/>
            <a:ext cx="6451275" cy="5140010"/>
          </a:xfrm>
          <a:prstGeom prst="rect">
            <a:avLst/>
          </a:prstGeom>
        </p:spPr>
      </p:pic>
      <p:sp>
        <p:nvSpPr>
          <p:cNvPr id="5" name="Title 4">
            <a:extLst>
              <a:ext uri="{FF2B5EF4-FFF2-40B4-BE49-F238E27FC236}">
                <a16:creationId xmlns:a16="http://schemas.microsoft.com/office/drawing/2014/main" id="{04AAD3AA-E07F-4F52-B427-C561FE64F348}"/>
              </a:ext>
            </a:extLst>
          </p:cNvPr>
          <p:cNvSpPr>
            <a:spLocks noGrp="1"/>
          </p:cNvSpPr>
          <p:nvPr>
            <p:ph type="title"/>
          </p:nvPr>
        </p:nvSpPr>
        <p:spPr/>
        <p:txBody>
          <a:bodyPr/>
          <a:lstStyle/>
          <a:p>
            <a:r>
              <a:rPr lang="en-US" dirty="0"/>
              <a:t>Type III</a:t>
            </a:r>
          </a:p>
        </p:txBody>
      </p:sp>
      <p:pic>
        <p:nvPicPr>
          <p:cNvPr id="8" name="Picture 2">
            <a:extLst>
              <a:ext uri="{FF2B5EF4-FFF2-40B4-BE49-F238E27FC236}">
                <a16:creationId xmlns:a16="http://schemas.microsoft.com/office/drawing/2014/main" id="{88C5C102-AD91-4325-BAF2-2B02A20876B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734247" y="3964161"/>
            <a:ext cx="907797" cy="153009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a:extLst>
              <a:ext uri="{FF2B5EF4-FFF2-40B4-BE49-F238E27FC236}">
                <a16:creationId xmlns:a16="http://schemas.microsoft.com/office/drawing/2014/main" id="{32ABE653-AA90-440A-B6D7-4E25D8C9D94E}"/>
              </a:ext>
            </a:extLst>
          </p:cNvPr>
          <p:cNvPicPr>
            <a:picLocks noChangeAspect="1"/>
          </p:cNvPicPr>
          <p:nvPr/>
        </p:nvPicPr>
        <p:blipFill>
          <a:blip r:embed="rId5"/>
          <a:stretch>
            <a:fillRect/>
          </a:stretch>
        </p:blipFill>
        <p:spPr>
          <a:xfrm>
            <a:off x="381000" y="3733800"/>
            <a:ext cx="1752600" cy="1990818"/>
          </a:xfrm>
          <a:prstGeom prst="rect">
            <a:avLst/>
          </a:prstGeom>
        </p:spPr>
      </p:pic>
    </p:spTree>
    <p:extLst>
      <p:ext uri="{BB962C8B-B14F-4D97-AF65-F5344CB8AC3E}">
        <p14:creationId xmlns:p14="http://schemas.microsoft.com/office/powerpoint/2010/main" val="3994130280"/>
      </p:ext>
    </p:extLst>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Type III Certification Contents</a:t>
            </a:r>
          </a:p>
        </p:txBody>
      </p:sp>
      <p:sp>
        <p:nvSpPr>
          <p:cNvPr id="3" name="Content Placeholder 2"/>
          <p:cNvSpPr>
            <a:spLocks noGrp="1"/>
          </p:cNvSpPr>
          <p:nvPr>
            <p:ph idx="1"/>
          </p:nvPr>
        </p:nvSpPr>
        <p:spPr/>
        <p:txBody>
          <a:bodyPr anchor="t">
            <a:normAutofit lnSpcReduction="10000"/>
          </a:bodyPr>
          <a:lstStyle/>
          <a:p>
            <a:r>
              <a:rPr lang="en-US" dirty="0"/>
              <a:t>Leak Detection </a:t>
            </a:r>
          </a:p>
          <a:p>
            <a:r>
              <a:rPr lang="en-US" dirty="0"/>
              <a:t>Leak Repair Requirements</a:t>
            </a:r>
          </a:p>
          <a:p>
            <a:r>
              <a:rPr lang="en-US" dirty="0"/>
              <a:t>Recovery Techniques</a:t>
            </a:r>
          </a:p>
          <a:p>
            <a:r>
              <a:rPr lang="en-US" dirty="0"/>
              <a:t>Recovery Requirements</a:t>
            </a:r>
          </a:p>
          <a:p>
            <a:r>
              <a:rPr lang="en-US" dirty="0"/>
              <a:t>Recharging Techniques</a:t>
            </a:r>
          </a:p>
          <a:p>
            <a:r>
              <a:rPr lang="en-US" dirty="0"/>
              <a:t>Safety</a:t>
            </a:r>
          </a:p>
        </p:txBody>
      </p:sp>
    </p:spTree>
    <p:extLst>
      <p:ext uri="{BB962C8B-B14F-4D97-AF65-F5344CB8AC3E}">
        <p14:creationId xmlns:p14="http://schemas.microsoft.com/office/powerpoint/2010/main" val="2642508322"/>
      </p:ext>
    </p:extLst>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p:cNvSpPr>
            <a:spLocks noGrp="1" noChangeArrowheads="1"/>
          </p:cNvSpPr>
          <p:nvPr>
            <p:ph type="title"/>
          </p:nvPr>
        </p:nvSpPr>
        <p:spPr/>
        <p:txBody>
          <a:bodyPr/>
          <a:lstStyle/>
          <a:p>
            <a:r>
              <a:rPr lang="en-US" altLang="en-US" dirty="0"/>
              <a:t>Type  III</a:t>
            </a:r>
          </a:p>
        </p:txBody>
      </p:sp>
      <p:sp>
        <p:nvSpPr>
          <p:cNvPr id="185347" name="Rectangle 3"/>
          <p:cNvSpPr>
            <a:spLocks noGrp="1" noChangeArrowheads="1"/>
          </p:cNvSpPr>
          <p:nvPr>
            <p:ph idx="1"/>
          </p:nvPr>
        </p:nvSpPr>
        <p:spPr/>
        <p:txBody>
          <a:bodyPr anchor="t"/>
          <a:lstStyle/>
          <a:p>
            <a:pPr marL="0" indent="0">
              <a:buNone/>
            </a:pPr>
            <a:r>
              <a:rPr lang="en-US" altLang="en-US" dirty="0"/>
              <a:t>Technicians maintaining, servicing, repairing, or disposing of low-pressure appliances must be certified as a </a:t>
            </a:r>
            <a:r>
              <a:rPr lang="en-US" altLang="en-US" dirty="0">
                <a:solidFill>
                  <a:srgbClr val="FF0000"/>
                </a:solidFill>
              </a:rPr>
              <a:t>Type III </a:t>
            </a:r>
            <a:r>
              <a:rPr lang="en-US" altLang="en-US" dirty="0"/>
              <a:t>Technician or a Universal Technician. Most low-pressure appliances are used for comfort cooling and are subject to a lower allowable leak rate.</a:t>
            </a:r>
          </a:p>
        </p:txBody>
      </p:sp>
      <p:pic>
        <p:nvPicPr>
          <p:cNvPr id="185350" name="Picture 9" descr="one stage centrifugal compress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2452" y="4097745"/>
            <a:ext cx="3849687" cy="251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26418" t="31353" r="26933" b="29603"/>
          <a:stretch/>
        </p:blipFill>
        <p:spPr bwMode="auto">
          <a:xfrm>
            <a:off x="581192" y="4472538"/>
            <a:ext cx="3228808" cy="23854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r>
              <a:rPr lang="en-US" altLang="en-US" dirty="0"/>
              <a:t>LEAK DETECTION</a:t>
            </a:r>
          </a:p>
        </p:txBody>
      </p:sp>
      <p:sp>
        <p:nvSpPr>
          <p:cNvPr id="198659" name="Rectangle 3"/>
          <p:cNvSpPr>
            <a:spLocks noGrp="1" noChangeArrowheads="1"/>
          </p:cNvSpPr>
          <p:nvPr>
            <p:ph idx="1"/>
          </p:nvPr>
        </p:nvSpPr>
        <p:spPr/>
        <p:txBody>
          <a:bodyPr anchor="t">
            <a:normAutofit/>
          </a:bodyPr>
          <a:lstStyle/>
          <a:p>
            <a:pPr marL="0" indent="0">
              <a:buNone/>
            </a:pPr>
            <a:r>
              <a:rPr lang="en-US" altLang="en-US" dirty="0"/>
              <a:t>Because a low-pressure system operates below atmospheric pressure (</a:t>
            </a:r>
            <a:r>
              <a:rPr lang="en-US" altLang="en-US" dirty="0">
                <a:solidFill>
                  <a:srgbClr val="FF0000"/>
                </a:solidFill>
              </a:rPr>
              <a:t>in a vacuum</a:t>
            </a:r>
            <a:r>
              <a:rPr lang="en-US" altLang="en-US" dirty="0"/>
              <a:t>), leaks in the </a:t>
            </a:r>
            <a:r>
              <a:rPr lang="en-US" altLang="en-US" dirty="0">
                <a:solidFill>
                  <a:srgbClr val="FF0000"/>
                </a:solidFill>
              </a:rPr>
              <a:t>gaskets or fittings </a:t>
            </a:r>
            <a:r>
              <a:rPr lang="en-US" altLang="en-US" dirty="0"/>
              <a:t>will cause air and moisture to enter the system.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r>
              <a:rPr lang="en-US" altLang="en-US" dirty="0"/>
              <a:t>LEAK DETECTION</a:t>
            </a:r>
          </a:p>
        </p:txBody>
      </p:sp>
      <p:sp>
        <p:nvSpPr>
          <p:cNvPr id="210947" name="Content Placeholder 2"/>
          <p:cNvSpPr>
            <a:spLocks noGrp="1"/>
          </p:cNvSpPr>
          <p:nvPr>
            <p:ph idx="1"/>
          </p:nvPr>
        </p:nvSpPr>
        <p:spPr>
          <a:xfrm>
            <a:off x="440286" y="1981200"/>
            <a:ext cx="11294514" cy="2665509"/>
          </a:xfrm>
        </p:spPr>
        <p:txBody>
          <a:bodyPr anchor="t">
            <a:normAutofit/>
          </a:bodyPr>
          <a:lstStyle/>
          <a:p>
            <a:r>
              <a:rPr lang="en-US" altLang="en-US" dirty="0"/>
              <a:t>Low-pressure chillers require purge units because they </a:t>
            </a:r>
            <a:r>
              <a:rPr lang="en-US" altLang="en-US" dirty="0">
                <a:solidFill>
                  <a:srgbClr val="FF0000"/>
                </a:solidFill>
              </a:rPr>
              <a:t>operate below atmospheric pressure</a:t>
            </a:r>
            <a:r>
              <a:rPr lang="en-US" altLang="en-US" dirty="0"/>
              <a:t>.  </a:t>
            </a:r>
          </a:p>
          <a:p>
            <a:r>
              <a:rPr lang="en-US" altLang="en-US" dirty="0"/>
              <a:t>The primary purpose of a </a:t>
            </a:r>
            <a:r>
              <a:rPr lang="en-US" altLang="en-US" dirty="0">
                <a:solidFill>
                  <a:srgbClr val="FF0000"/>
                </a:solidFill>
              </a:rPr>
              <a:t>purge unit </a:t>
            </a:r>
            <a:r>
              <a:rPr lang="en-US" altLang="en-US" dirty="0"/>
              <a:t>is to </a:t>
            </a:r>
            <a:r>
              <a:rPr lang="en-US" altLang="en-US" dirty="0">
                <a:solidFill>
                  <a:srgbClr val="FF0000"/>
                </a:solidFill>
              </a:rPr>
              <a:t>remove non-condensables</a:t>
            </a:r>
            <a:r>
              <a:rPr lang="en-US" altLang="en-US" dirty="0"/>
              <a:t> that leak into a low-pressure chiller system.</a:t>
            </a:r>
            <a:endParaRPr lang="en-US" altLang="en-US" dirty="0">
              <a:solidFill>
                <a:srgbClr val="FF0000"/>
              </a:solidFill>
            </a:endParaRPr>
          </a:p>
        </p:txBody>
      </p:sp>
      <p:pic>
        <p:nvPicPr>
          <p:cNvPr id="2" name="Picture 1">
            <a:extLst>
              <a:ext uri="{FF2B5EF4-FFF2-40B4-BE49-F238E27FC236}">
                <a16:creationId xmlns:a16="http://schemas.microsoft.com/office/drawing/2014/main" id="{B850F382-75C2-43DA-9702-8B04E8AD3EE8}"/>
              </a:ext>
            </a:extLst>
          </p:cNvPr>
          <p:cNvPicPr>
            <a:picLocks noChangeAspect="1"/>
          </p:cNvPicPr>
          <p:nvPr/>
        </p:nvPicPr>
        <p:blipFill>
          <a:blip r:embed="rId3"/>
          <a:stretch>
            <a:fillRect/>
          </a:stretch>
        </p:blipFill>
        <p:spPr>
          <a:xfrm>
            <a:off x="3581400" y="4280647"/>
            <a:ext cx="4495800" cy="2548046"/>
          </a:xfrm>
          <a:prstGeom prst="rect">
            <a:avLst/>
          </a:prstGeom>
        </p:spPr>
      </p:pic>
    </p:spTree>
    <p:extLst>
      <p:ext uri="{BB962C8B-B14F-4D97-AF65-F5344CB8AC3E}">
        <p14:creationId xmlns:p14="http://schemas.microsoft.com/office/powerpoint/2010/main" val="2419573877"/>
      </p:ext>
    </p:extLst>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r>
              <a:rPr lang="en-US" altLang="en-US" dirty="0"/>
              <a:t>LEAK DETECTION</a:t>
            </a:r>
          </a:p>
        </p:txBody>
      </p:sp>
      <p:sp>
        <p:nvSpPr>
          <p:cNvPr id="210947" name="Content Placeholder 2"/>
          <p:cNvSpPr>
            <a:spLocks noGrp="1"/>
          </p:cNvSpPr>
          <p:nvPr>
            <p:ph idx="1"/>
          </p:nvPr>
        </p:nvSpPr>
        <p:spPr>
          <a:xfrm>
            <a:off x="440286" y="1981200"/>
            <a:ext cx="6798714" cy="3877600"/>
          </a:xfrm>
        </p:spPr>
        <p:txBody>
          <a:bodyPr anchor="t">
            <a:normAutofit fontScale="92500" lnSpcReduction="10000"/>
          </a:bodyPr>
          <a:lstStyle/>
          <a:p>
            <a:r>
              <a:rPr lang="en-US" altLang="en-US" dirty="0"/>
              <a:t>The purge unit gets its suction from a connection on </a:t>
            </a:r>
            <a:r>
              <a:rPr lang="en-US" altLang="en-US" dirty="0">
                <a:solidFill>
                  <a:srgbClr val="FF0000"/>
                </a:solidFill>
              </a:rPr>
              <a:t>top of the condenser </a:t>
            </a:r>
            <a:r>
              <a:rPr lang="en-US" altLang="en-US" dirty="0"/>
              <a:t>where most non-condensables accumulate.  </a:t>
            </a:r>
          </a:p>
          <a:p>
            <a:endParaRPr lang="en-US" altLang="en-US" dirty="0"/>
          </a:p>
          <a:p>
            <a:r>
              <a:rPr lang="en-US" altLang="en-US" dirty="0"/>
              <a:t>After separating the air from the refrigerant, the purge unit sends the </a:t>
            </a:r>
            <a:r>
              <a:rPr lang="en-US" altLang="en-US" dirty="0">
                <a:solidFill>
                  <a:srgbClr val="FF0000"/>
                </a:solidFill>
              </a:rPr>
              <a:t>refrigerant back to the evaporator</a:t>
            </a:r>
            <a:r>
              <a:rPr lang="en-US" altLang="en-US" dirty="0"/>
              <a:t>. </a:t>
            </a:r>
            <a:endParaRPr lang="en-US" altLang="en-US" dirty="0">
              <a:solidFill>
                <a:srgbClr val="FF0000"/>
              </a:solidFill>
            </a:endParaRPr>
          </a:p>
        </p:txBody>
      </p:sp>
      <p:pic>
        <p:nvPicPr>
          <p:cNvPr id="2" name="Picture 1">
            <a:extLst>
              <a:ext uri="{FF2B5EF4-FFF2-40B4-BE49-F238E27FC236}">
                <a16:creationId xmlns:a16="http://schemas.microsoft.com/office/drawing/2014/main" id="{B850F382-75C2-43DA-9702-8B04E8AD3EE8}"/>
              </a:ext>
            </a:extLst>
          </p:cNvPr>
          <p:cNvPicPr>
            <a:picLocks noChangeAspect="1"/>
          </p:cNvPicPr>
          <p:nvPr/>
        </p:nvPicPr>
        <p:blipFill>
          <a:blip r:embed="rId3"/>
          <a:stretch>
            <a:fillRect/>
          </a:stretch>
        </p:blipFill>
        <p:spPr>
          <a:xfrm>
            <a:off x="6858000" y="2472200"/>
            <a:ext cx="5109029" cy="2895600"/>
          </a:xfrm>
          <a:prstGeom prst="rect">
            <a:avLst/>
          </a:prstGeom>
        </p:spPr>
      </p:pic>
    </p:spTree>
    <p:extLst>
      <p:ext uri="{BB962C8B-B14F-4D97-AF65-F5344CB8AC3E}">
        <p14:creationId xmlns:p14="http://schemas.microsoft.com/office/powerpoint/2010/main" val="49404075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1026"/>
          <p:cNvSpPr>
            <a:spLocks noGrp="1" noChangeArrowheads="1"/>
          </p:cNvSpPr>
          <p:nvPr>
            <p:ph type="ctrTitle"/>
          </p:nvPr>
        </p:nvSpPr>
        <p:spPr/>
        <p:txBody>
          <a:bodyPr>
            <a:normAutofit/>
          </a:bodyPr>
          <a:lstStyle/>
          <a:p>
            <a:r>
              <a:rPr lang="en-US" altLang="en-US" sz="4000" cap="none" dirty="0"/>
              <a:t>INTRODUCTION</a:t>
            </a:r>
          </a:p>
        </p:txBody>
      </p:sp>
      <p:pic>
        <p:nvPicPr>
          <p:cNvPr id="3077"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38800" y="685800"/>
            <a:ext cx="2346960" cy="2192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8" name="Picture 9" descr="TEZ8"/>
          <p:cNvPicPr>
            <a:picLocks noChangeAspect="1" noChangeArrowheads="1"/>
          </p:cNvPicPr>
          <p:nvPr/>
        </p:nvPicPr>
        <p:blipFill>
          <a:blip r:embed="rId4">
            <a:extLst>
              <a:ext uri="{28A0092B-C50C-407E-A947-70E740481C1C}">
                <a14:useLocalDpi xmlns:a14="http://schemas.microsoft.com/office/drawing/2010/main" val="0"/>
              </a:ext>
            </a:extLst>
          </a:blip>
          <a:srcRect l="12096" r="13058"/>
          <a:stretch>
            <a:fillRect/>
          </a:stretch>
        </p:blipFill>
        <p:spPr bwMode="auto">
          <a:xfrm>
            <a:off x="8686800" y="685800"/>
            <a:ext cx="2302972" cy="21883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a:extLst>
              <a:ext uri="{FF2B5EF4-FFF2-40B4-BE49-F238E27FC236}">
                <a16:creationId xmlns:a16="http://schemas.microsoft.com/office/drawing/2014/main" id="{10294E48-CF9E-42FB-A467-106675A76E65}"/>
              </a:ext>
            </a:extLst>
          </p:cNvPr>
          <p:cNvSpPr/>
          <p:nvPr/>
        </p:nvSpPr>
        <p:spPr>
          <a:xfrm>
            <a:off x="602962" y="3331505"/>
            <a:ext cx="10993549" cy="2062103"/>
          </a:xfrm>
          <a:prstGeom prst="rect">
            <a:avLst/>
          </a:prstGeom>
        </p:spPr>
        <p:txBody>
          <a:bodyPr wrap="square">
            <a:spAutoFit/>
          </a:bodyPr>
          <a:lstStyle/>
          <a:p>
            <a:pPr algn="l"/>
            <a:r>
              <a:rPr lang="en-US" sz="3200" b="0" dirty="0">
                <a:solidFill>
                  <a:schemeClr val="bg1"/>
                </a:solidFill>
              </a:rPr>
              <a:t>This manual is intended to prepare technicians for the Environmental Protection Agency’s (EPA) Section 608 Certification examination and contains the information required to successfully complete the exam.</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D55CE-53EC-42A3-A337-8D46A96BADE9}"/>
              </a:ext>
            </a:extLst>
          </p:cNvPr>
          <p:cNvSpPr>
            <a:spLocks noGrp="1"/>
          </p:cNvSpPr>
          <p:nvPr>
            <p:ph type="title"/>
          </p:nvPr>
        </p:nvSpPr>
        <p:spPr/>
        <p:txBody>
          <a:bodyPr>
            <a:normAutofit/>
          </a:bodyPr>
          <a:lstStyle/>
          <a:p>
            <a:r>
              <a:rPr lang="en-US" dirty="0"/>
              <a:t>ACCESSORIES </a:t>
            </a:r>
          </a:p>
        </p:txBody>
      </p:sp>
      <p:sp>
        <p:nvSpPr>
          <p:cNvPr id="3" name="Content Placeholder 2">
            <a:extLst>
              <a:ext uri="{FF2B5EF4-FFF2-40B4-BE49-F238E27FC236}">
                <a16:creationId xmlns:a16="http://schemas.microsoft.com/office/drawing/2014/main" id="{86D39BEE-19DC-4F3C-8B53-E37C912CEDA4}"/>
              </a:ext>
            </a:extLst>
          </p:cNvPr>
          <p:cNvSpPr>
            <a:spLocks noGrp="1"/>
          </p:cNvSpPr>
          <p:nvPr>
            <p:ph idx="1"/>
          </p:nvPr>
        </p:nvSpPr>
        <p:spPr>
          <a:xfrm>
            <a:off x="2743200" y="2116700"/>
            <a:ext cx="6096000" cy="3877600"/>
          </a:xfrm>
        </p:spPr>
        <p:txBody>
          <a:bodyPr>
            <a:normAutofit/>
          </a:bodyPr>
          <a:lstStyle/>
          <a:p>
            <a:r>
              <a:rPr lang="en-US" dirty="0"/>
              <a:t>An accumulator when used is located in the suction line. </a:t>
            </a:r>
          </a:p>
          <a:p>
            <a:r>
              <a:rPr lang="en-US" dirty="0"/>
              <a:t>Accumulators prevent any liquid refrigerant that may flow from the evaporator from flowing into the compressor. </a:t>
            </a:r>
          </a:p>
        </p:txBody>
      </p:sp>
      <p:pic>
        <p:nvPicPr>
          <p:cNvPr id="1026" name="Picture 2" descr="https://static.grainger.com/rp/s/is/image/Grainger/1ZRL3_AS01?$lgmain$">
            <a:extLst>
              <a:ext uri="{FF2B5EF4-FFF2-40B4-BE49-F238E27FC236}">
                <a16:creationId xmlns:a16="http://schemas.microsoft.com/office/drawing/2014/main" id="{5531ECCF-105F-4909-8DD8-37E7E6FB04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334" t="3333" r="30000" b="8667"/>
          <a:stretch/>
        </p:blipFill>
        <p:spPr bwMode="auto">
          <a:xfrm>
            <a:off x="1066800" y="2362200"/>
            <a:ext cx="1488052" cy="33866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A picture containing indoor, table, black, cup&#10;&#10;Description automatically generated">
            <a:extLst>
              <a:ext uri="{FF2B5EF4-FFF2-40B4-BE49-F238E27FC236}">
                <a16:creationId xmlns:a16="http://schemas.microsoft.com/office/drawing/2014/main" id="{A552390F-F8CA-48E9-B35C-C65EF950439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44000" y="2667000"/>
            <a:ext cx="2376734" cy="3369709"/>
          </a:xfrm>
          <a:prstGeom prst="rect">
            <a:avLst/>
          </a:prstGeom>
        </p:spPr>
      </p:pic>
      <p:sp>
        <p:nvSpPr>
          <p:cNvPr id="4" name="Arrow: Right 3">
            <a:extLst>
              <a:ext uri="{FF2B5EF4-FFF2-40B4-BE49-F238E27FC236}">
                <a16:creationId xmlns:a16="http://schemas.microsoft.com/office/drawing/2014/main" id="{0CA86EDD-78D7-4FF2-B77E-2C3C1D695CCD}"/>
              </a:ext>
            </a:extLst>
          </p:cNvPr>
          <p:cNvSpPr/>
          <p:nvPr/>
        </p:nvSpPr>
        <p:spPr>
          <a:xfrm rot="13062180">
            <a:off x="10958651" y="5085812"/>
            <a:ext cx="1052266" cy="3810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99798418"/>
      </p:ext>
    </p:extLst>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r>
              <a:rPr lang="en-US" altLang="en-US" dirty="0"/>
              <a:t>LEAK DETECTION</a:t>
            </a:r>
          </a:p>
        </p:txBody>
      </p:sp>
      <p:sp>
        <p:nvSpPr>
          <p:cNvPr id="210947" name="Content Placeholder 2"/>
          <p:cNvSpPr>
            <a:spLocks noGrp="1"/>
          </p:cNvSpPr>
          <p:nvPr>
            <p:ph idx="1"/>
          </p:nvPr>
        </p:nvSpPr>
        <p:spPr>
          <a:xfrm>
            <a:off x="440286" y="1981200"/>
            <a:ext cx="11309338" cy="4724400"/>
          </a:xfrm>
        </p:spPr>
        <p:txBody>
          <a:bodyPr anchor="t">
            <a:normAutofit/>
          </a:bodyPr>
          <a:lstStyle/>
          <a:p>
            <a:r>
              <a:rPr lang="en-US" altLang="en-US" dirty="0">
                <a:solidFill>
                  <a:srgbClr val="FF0000"/>
                </a:solidFill>
              </a:rPr>
              <a:t>High head pressure </a:t>
            </a:r>
            <a:r>
              <a:rPr lang="en-US" altLang="en-US" dirty="0"/>
              <a:t>indicates air in a low-pressure system and that the purge unit may not be operating properly. </a:t>
            </a:r>
          </a:p>
          <a:p>
            <a:endParaRPr lang="en-US" altLang="en-US" dirty="0">
              <a:solidFill>
                <a:srgbClr val="FF0000"/>
              </a:solidFill>
            </a:endParaRPr>
          </a:p>
          <a:p>
            <a:r>
              <a:rPr lang="en-US" altLang="en-US" dirty="0">
                <a:solidFill>
                  <a:srgbClr val="FF0000"/>
                </a:solidFill>
              </a:rPr>
              <a:t>Excessive running of a purge system </a:t>
            </a:r>
            <a:r>
              <a:rPr lang="en-US" altLang="en-US" dirty="0"/>
              <a:t>on a low-pressure chiller generally </a:t>
            </a:r>
            <a:r>
              <a:rPr lang="en-US" altLang="en-US" dirty="0">
                <a:solidFill>
                  <a:srgbClr val="FF0000"/>
                </a:solidFill>
              </a:rPr>
              <a:t>indicates a leaking </a:t>
            </a:r>
            <a:r>
              <a:rPr lang="en-US" altLang="en-US" dirty="0"/>
              <a:t>system. </a:t>
            </a:r>
          </a:p>
          <a:p>
            <a:endParaRPr lang="en-US" altLang="en-US" dirty="0"/>
          </a:p>
          <a:p>
            <a:r>
              <a:rPr lang="en-US" altLang="en-US" dirty="0"/>
              <a:t>High-efficiency purge units will discharge a </a:t>
            </a:r>
            <a:r>
              <a:rPr lang="en-US" altLang="en-US" dirty="0">
                <a:solidFill>
                  <a:srgbClr val="FF0000"/>
                </a:solidFill>
              </a:rPr>
              <a:t>low percentage of refrigerant with the air </a:t>
            </a:r>
            <a:r>
              <a:rPr lang="en-US" altLang="en-US" dirty="0"/>
              <a:t>they remove. </a:t>
            </a:r>
          </a:p>
        </p:txBody>
      </p:sp>
    </p:spTree>
    <p:extLst>
      <p:ext uri="{BB962C8B-B14F-4D97-AF65-F5344CB8AC3E}">
        <p14:creationId xmlns:p14="http://schemas.microsoft.com/office/powerpoint/2010/main" val="3695128896"/>
      </p:ext>
    </p:extLst>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Title 1"/>
          <p:cNvSpPr>
            <a:spLocks noGrp="1"/>
          </p:cNvSpPr>
          <p:nvPr>
            <p:ph type="title"/>
          </p:nvPr>
        </p:nvSpPr>
        <p:spPr/>
        <p:txBody>
          <a:bodyPr/>
          <a:lstStyle/>
          <a:p>
            <a:r>
              <a:rPr lang="en-US" altLang="en-US" dirty="0"/>
              <a:t>LEAK DETECTION</a:t>
            </a:r>
          </a:p>
        </p:txBody>
      </p:sp>
      <p:sp>
        <p:nvSpPr>
          <p:cNvPr id="198659" name="Rectangle 3"/>
          <p:cNvSpPr>
            <a:spLocks noGrp="1" noChangeArrowheads="1"/>
          </p:cNvSpPr>
          <p:nvPr>
            <p:ph idx="1"/>
          </p:nvPr>
        </p:nvSpPr>
        <p:spPr>
          <a:xfrm>
            <a:off x="440286" y="1981200"/>
            <a:ext cx="7103514" cy="3877600"/>
          </a:xfrm>
        </p:spPr>
        <p:txBody>
          <a:bodyPr anchor="t">
            <a:normAutofit/>
          </a:bodyPr>
          <a:lstStyle/>
          <a:p>
            <a:r>
              <a:rPr lang="en-US" altLang="en-US" dirty="0"/>
              <a:t>A </a:t>
            </a:r>
            <a:r>
              <a:rPr lang="en-US" altLang="en-US" dirty="0">
                <a:solidFill>
                  <a:srgbClr val="FF0000"/>
                </a:solidFill>
              </a:rPr>
              <a:t>hydrostatic tube test kit </a:t>
            </a:r>
            <a:r>
              <a:rPr lang="en-US" altLang="en-US" dirty="0"/>
              <a:t>is used to determine if a tube is leaking. </a:t>
            </a:r>
          </a:p>
          <a:p>
            <a:endParaRPr lang="en-US" altLang="en-US" dirty="0"/>
          </a:p>
          <a:p>
            <a:r>
              <a:rPr lang="en-US" altLang="en-US" dirty="0"/>
              <a:t>Leak testing a low-pressure refrigeration system with nitrogen in excess of </a:t>
            </a:r>
            <a:r>
              <a:rPr lang="en-US" altLang="en-US" dirty="0">
                <a:solidFill>
                  <a:srgbClr val="FF0000"/>
                </a:solidFill>
              </a:rPr>
              <a:t>10 psig </a:t>
            </a:r>
            <a:r>
              <a:rPr lang="en-US" altLang="en-US" dirty="0"/>
              <a:t>could cause the rupture disc to fail. </a:t>
            </a:r>
          </a:p>
        </p:txBody>
      </p:sp>
      <p:pic>
        <p:nvPicPr>
          <p:cNvPr id="2" name="Picture 1">
            <a:extLst>
              <a:ext uri="{FF2B5EF4-FFF2-40B4-BE49-F238E27FC236}">
                <a16:creationId xmlns:a16="http://schemas.microsoft.com/office/drawing/2014/main" id="{B7E8F729-878A-4B51-976D-B1A20229B2BE}"/>
              </a:ext>
            </a:extLst>
          </p:cNvPr>
          <p:cNvPicPr>
            <a:picLocks noChangeAspect="1"/>
          </p:cNvPicPr>
          <p:nvPr/>
        </p:nvPicPr>
        <p:blipFill>
          <a:blip r:embed="rId3"/>
          <a:stretch>
            <a:fillRect/>
          </a:stretch>
        </p:blipFill>
        <p:spPr>
          <a:xfrm>
            <a:off x="7315200" y="2199723"/>
            <a:ext cx="4648200" cy="3728046"/>
          </a:xfrm>
          <a:prstGeom prst="rect">
            <a:avLst/>
          </a:prstGeom>
        </p:spPr>
      </p:pic>
    </p:spTree>
    <p:extLst>
      <p:ext uri="{BB962C8B-B14F-4D97-AF65-F5344CB8AC3E}">
        <p14:creationId xmlns:p14="http://schemas.microsoft.com/office/powerpoint/2010/main" val="2864455672"/>
      </p:ext>
    </p:extLst>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dirty="0"/>
              <a:t>LEAK DETECTION</a:t>
            </a:r>
          </a:p>
        </p:txBody>
      </p:sp>
      <p:sp>
        <p:nvSpPr>
          <p:cNvPr id="173059" name="Rectangle 3"/>
          <p:cNvSpPr>
            <a:spLocks noGrp="1" noChangeArrowheads="1"/>
          </p:cNvSpPr>
          <p:nvPr>
            <p:ph idx="1"/>
          </p:nvPr>
        </p:nvSpPr>
        <p:spPr/>
        <p:txBody>
          <a:bodyPr anchor="t"/>
          <a:lstStyle/>
          <a:p>
            <a:pPr marL="0" indent="0">
              <a:buNone/>
            </a:pPr>
            <a:r>
              <a:rPr lang="en-US" dirty="0"/>
              <a:t>Charged low-pressure refrigeration machines may be most efficiently leak checked by adding heat with </a:t>
            </a:r>
            <a:r>
              <a:rPr lang="en-US" dirty="0">
                <a:solidFill>
                  <a:srgbClr val="FF0000"/>
                </a:solidFill>
              </a:rPr>
              <a:t>circulated hot water or heating blankets</a:t>
            </a:r>
            <a:r>
              <a:rPr lang="en-US" dirty="0"/>
              <a:t>. </a:t>
            </a:r>
            <a:endParaRPr lang="en-US" altLang="en-US" dirty="0">
              <a:solidFill>
                <a:srgbClr val="FF0000"/>
              </a:solidFill>
            </a:endParaRP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dirty="0"/>
              <a:t>LEAK DETECTION</a:t>
            </a:r>
          </a:p>
        </p:txBody>
      </p:sp>
      <p:sp>
        <p:nvSpPr>
          <p:cNvPr id="173059" name="Rectangle 3"/>
          <p:cNvSpPr>
            <a:spLocks noGrp="1" noChangeArrowheads="1"/>
          </p:cNvSpPr>
          <p:nvPr>
            <p:ph idx="1"/>
          </p:nvPr>
        </p:nvSpPr>
        <p:spPr/>
        <p:txBody>
          <a:bodyPr anchor="t">
            <a:normAutofit/>
          </a:bodyPr>
          <a:lstStyle/>
          <a:p>
            <a:r>
              <a:rPr lang="en-US" dirty="0"/>
              <a:t>To reduce refrigerant loss from the purge unit on an R-123 chiller, always </a:t>
            </a:r>
            <a:r>
              <a:rPr lang="en-US" dirty="0">
                <a:solidFill>
                  <a:srgbClr val="FF0000"/>
                </a:solidFill>
              </a:rPr>
              <a:t>leak test and repair </a:t>
            </a:r>
            <a:r>
              <a:rPr lang="en-US" dirty="0"/>
              <a:t>the chiller. </a:t>
            </a:r>
          </a:p>
          <a:p>
            <a:r>
              <a:rPr lang="en-US" dirty="0"/>
              <a:t>A low-pressure refrigeration system could have a leak in the </a:t>
            </a:r>
            <a:r>
              <a:rPr lang="en-US" dirty="0">
                <a:solidFill>
                  <a:srgbClr val="FF0000"/>
                </a:solidFill>
              </a:rPr>
              <a:t>condenser or chiller barrel tubes </a:t>
            </a:r>
            <a:r>
              <a:rPr lang="en-US" dirty="0"/>
              <a:t>if </a:t>
            </a:r>
            <a:r>
              <a:rPr lang="en-US" dirty="0">
                <a:solidFill>
                  <a:srgbClr val="FF0000"/>
                </a:solidFill>
              </a:rPr>
              <a:t>excessive moisture </a:t>
            </a:r>
            <a:r>
              <a:rPr lang="en-US" dirty="0"/>
              <a:t>continuously collects in the purge unit. </a:t>
            </a:r>
          </a:p>
        </p:txBody>
      </p:sp>
    </p:spTree>
    <p:extLst>
      <p:ext uri="{BB962C8B-B14F-4D97-AF65-F5344CB8AC3E}">
        <p14:creationId xmlns:p14="http://schemas.microsoft.com/office/powerpoint/2010/main" val="3629036404"/>
      </p:ext>
    </p:extLst>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r>
              <a:rPr lang="en-US" altLang="en-US" dirty="0"/>
              <a:t>LEAK DETECTION</a:t>
            </a:r>
          </a:p>
        </p:txBody>
      </p:sp>
      <p:sp>
        <p:nvSpPr>
          <p:cNvPr id="210947" name="Content Placeholder 2"/>
          <p:cNvSpPr>
            <a:spLocks noGrp="1"/>
          </p:cNvSpPr>
          <p:nvPr>
            <p:ph idx="1"/>
          </p:nvPr>
        </p:nvSpPr>
        <p:spPr>
          <a:xfrm>
            <a:off x="440286" y="1981200"/>
            <a:ext cx="11309338" cy="2590800"/>
          </a:xfrm>
        </p:spPr>
        <p:txBody>
          <a:bodyPr anchor="ctr"/>
          <a:lstStyle/>
          <a:p>
            <a:pPr marL="0" indent="0">
              <a:buNone/>
            </a:pPr>
            <a:r>
              <a:rPr lang="en-US" altLang="en-US" dirty="0"/>
              <a:t>To prevent air accumulation into </a:t>
            </a:r>
            <a:r>
              <a:rPr lang="en-US" altLang="en-US" dirty="0">
                <a:solidFill>
                  <a:srgbClr val="FF0000"/>
                </a:solidFill>
              </a:rPr>
              <a:t>an idled low-pressure </a:t>
            </a:r>
            <a:r>
              <a:rPr lang="en-US" altLang="en-US" dirty="0"/>
              <a:t>refrigeration system, maintain system pressure </a:t>
            </a:r>
            <a:r>
              <a:rPr lang="en-US" altLang="en-US" dirty="0">
                <a:solidFill>
                  <a:srgbClr val="FF0000"/>
                </a:solidFill>
              </a:rPr>
              <a:t>slightly above atmospheric pressure</a:t>
            </a:r>
            <a:r>
              <a:rPr lang="en-US" altLang="en-US" dirty="0"/>
              <a:t>. </a:t>
            </a:r>
            <a:endParaRPr lang="en-US" altLang="en-US" dirty="0">
              <a:solidFill>
                <a:srgbClr val="FF0000"/>
              </a:solidFill>
            </a:endParaRPr>
          </a:p>
        </p:txBody>
      </p:sp>
    </p:spTree>
    <p:extLst>
      <p:ext uri="{BB962C8B-B14F-4D97-AF65-F5344CB8AC3E}">
        <p14:creationId xmlns:p14="http://schemas.microsoft.com/office/powerpoint/2010/main" val="4180792238"/>
      </p:ext>
    </p:extLst>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dirty="0"/>
              <a:t>LEAK DETECTION</a:t>
            </a:r>
          </a:p>
        </p:txBody>
      </p:sp>
      <p:sp>
        <p:nvSpPr>
          <p:cNvPr id="173059" name="Rectangle 3"/>
          <p:cNvSpPr>
            <a:spLocks noGrp="1" noChangeArrowheads="1"/>
          </p:cNvSpPr>
          <p:nvPr>
            <p:ph idx="1"/>
          </p:nvPr>
        </p:nvSpPr>
        <p:spPr>
          <a:xfrm>
            <a:off x="410643" y="2254798"/>
            <a:ext cx="11370714" cy="3877600"/>
          </a:xfrm>
        </p:spPr>
        <p:txBody>
          <a:bodyPr anchor="t">
            <a:normAutofit/>
          </a:bodyPr>
          <a:lstStyle/>
          <a:p>
            <a:pPr marL="0" indent="0">
              <a:buNone/>
            </a:pPr>
            <a:r>
              <a:rPr lang="en-US" dirty="0">
                <a:solidFill>
                  <a:srgbClr val="FF0000"/>
                </a:solidFill>
              </a:rPr>
              <a:t>Moisture</a:t>
            </a:r>
            <a:r>
              <a:rPr lang="en-US" dirty="0"/>
              <a:t> most frequently enters the refrigerant system in low-pressure chillers through </a:t>
            </a:r>
            <a:r>
              <a:rPr lang="en-US" dirty="0">
                <a:solidFill>
                  <a:srgbClr val="FF0000"/>
                </a:solidFill>
              </a:rPr>
              <a:t>leaks from areas with gaskets or fittings</a:t>
            </a:r>
            <a:r>
              <a:rPr lang="en-US" dirty="0"/>
              <a:t>.  </a:t>
            </a:r>
          </a:p>
          <a:p>
            <a:endParaRPr lang="en-US" dirty="0"/>
          </a:p>
        </p:txBody>
      </p:sp>
    </p:spTree>
    <p:extLst>
      <p:ext uri="{BB962C8B-B14F-4D97-AF65-F5344CB8AC3E}">
        <p14:creationId xmlns:p14="http://schemas.microsoft.com/office/powerpoint/2010/main" val="119941750"/>
      </p:ext>
    </p:extLst>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2" name="Title 1"/>
          <p:cNvSpPr>
            <a:spLocks noGrp="1"/>
          </p:cNvSpPr>
          <p:nvPr>
            <p:ph type="title"/>
          </p:nvPr>
        </p:nvSpPr>
        <p:spPr/>
        <p:txBody>
          <a:bodyPr/>
          <a:lstStyle/>
          <a:p>
            <a:r>
              <a:rPr lang="en-US" altLang="en-US" dirty="0"/>
              <a:t>LEAK DETECTION</a:t>
            </a:r>
          </a:p>
        </p:txBody>
      </p:sp>
      <p:sp>
        <p:nvSpPr>
          <p:cNvPr id="173059" name="Rectangle 3"/>
          <p:cNvSpPr>
            <a:spLocks noGrp="1" noChangeArrowheads="1"/>
          </p:cNvSpPr>
          <p:nvPr>
            <p:ph idx="1"/>
          </p:nvPr>
        </p:nvSpPr>
        <p:spPr>
          <a:xfrm>
            <a:off x="440286" y="1981200"/>
            <a:ext cx="11370714" cy="3877600"/>
          </a:xfrm>
        </p:spPr>
        <p:txBody>
          <a:bodyPr anchor="t">
            <a:normAutofit/>
          </a:bodyPr>
          <a:lstStyle/>
          <a:p>
            <a:r>
              <a:rPr lang="en-US" dirty="0"/>
              <a:t>To check for a refrigerant leak to the water side of a chiller, place a </a:t>
            </a:r>
            <a:r>
              <a:rPr lang="en-US" dirty="0">
                <a:solidFill>
                  <a:srgbClr val="FF0000"/>
                </a:solidFill>
              </a:rPr>
              <a:t>leak detector probe in the drain valve opening </a:t>
            </a:r>
            <a:r>
              <a:rPr lang="en-US" dirty="0"/>
              <a:t>of the water box with the </a:t>
            </a:r>
            <a:r>
              <a:rPr lang="en-US" dirty="0">
                <a:solidFill>
                  <a:srgbClr val="FF0000"/>
                </a:solidFill>
              </a:rPr>
              <a:t>water removed</a:t>
            </a:r>
            <a:r>
              <a:rPr lang="en-US" dirty="0"/>
              <a:t>.  </a:t>
            </a:r>
          </a:p>
          <a:p>
            <a:r>
              <a:rPr lang="en-US" dirty="0"/>
              <a:t>Drain the water sides of the evaporator and condenser prior to recovering refrigerant from a chiller suspected of having </a:t>
            </a:r>
            <a:r>
              <a:rPr lang="en-US" dirty="0">
                <a:solidFill>
                  <a:srgbClr val="FF0000"/>
                </a:solidFill>
              </a:rPr>
              <a:t>tube leaks</a:t>
            </a:r>
            <a:r>
              <a:rPr lang="en-US" dirty="0"/>
              <a:t>. </a:t>
            </a:r>
          </a:p>
        </p:txBody>
      </p:sp>
      <p:pic>
        <p:nvPicPr>
          <p:cNvPr id="2" name="Picture 1">
            <a:extLst>
              <a:ext uri="{FF2B5EF4-FFF2-40B4-BE49-F238E27FC236}">
                <a16:creationId xmlns:a16="http://schemas.microsoft.com/office/drawing/2014/main" id="{FCB92567-3BEC-475D-837D-2AC558D73F8C}"/>
              </a:ext>
            </a:extLst>
          </p:cNvPr>
          <p:cNvPicPr>
            <a:picLocks noChangeAspect="1"/>
          </p:cNvPicPr>
          <p:nvPr/>
        </p:nvPicPr>
        <p:blipFill>
          <a:blip r:embed="rId3"/>
          <a:stretch>
            <a:fillRect/>
          </a:stretch>
        </p:blipFill>
        <p:spPr>
          <a:xfrm>
            <a:off x="3429000" y="4876800"/>
            <a:ext cx="6010350" cy="1905000"/>
          </a:xfrm>
          <a:prstGeom prst="rect">
            <a:avLst/>
          </a:prstGeom>
        </p:spPr>
      </p:pic>
    </p:spTree>
    <p:extLst>
      <p:ext uri="{BB962C8B-B14F-4D97-AF65-F5344CB8AC3E}">
        <p14:creationId xmlns:p14="http://schemas.microsoft.com/office/powerpoint/2010/main" val="2136833799"/>
      </p:ext>
    </p:extLst>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 name="Rectangle 72"/>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3538"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LEAK DETECTION</a:t>
            </a:r>
          </a:p>
        </p:txBody>
      </p:sp>
      <p:sp>
        <p:nvSpPr>
          <p:cNvPr id="193539" name="Rectangle 3"/>
          <p:cNvSpPr>
            <a:spLocks noGrp="1" noChangeArrowheads="1"/>
          </p:cNvSpPr>
          <p:nvPr>
            <p:ph idx="1"/>
          </p:nvPr>
        </p:nvSpPr>
        <p:spPr>
          <a:xfrm>
            <a:off x="5901313" y="2180496"/>
            <a:ext cx="5844154" cy="4045683"/>
          </a:xfrm>
        </p:spPr>
        <p:txBody>
          <a:bodyPr>
            <a:normAutofit fontScale="92500" lnSpcReduction="10000"/>
          </a:bodyPr>
          <a:lstStyle/>
          <a:p>
            <a:r>
              <a:rPr lang="en-US" altLang="en-US" sz="2800" dirty="0"/>
              <a:t>Low-pressure refrigeration systems with open-drive type compressors are particularly susceptible to leaks from the </a:t>
            </a:r>
            <a:r>
              <a:rPr lang="en-US" altLang="en-US" sz="2800" dirty="0">
                <a:solidFill>
                  <a:srgbClr val="FF0000"/>
                </a:solidFill>
              </a:rPr>
              <a:t>shaft seal</a:t>
            </a:r>
            <a:r>
              <a:rPr lang="en-US" altLang="en-US" sz="2800" dirty="0"/>
              <a:t>.  </a:t>
            </a:r>
          </a:p>
          <a:p>
            <a:r>
              <a:rPr lang="en-US" altLang="en-US" sz="2800" dirty="0"/>
              <a:t>According to ASHRAE Guideline 3, the system should be checked for leaks if, during a standard vacuum test, the pressure in a system rises from </a:t>
            </a:r>
            <a:r>
              <a:rPr lang="en-US" altLang="en-US" sz="2800" dirty="0">
                <a:solidFill>
                  <a:srgbClr val="FF0000"/>
                </a:solidFill>
              </a:rPr>
              <a:t>1 mm Hg to a level above 2.5 mm Hg.</a:t>
            </a:r>
            <a:r>
              <a:rPr lang="en-US" altLang="en-US" sz="2800" dirty="0"/>
              <a:t> </a:t>
            </a:r>
            <a:endParaRPr lang="en-US" altLang="en-US" sz="2800" dirty="0">
              <a:solidFill>
                <a:srgbClr val="FF0000"/>
              </a:solidFill>
            </a:endParaRPr>
          </a:p>
        </p:txBody>
      </p:sp>
      <p:pic>
        <p:nvPicPr>
          <p:cNvPr id="3" name="Picture 2">
            <a:extLst>
              <a:ext uri="{FF2B5EF4-FFF2-40B4-BE49-F238E27FC236}">
                <a16:creationId xmlns:a16="http://schemas.microsoft.com/office/drawing/2014/main" id="{9A06FD68-3B07-4BE5-A08B-5E171DE11BB4}"/>
              </a:ext>
            </a:extLst>
          </p:cNvPr>
          <p:cNvPicPr>
            <a:picLocks noChangeAspect="1"/>
          </p:cNvPicPr>
          <p:nvPr/>
        </p:nvPicPr>
        <p:blipFill>
          <a:blip r:embed="rId3"/>
          <a:stretch>
            <a:fillRect/>
          </a:stretch>
        </p:blipFill>
        <p:spPr>
          <a:xfrm>
            <a:off x="496673" y="2286000"/>
            <a:ext cx="5241881" cy="3869844"/>
          </a:xfrm>
          <a:prstGeom prst="rect">
            <a:avLst/>
          </a:prstGeom>
        </p:spPr>
      </p:pic>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altLang="en-US" dirty="0"/>
              <a:t>LEAK REPAIR REQUIREMENTS </a:t>
            </a:r>
          </a:p>
        </p:txBody>
      </p:sp>
      <p:sp>
        <p:nvSpPr>
          <p:cNvPr id="196611" name="Content Placeholder 2"/>
          <p:cNvSpPr>
            <a:spLocks noGrp="1"/>
          </p:cNvSpPr>
          <p:nvPr>
            <p:ph idx="1"/>
          </p:nvPr>
        </p:nvSpPr>
        <p:spPr/>
        <p:txBody>
          <a:bodyPr anchor="t">
            <a:normAutofit/>
          </a:bodyPr>
          <a:lstStyle/>
          <a:p>
            <a:pPr>
              <a:buFont typeface="Wingdings" panose="05000000000000000000" pitchFamily="2" charset="2"/>
              <a:buChar char="§"/>
            </a:pPr>
            <a:r>
              <a:rPr lang="en-US" altLang="en-US" dirty="0"/>
              <a:t>The EPA’s leak repair requirements apply to all appliances using a regulated refrigerant.  </a:t>
            </a:r>
          </a:p>
          <a:p>
            <a:pPr>
              <a:buFont typeface="Wingdings" panose="05000000000000000000" pitchFamily="2" charset="2"/>
              <a:buChar char="§"/>
            </a:pPr>
            <a:r>
              <a:rPr lang="en-US" altLang="en-US" dirty="0"/>
              <a:t>Once the </a:t>
            </a:r>
            <a:r>
              <a:rPr lang="en-US" altLang="en-US" dirty="0">
                <a:solidFill>
                  <a:srgbClr val="FF0000"/>
                </a:solidFill>
              </a:rPr>
              <a:t>threshold leak rate has been exceeded </a:t>
            </a:r>
            <a:r>
              <a:rPr lang="en-US" altLang="en-US" dirty="0"/>
              <a:t>on any system using an ozone-depleting refrigerant with a charge of 50 pounds or greater, the </a:t>
            </a:r>
            <a:r>
              <a:rPr lang="en-US" altLang="en-US" dirty="0">
                <a:solidFill>
                  <a:srgbClr val="FF0000"/>
                </a:solidFill>
              </a:rPr>
              <a:t>owner must </a:t>
            </a:r>
            <a:r>
              <a:rPr lang="en-US" altLang="en-US" dirty="0"/>
              <a:t>repair the appliance to bring the leak rate</a:t>
            </a:r>
            <a:r>
              <a:rPr lang="en-US" altLang="en-US" dirty="0">
                <a:solidFill>
                  <a:srgbClr val="FF0000"/>
                </a:solidFill>
              </a:rPr>
              <a:t> below the threshold, retrofit, or retire the appliance</a:t>
            </a:r>
            <a:r>
              <a:rPr lang="en-US" altLang="en-US" dirty="0"/>
              <a:t>.</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altLang="en-US" dirty="0"/>
              <a:t>LEAK REPAIR REQUIREMENTS </a:t>
            </a:r>
          </a:p>
        </p:txBody>
      </p:sp>
      <p:sp>
        <p:nvSpPr>
          <p:cNvPr id="196611" name="Content Placeholder 2"/>
          <p:cNvSpPr>
            <a:spLocks noGrp="1"/>
          </p:cNvSpPr>
          <p:nvPr>
            <p:ph idx="1"/>
          </p:nvPr>
        </p:nvSpPr>
        <p:spPr>
          <a:xfrm>
            <a:off x="152400" y="1981200"/>
            <a:ext cx="11887200" cy="4724400"/>
          </a:xfrm>
        </p:spPr>
        <p:txBody>
          <a:bodyPr anchor="t">
            <a:normAutofit fontScale="85000" lnSpcReduction="10000"/>
          </a:bodyPr>
          <a:lstStyle/>
          <a:p>
            <a:pPr marL="0" indent="0">
              <a:buNone/>
            </a:pPr>
            <a:r>
              <a:rPr lang="en-US" altLang="en-US" sz="4100" b="1" dirty="0">
                <a:solidFill>
                  <a:srgbClr val="0000CC"/>
                </a:solidFill>
              </a:rPr>
              <a:t>As of January 1, 2019, the applicable maximum leak rates are:</a:t>
            </a:r>
          </a:p>
          <a:p>
            <a:pPr marL="685800" indent="-280988">
              <a:lnSpc>
                <a:spcPct val="170000"/>
              </a:lnSpc>
            </a:pPr>
            <a:r>
              <a:rPr lang="en-US" altLang="en-US" sz="3800" dirty="0">
                <a:solidFill>
                  <a:srgbClr val="FF0000"/>
                </a:solidFill>
              </a:rPr>
              <a:t>10%</a:t>
            </a:r>
            <a:r>
              <a:rPr lang="en-US" altLang="en-US" sz="3800" dirty="0"/>
              <a:t> of the charge per year when used for </a:t>
            </a:r>
            <a:r>
              <a:rPr lang="en-US" altLang="en-US" sz="3800" dirty="0">
                <a:solidFill>
                  <a:srgbClr val="FF0000"/>
                </a:solidFill>
              </a:rPr>
              <a:t>comfort cooling</a:t>
            </a:r>
            <a:r>
              <a:rPr lang="en-US" altLang="en-US" sz="3800" dirty="0"/>
              <a:t>.</a:t>
            </a:r>
          </a:p>
          <a:p>
            <a:pPr marL="685800" indent="-280988">
              <a:lnSpc>
                <a:spcPct val="110000"/>
              </a:lnSpc>
            </a:pPr>
            <a:r>
              <a:rPr lang="en-US" altLang="en-US" sz="3800" dirty="0">
                <a:solidFill>
                  <a:srgbClr val="FF0000"/>
                </a:solidFill>
              </a:rPr>
              <a:t>20%</a:t>
            </a:r>
            <a:r>
              <a:rPr lang="en-US" altLang="en-US" sz="3800" dirty="0"/>
              <a:t> of the charge per year when used for </a:t>
            </a:r>
            <a:r>
              <a:rPr lang="en-US" altLang="en-US" sz="3800" dirty="0">
                <a:solidFill>
                  <a:srgbClr val="FF0000"/>
                </a:solidFill>
              </a:rPr>
              <a:t>commercial refrigeration</a:t>
            </a:r>
            <a:r>
              <a:rPr lang="en-US" altLang="en-US" sz="3800" dirty="0"/>
              <a:t>.</a:t>
            </a:r>
          </a:p>
          <a:p>
            <a:pPr marL="685800" indent="-280988">
              <a:lnSpc>
                <a:spcPct val="110000"/>
              </a:lnSpc>
            </a:pPr>
            <a:r>
              <a:rPr lang="en-US" altLang="en-US" sz="3800" dirty="0">
                <a:solidFill>
                  <a:srgbClr val="FF0000"/>
                </a:solidFill>
              </a:rPr>
              <a:t>30%</a:t>
            </a:r>
            <a:r>
              <a:rPr lang="en-US" altLang="en-US" sz="3800" dirty="0"/>
              <a:t> of the charge per year when used for </a:t>
            </a:r>
            <a:r>
              <a:rPr lang="en-US" altLang="en-US" sz="3800" dirty="0">
                <a:solidFill>
                  <a:srgbClr val="FF0000"/>
                </a:solidFill>
              </a:rPr>
              <a:t>industrial process refrigeration.</a:t>
            </a:r>
          </a:p>
        </p:txBody>
      </p:sp>
    </p:spTree>
    <p:extLst>
      <p:ext uri="{BB962C8B-B14F-4D97-AF65-F5344CB8AC3E}">
        <p14:creationId xmlns:p14="http://schemas.microsoft.com/office/powerpoint/2010/main" val="284189269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3"/>
          <p:cNvSpPr>
            <a:spLocks noGrp="1"/>
          </p:cNvSpPr>
          <p:nvPr>
            <p:ph type="title"/>
          </p:nvPr>
        </p:nvSpPr>
        <p:spPr>
          <a:xfrm>
            <a:off x="525403" y="609600"/>
            <a:ext cx="10086808" cy="1013800"/>
          </a:xfrm>
        </p:spPr>
        <p:txBody>
          <a:bodyPr/>
          <a:lstStyle/>
          <a:p>
            <a:r>
              <a:rPr lang="en-US" altLang="en-US" dirty="0"/>
              <a:t>ACCESSORIES</a:t>
            </a:r>
          </a:p>
        </p:txBody>
      </p:sp>
      <p:sp>
        <p:nvSpPr>
          <p:cNvPr id="153603" name="Content Placeholder 4"/>
          <p:cNvSpPr>
            <a:spLocks noGrp="1"/>
          </p:cNvSpPr>
          <p:nvPr>
            <p:ph idx="1"/>
          </p:nvPr>
        </p:nvSpPr>
        <p:spPr/>
        <p:txBody>
          <a:bodyPr anchor="t"/>
          <a:lstStyle/>
          <a:p>
            <a:r>
              <a:rPr lang="en-US" altLang="en-US" dirty="0"/>
              <a:t>Service valve in back-seated position.</a:t>
            </a:r>
          </a:p>
          <a:p>
            <a:endParaRPr lang="en-US" altLang="en-US" dirty="0"/>
          </a:p>
        </p:txBody>
      </p:sp>
      <p:grpSp>
        <p:nvGrpSpPr>
          <p:cNvPr id="11" name="Group 10"/>
          <p:cNvGrpSpPr/>
          <p:nvPr/>
        </p:nvGrpSpPr>
        <p:grpSpPr>
          <a:xfrm>
            <a:off x="2590800" y="2895600"/>
            <a:ext cx="5867400" cy="3810000"/>
            <a:chOff x="1905437" y="2516118"/>
            <a:chExt cx="5450234" cy="3357319"/>
          </a:xfrm>
        </p:grpSpPr>
        <p:sp>
          <p:nvSpPr>
            <p:cNvPr id="153608" name="TextBox 24"/>
            <p:cNvSpPr txBox="1">
              <a:spLocks noChangeArrowheads="1"/>
            </p:cNvSpPr>
            <p:nvPr/>
          </p:nvSpPr>
          <p:spPr bwMode="auto">
            <a:xfrm>
              <a:off x="5392149" y="2516118"/>
              <a:ext cx="1208505" cy="646331"/>
            </a:xfrm>
            <a:prstGeom prst="rect">
              <a:avLst/>
            </a:prstGeom>
            <a:solidFill>
              <a:srgbClr val="0000CC"/>
            </a:solidFill>
            <a:ln>
              <a:noFill/>
            </a:ln>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Service Port</a:t>
              </a:r>
            </a:p>
          </p:txBody>
        </p:sp>
        <p:sp>
          <p:nvSpPr>
            <p:cNvPr id="12" name="TextBox 24"/>
            <p:cNvSpPr txBox="1">
              <a:spLocks noChangeArrowheads="1"/>
            </p:cNvSpPr>
            <p:nvPr/>
          </p:nvSpPr>
          <p:spPr bwMode="auto">
            <a:xfrm>
              <a:off x="1905437" y="3862869"/>
              <a:ext cx="678391" cy="646331"/>
            </a:xfrm>
            <a:prstGeom prst="rect">
              <a:avLst/>
            </a:prstGeom>
            <a:solidFill>
              <a:srgbClr val="0000CC"/>
            </a:solidFill>
            <a:ln>
              <a:noFill/>
            </a:ln>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Line</a:t>
              </a:r>
            </a:p>
            <a:p>
              <a:pPr algn="ctr" eaLnBrk="1" hangingPunct="1">
                <a:spcBef>
                  <a:spcPct val="0"/>
                </a:spcBef>
                <a:buFontTx/>
                <a:buNone/>
              </a:pPr>
              <a:r>
                <a:rPr lang="en-US" altLang="en-US" sz="1800" dirty="0">
                  <a:solidFill>
                    <a:schemeClr val="bg1"/>
                  </a:solidFill>
                  <a:latin typeface="Times New Roman" pitchFamily="18" charset="0"/>
                </a:rPr>
                <a:t> Port</a:t>
              </a:r>
            </a:p>
          </p:txBody>
        </p:sp>
        <p:sp>
          <p:nvSpPr>
            <p:cNvPr id="13" name="TextBox 23"/>
            <p:cNvSpPr txBox="1">
              <a:spLocks noChangeArrowheads="1"/>
            </p:cNvSpPr>
            <p:nvPr/>
          </p:nvSpPr>
          <p:spPr bwMode="auto">
            <a:xfrm>
              <a:off x="4101273" y="5227106"/>
              <a:ext cx="1766800" cy="646331"/>
            </a:xfrm>
            <a:prstGeom prst="rect">
              <a:avLst/>
            </a:prstGeom>
            <a:solidFill>
              <a:srgbClr val="0000CC"/>
            </a:solidFill>
            <a:ln>
              <a:noFill/>
            </a:ln>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Compressor</a:t>
              </a:r>
            </a:p>
            <a:p>
              <a:pPr algn="ctr" eaLnBrk="1" hangingPunct="1">
                <a:spcBef>
                  <a:spcPct val="0"/>
                </a:spcBef>
                <a:buFontTx/>
                <a:buNone/>
              </a:pPr>
              <a:r>
                <a:rPr lang="en-US" altLang="en-US" sz="1800" dirty="0">
                  <a:solidFill>
                    <a:schemeClr val="bg1"/>
                  </a:solidFill>
                  <a:latin typeface="Times New Roman" pitchFamily="18" charset="0"/>
                </a:rPr>
                <a:t> Port</a:t>
              </a:r>
            </a:p>
          </p:txBody>
        </p:sp>
        <p:sp>
          <p:nvSpPr>
            <p:cNvPr id="14" name="TextBox 25"/>
            <p:cNvSpPr txBox="1">
              <a:spLocks noChangeArrowheads="1"/>
            </p:cNvSpPr>
            <p:nvPr/>
          </p:nvSpPr>
          <p:spPr bwMode="auto">
            <a:xfrm>
              <a:off x="4873099" y="4578315"/>
              <a:ext cx="861823" cy="6463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Line </a:t>
              </a:r>
            </a:p>
            <a:p>
              <a:pPr algn="ctr" eaLnBrk="1" hangingPunct="1">
                <a:spcBef>
                  <a:spcPct val="0"/>
                </a:spcBef>
                <a:buFontTx/>
                <a:buNone/>
              </a:pPr>
              <a:r>
                <a:rPr lang="en-US" altLang="en-US" sz="1800" dirty="0">
                  <a:solidFill>
                    <a:schemeClr val="bg1"/>
                  </a:solidFill>
                  <a:latin typeface="Times New Roman" pitchFamily="18" charset="0"/>
                </a:rPr>
                <a:t>Port</a:t>
              </a:r>
            </a:p>
          </p:txBody>
        </p:sp>
        <p:pic>
          <p:nvPicPr>
            <p:cNvPr id="3077" name="Picture 5" descr="http://machineryequipmentonline.com/hvac-machinery/wp-content/uploads/2015/12/Refrigeration-Equipment-6-21-19-PM.png"/>
            <p:cNvPicPr>
              <a:picLocks noChangeAspect="1" noChangeArrowheads="1"/>
            </p:cNvPicPr>
            <p:nvPr/>
          </p:nvPicPr>
          <p:blipFill rotWithShape="1">
            <a:blip r:embed="rId3">
              <a:extLst>
                <a:ext uri="{28A0092B-C50C-407E-A947-70E740481C1C}">
                  <a14:useLocalDpi xmlns:a14="http://schemas.microsoft.com/office/drawing/2010/main" val="0"/>
                </a:ext>
              </a:extLst>
            </a:blip>
            <a:srcRect l="2661" t="30591" r="54860" b="53375"/>
            <a:stretch/>
          </p:blipFill>
          <p:spPr bwMode="auto">
            <a:xfrm>
              <a:off x="2583828" y="3154938"/>
              <a:ext cx="4771843" cy="2062195"/>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22"/>
            <p:cNvSpPr txBox="1">
              <a:spLocks noChangeArrowheads="1"/>
            </p:cNvSpPr>
            <p:nvPr/>
          </p:nvSpPr>
          <p:spPr bwMode="auto">
            <a:xfrm>
              <a:off x="2878110" y="2872512"/>
              <a:ext cx="1977499" cy="569538"/>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Back-Seated</a:t>
              </a:r>
            </a:p>
            <a:p>
              <a:pPr algn="ctr" eaLnBrk="1" hangingPunct="1">
                <a:spcBef>
                  <a:spcPct val="0"/>
                </a:spcBef>
                <a:buFontTx/>
                <a:buNone/>
              </a:pPr>
              <a:r>
                <a:rPr lang="en-US" altLang="en-US" sz="1800" dirty="0">
                  <a:solidFill>
                    <a:schemeClr val="bg1"/>
                  </a:solidFill>
                  <a:latin typeface="Times New Roman" pitchFamily="18" charset="0"/>
                </a:rPr>
                <a:t>Position</a:t>
              </a:r>
            </a:p>
          </p:txBody>
        </p:sp>
        <p:cxnSp>
          <p:nvCxnSpPr>
            <p:cNvPr id="8" name="Straight Arrow Connector 7"/>
            <p:cNvCxnSpPr/>
            <p:nvPr/>
          </p:nvCxnSpPr>
          <p:spPr>
            <a:xfrm>
              <a:off x="4238022" y="3518843"/>
              <a:ext cx="867378" cy="667192"/>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altLang="en-US" dirty="0"/>
              <a:t>LEAK REPAIR REQUIREMENTS </a:t>
            </a:r>
          </a:p>
        </p:txBody>
      </p:sp>
      <p:sp>
        <p:nvSpPr>
          <p:cNvPr id="196611" name="Content Placeholder 2"/>
          <p:cNvSpPr>
            <a:spLocks noGrp="1"/>
          </p:cNvSpPr>
          <p:nvPr>
            <p:ph idx="1"/>
          </p:nvPr>
        </p:nvSpPr>
        <p:spPr>
          <a:xfrm>
            <a:off x="152400" y="1981200"/>
            <a:ext cx="11887200" cy="4724400"/>
          </a:xfrm>
        </p:spPr>
        <p:txBody>
          <a:bodyPr anchor="t">
            <a:normAutofit fontScale="92500" lnSpcReduction="20000"/>
          </a:bodyPr>
          <a:lstStyle/>
          <a:p>
            <a:pPr>
              <a:buFont typeface="Wingdings" panose="05000000000000000000" pitchFamily="2" charset="2"/>
              <a:buChar char="§"/>
            </a:pPr>
            <a:r>
              <a:rPr lang="en-US" altLang="en-US" sz="3800" dirty="0">
                <a:solidFill>
                  <a:srgbClr val="FF0000"/>
                </a:solidFill>
              </a:rPr>
              <a:t>Chillers generally </a:t>
            </a:r>
            <a:r>
              <a:rPr lang="en-US" altLang="en-US" sz="3800" dirty="0"/>
              <a:t>belong to the EPA leak repair category for </a:t>
            </a:r>
            <a:r>
              <a:rPr lang="en-US" altLang="en-US" sz="3800" dirty="0">
                <a:solidFill>
                  <a:srgbClr val="FF0000"/>
                </a:solidFill>
              </a:rPr>
              <a:t>comfort cooling.  </a:t>
            </a:r>
          </a:p>
          <a:p>
            <a:pPr>
              <a:buFont typeface="Wingdings" panose="05000000000000000000" pitchFamily="2" charset="2"/>
              <a:buChar char="§"/>
            </a:pPr>
            <a:r>
              <a:rPr lang="en-US" altLang="en-US" sz="3800" dirty="0"/>
              <a:t>When used </a:t>
            </a:r>
            <a:r>
              <a:rPr lang="en-US" altLang="en-US" sz="3800" dirty="0">
                <a:solidFill>
                  <a:srgbClr val="FF0000"/>
                </a:solidFill>
              </a:rPr>
              <a:t>in multiple categories, the applicable maximum leak rate is determined by the highest percentage of use.  </a:t>
            </a:r>
          </a:p>
          <a:p>
            <a:pPr marL="0" indent="0">
              <a:buNone/>
            </a:pPr>
            <a:r>
              <a:rPr lang="en-US" altLang="en-US" sz="3800" dirty="0">
                <a:solidFill>
                  <a:srgbClr val="0000CC"/>
                </a:solidFill>
              </a:rPr>
              <a:t>Example:</a:t>
            </a:r>
          </a:p>
          <a:p>
            <a:pPr marL="914400" indent="0">
              <a:buNone/>
            </a:pPr>
            <a:r>
              <a:rPr lang="en-US" altLang="en-US" sz="3000" dirty="0"/>
              <a:t>If a company diverts </a:t>
            </a:r>
            <a:r>
              <a:rPr lang="en-US" altLang="en-US" sz="3000" dirty="0">
                <a:solidFill>
                  <a:srgbClr val="FF0000"/>
                </a:solidFill>
              </a:rPr>
              <a:t>55%</a:t>
            </a:r>
            <a:r>
              <a:rPr lang="en-US" altLang="en-US" sz="3000" dirty="0"/>
              <a:t> of its chiller’s cooling capacity to one of its manufacturing lines and </a:t>
            </a:r>
            <a:r>
              <a:rPr lang="en-US" altLang="en-US" sz="3000" dirty="0">
                <a:solidFill>
                  <a:srgbClr val="FF0000"/>
                </a:solidFill>
              </a:rPr>
              <a:t>45%</a:t>
            </a:r>
            <a:r>
              <a:rPr lang="en-US" altLang="en-US" sz="3000" dirty="0"/>
              <a:t> of its cooling capacity to air condition the office spaces, the chiller is considered in the industrial process refrigeration leak rate category.</a:t>
            </a:r>
          </a:p>
        </p:txBody>
      </p:sp>
    </p:spTree>
    <p:extLst>
      <p:ext uri="{BB962C8B-B14F-4D97-AF65-F5344CB8AC3E}">
        <p14:creationId xmlns:p14="http://schemas.microsoft.com/office/powerpoint/2010/main" val="1034141138"/>
      </p:ext>
    </p:extLst>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Title 1"/>
          <p:cNvSpPr>
            <a:spLocks noGrp="1"/>
          </p:cNvSpPr>
          <p:nvPr>
            <p:ph type="title"/>
          </p:nvPr>
        </p:nvSpPr>
        <p:spPr/>
        <p:txBody>
          <a:bodyPr/>
          <a:lstStyle/>
          <a:p>
            <a:r>
              <a:rPr lang="en-US" altLang="en-US" dirty="0"/>
              <a:t>LEAK REPAIR REQUIREMENTS </a:t>
            </a:r>
          </a:p>
        </p:txBody>
      </p:sp>
      <p:sp>
        <p:nvSpPr>
          <p:cNvPr id="196611" name="Content Placeholder 2"/>
          <p:cNvSpPr>
            <a:spLocks noGrp="1"/>
          </p:cNvSpPr>
          <p:nvPr>
            <p:ph idx="1"/>
          </p:nvPr>
        </p:nvSpPr>
        <p:spPr>
          <a:xfrm>
            <a:off x="152400" y="1981200"/>
            <a:ext cx="11887200" cy="4724400"/>
          </a:xfrm>
        </p:spPr>
        <p:txBody>
          <a:bodyPr anchor="t">
            <a:normAutofit/>
          </a:bodyPr>
          <a:lstStyle/>
          <a:p>
            <a:pPr>
              <a:buFont typeface="Wingdings" panose="05000000000000000000" pitchFamily="2" charset="2"/>
              <a:buChar char="§"/>
            </a:pPr>
            <a:r>
              <a:rPr lang="en-US" altLang="en-US" dirty="0"/>
              <a:t>Use the </a:t>
            </a:r>
            <a:r>
              <a:rPr lang="en-US" altLang="en-US" dirty="0">
                <a:solidFill>
                  <a:srgbClr val="FF0000"/>
                </a:solidFill>
              </a:rPr>
              <a:t>charge stated on the equipment nameplate</a:t>
            </a:r>
            <a:r>
              <a:rPr lang="en-US" altLang="en-US" dirty="0"/>
              <a:t> to determine a chiller’s normal charge for leak rate calculations.  </a:t>
            </a:r>
          </a:p>
          <a:p>
            <a:pPr>
              <a:buFont typeface="Wingdings" panose="05000000000000000000" pitchFamily="2" charset="2"/>
              <a:buChar char="§"/>
            </a:pPr>
            <a:endParaRPr lang="en-US" altLang="en-US" dirty="0"/>
          </a:p>
          <a:p>
            <a:pPr>
              <a:buFont typeface="Wingdings" panose="05000000000000000000" pitchFamily="2" charset="2"/>
              <a:buChar char="§"/>
            </a:pPr>
            <a:r>
              <a:rPr lang="en-US" altLang="en-US" dirty="0"/>
              <a:t>The leak rate of an appliance using an ozone-depleting refrigerant </a:t>
            </a:r>
            <a:r>
              <a:rPr lang="en-US" altLang="en-US" dirty="0">
                <a:solidFill>
                  <a:srgbClr val="FF0000"/>
                </a:solidFill>
              </a:rPr>
              <a:t>must be calculated when topping off</a:t>
            </a:r>
            <a:r>
              <a:rPr lang="en-US" altLang="en-US" dirty="0"/>
              <a:t> or recharging a system due to a loss of charge.</a:t>
            </a:r>
          </a:p>
          <a:p>
            <a:pPr>
              <a:buFont typeface="Wingdings" panose="05000000000000000000" pitchFamily="2" charset="2"/>
              <a:buChar char="§"/>
            </a:pPr>
            <a:endParaRPr lang="en-US" altLang="en-US" sz="3800" dirty="0">
              <a:solidFill>
                <a:schemeClr val="accent3">
                  <a:lumMod val="50000"/>
                </a:schemeClr>
              </a:solidFill>
            </a:endParaRPr>
          </a:p>
        </p:txBody>
      </p:sp>
    </p:spTree>
    <p:extLst>
      <p:ext uri="{BB962C8B-B14F-4D97-AF65-F5344CB8AC3E}">
        <p14:creationId xmlns:p14="http://schemas.microsoft.com/office/powerpoint/2010/main" val="734159362"/>
      </p:ext>
    </p:extLst>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dirty="0"/>
              <a:t>LEAK REPAIR REQUIREMENTS </a:t>
            </a:r>
          </a:p>
        </p:txBody>
      </p:sp>
      <p:sp>
        <p:nvSpPr>
          <p:cNvPr id="198659" name="Content Placeholder 2"/>
          <p:cNvSpPr>
            <a:spLocks noGrp="1"/>
          </p:cNvSpPr>
          <p:nvPr>
            <p:ph idx="1"/>
          </p:nvPr>
        </p:nvSpPr>
        <p:spPr/>
        <p:txBody>
          <a:bodyPr anchor="t"/>
          <a:lstStyle/>
          <a:p>
            <a:pPr marL="0" indent="0">
              <a:buNone/>
            </a:pPr>
            <a:r>
              <a:rPr lang="en-US" dirty="0"/>
              <a:t>If an appliance with 50 or more pounds of a regulated refrigerant charge has </a:t>
            </a:r>
            <a:r>
              <a:rPr lang="en-US" dirty="0">
                <a:solidFill>
                  <a:srgbClr val="FF0000"/>
                </a:solidFill>
              </a:rPr>
              <a:t>exceeded the threshold leak rate</a:t>
            </a:r>
            <a:r>
              <a:rPr lang="en-US" dirty="0"/>
              <a:t>, the owner or operator has </a:t>
            </a:r>
            <a:r>
              <a:rPr lang="en-US" dirty="0">
                <a:solidFill>
                  <a:srgbClr val="FF0000"/>
                </a:solidFill>
              </a:rPr>
              <a:t>18 months </a:t>
            </a:r>
            <a:r>
              <a:rPr lang="en-US" dirty="0"/>
              <a:t>to retrofit or retire the appliance, if the replacement appliance will use a refrigerant exempt from the venting prohibition. </a:t>
            </a:r>
          </a:p>
          <a:p>
            <a:endParaRPr lang="en-US" dirty="0"/>
          </a:p>
        </p:txBody>
      </p:sp>
    </p:spTree>
    <p:extLst>
      <p:ext uri="{BB962C8B-B14F-4D97-AF65-F5344CB8AC3E}">
        <p14:creationId xmlns:p14="http://schemas.microsoft.com/office/powerpoint/2010/main" val="104597371"/>
      </p:ext>
    </p:extLst>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dirty="0"/>
              <a:t>LEAK REPAIR REQUIREMENTS </a:t>
            </a:r>
          </a:p>
        </p:txBody>
      </p:sp>
      <p:sp>
        <p:nvSpPr>
          <p:cNvPr id="198659" name="Content Placeholder 2"/>
          <p:cNvSpPr>
            <a:spLocks noGrp="1"/>
          </p:cNvSpPr>
          <p:nvPr>
            <p:ph idx="1"/>
          </p:nvPr>
        </p:nvSpPr>
        <p:spPr/>
        <p:txBody>
          <a:bodyPr anchor="t"/>
          <a:lstStyle/>
          <a:p>
            <a:r>
              <a:rPr lang="en-US" dirty="0"/>
              <a:t>Not having a </a:t>
            </a:r>
            <a:r>
              <a:rPr lang="en-US" dirty="0">
                <a:solidFill>
                  <a:srgbClr val="FF0000"/>
                </a:solidFill>
              </a:rPr>
              <a:t>certified service technician </a:t>
            </a:r>
            <a:r>
              <a:rPr lang="en-US" dirty="0"/>
              <a:t>available for service cannot be used as a reason to extend the appliance leak repair deadline.</a:t>
            </a:r>
          </a:p>
          <a:p>
            <a:endParaRPr lang="en-US" dirty="0"/>
          </a:p>
          <a:p>
            <a:r>
              <a:rPr lang="en-US" dirty="0"/>
              <a:t>System </a:t>
            </a:r>
            <a:r>
              <a:rPr lang="en-US" dirty="0">
                <a:solidFill>
                  <a:srgbClr val="FF0000"/>
                </a:solidFill>
              </a:rPr>
              <a:t>mothballing does not require removing the appliance and storing it in a warehouse at the facility</a:t>
            </a:r>
            <a:r>
              <a:rPr lang="en-US" dirty="0"/>
              <a:t>.  </a:t>
            </a:r>
          </a:p>
          <a:p>
            <a:endParaRPr lang="en-US" dirty="0"/>
          </a:p>
          <a:p>
            <a:endParaRPr lang="en-US" dirty="0"/>
          </a:p>
          <a:p>
            <a:endParaRPr lang="en-US" dirty="0"/>
          </a:p>
        </p:txBody>
      </p:sp>
    </p:spTree>
    <p:extLst>
      <p:ext uri="{BB962C8B-B14F-4D97-AF65-F5344CB8AC3E}">
        <p14:creationId xmlns:p14="http://schemas.microsoft.com/office/powerpoint/2010/main" val="407158649"/>
      </p:ext>
    </p:extLst>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dirty="0"/>
              <a:t>LEAK REPAIR REQUIREMENTS </a:t>
            </a:r>
          </a:p>
        </p:txBody>
      </p:sp>
      <p:sp>
        <p:nvSpPr>
          <p:cNvPr id="198659" name="Content Placeholder 2"/>
          <p:cNvSpPr>
            <a:spLocks noGrp="1"/>
          </p:cNvSpPr>
          <p:nvPr>
            <p:ph idx="1"/>
          </p:nvPr>
        </p:nvSpPr>
        <p:spPr>
          <a:xfrm>
            <a:off x="440286" y="2286000"/>
            <a:ext cx="11309338" cy="3572800"/>
          </a:xfrm>
        </p:spPr>
        <p:txBody>
          <a:bodyPr anchor="t">
            <a:normAutofit/>
          </a:bodyPr>
          <a:lstStyle/>
          <a:p>
            <a:pPr marL="0" indent="0">
              <a:buNone/>
            </a:pPr>
            <a:r>
              <a:rPr lang="en-US" dirty="0"/>
              <a:t>If an appliance </a:t>
            </a:r>
            <a:r>
              <a:rPr lang="en-US" dirty="0">
                <a:solidFill>
                  <a:srgbClr val="FF0000"/>
                </a:solidFill>
              </a:rPr>
              <a:t>containing 50 or more pounds </a:t>
            </a:r>
            <a:r>
              <a:rPr lang="en-US" dirty="0"/>
              <a:t>of an ozone-depleting refrigerant has exceeded the threshold leak rate, the owner or operator has </a:t>
            </a:r>
            <a:r>
              <a:rPr lang="en-US" dirty="0">
                <a:solidFill>
                  <a:srgbClr val="FF0000"/>
                </a:solidFill>
              </a:rPr>
              <a:t>30 days to repair the appliance so that it leaks below the threshold </a:t>
            </a:r>
            <a:r>
              <a:rPr lang="en-US" dirty="0"/>
              <a:t>and conduct the initial verification test.</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77381627"/>
      </p:ext>
    </p:extLst>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dirty="0"/>
              <a:t>LEAK REPAIR REQUIREMENTS </a:t>
            </a:r>
          </a:p>
        </p:txBody>
      </p:sp>
      <p:sp>
        <p:nvSpPr>
          <p:cNvPr id="198659" name="Content Placeholder 2"/>
          <p:cNvSpPr>
            <a:spLocks noGrp="1"/>
          </p:cNvSpPr>
          <p:nvPr>
            <p:ph idx="1"/>
          </p:nvPr>
        </p:nvSpPr>
        <p:spPr>
          <a:xfrm>
            <a:off x="440286" y="2286000"/>
            <a:ext cx="11309338" cy="3572800"/>
          </a:xfrm>
        </p:spPr>
        <p:txBody>
          <a:bodyPr anchor="t">
            <a:normAutofit/>
          </a:bodyPr>
          <a:lstStyle/>
          <a:p>
            <a:pPr marL="0" indent="0">
              <a:buNone/>
            </a:pPr>
            <a:r>
              <a:rPr lang="en-US" dirty="0"/>
              <a:t>If a chiller with a charge of </a:t>
            </a:r>
            <a:r>
              <a:rPr lang="en-US" dirty="0">
                <a:solidFill>
                  <a:srgbClr val="FF0000"/>
                </a:solidFill>
              </a:rPr>
              <a:t>200 pounds of an ozone-depleting refrigerant</a:t>
            </a:r>
            <a:r>
              <a:rPr lang="en-US" dirty="0"/>
              <a:t> has passed the initial verification leak test, a </a:t>
            </a:r>
            <a:r>
              <a:rPr lang="en-US" dirty="0">
                <a:solidFill>
                  <a:srgbClr val="FF0000"/>
                </a:solidFill>
              </a:rPr>
              <a:t>follow-up verification test must be conducted within 10 days.</a:t>
            </a:r>
          </a:p>
          <a:p>
            <a:endParaRPr lang="en-US" dirty="0"/>
          </a:p>
          <a:p>
            <a:endParaRPr lang="en-US" dirty="0"/>
          </a:p>
          <a:p>
            <a:endParaRPr lang="en-US" dirty="0"/>
          </a:p>
          <a:p>
            <a:endParaRPr lang="en-US" dirty="0"/>
          </a:p>
        </p:txBody>
      </p:sp>
    </p:spTree>
    <p:extLst>
      <p:ext uri="{BB962C8B-B14F-4D97-AF65-F5344CB8AC3E}">
        <p14:creationId xmlns:p14="http://schemas.microsoft.com/office/powerpoint/2010/main" val="4070624945"/>
      </p:ext>
    </p:extLst>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Title 1"/>
          <p:cNvSpPr>
            <a:spLocks noGrp="1"/>
          </p:cNvSpPr>
          <p:nvPr>
            <p:ph type="title"/>
          </p:nvPr>
        </p:nvSpPr>
        <p:spPr/>
        <p:txBody>
          <a:bodyPr/>
          <a:lstStyle/>
          <a:p>
            <a:r>
              <a:rPr lang="en-US" altLang="en-US" dirty="0"/>
              <a:t>LEAK REPAIR REQUIREMENTS </a:t>
            </a:r>
          </a:p>
        </p:txBody>
      </p:sp>
      <p:sp>
        <p:nvSpPr>
          <p:cNvPr id="198659" name="Content Placeholder 2"/>
          <p:cNvSpPr>
            <a:spLocks noGrp="1"/>
          </p:cNvSpPr>
          <p:nvPr>
            <p:ph idx="1"/>
          </p:nvPr>
        </p:nvSpPr>
        <p:spPr>
          <a:xfrm>
            <a:off x="440286" y="1981200"/>
            <a:ext cx="8703714" cy="3877600"/>
          </a:xfrm>
        </p:spPr>
        <p:txBody>
          <a:bodyPr anchor="t">
            <a:normAutofit/>
          </a:bodyPr>
          <a:lstStyle/>
          <a:p>
            <a:pPr marL="0" indent="0">
              <a:buNone/>
            </a:pPr>
            <a:r>
              <a:rPr lang="en-US" dirty="0"/>
              <a:t>The owner and/or operator of the equipment is responsible for and must </a:t>
            </a:r>
            <a:r>
              <a:rPr lang="en-US" dirty="0">
                <a:solidFill>
                  <a:srgbClr val="FF0000"/>
                </a:solidFill>
              </a:rPr>
              <a:t>keep records of all leak inspections</a:t>
            </a:r>
            <a:r>
              <a:rPr lang="en-US" dirty="0"/>
              <a:t>, initial verification, and any completed leak repair follow-up verification tests for three </a:t>
            </a:r>
            <a:r>
              <a:rPr lang="en-US" dirty="0">
                <a:solidFill>
                  <a:srgbClr val="FF0000"/>
                </a:solidFill>
              </a:rPr>
              <a:t>(3) years</a:t>
            </a:r>
            <a:r>
              <a:rPr lang="en-US" dirty="0"/>
              <a:t>.</a:t>
            </a:r>
          </a:p>
          <a:p>
            <a:endParaRPr lang="en-US" dirty="0"/>
          </a:p>
          <a:p>
            <a:endParaRPr lang="en-US" dirty="0"/>
          </a:p>
          <a:p>
            <a:endParaRPr lang="en-US" dirty="0"/>
          </a:p>
          <a:p>
            <a:endParaRPr lang="en-US" dirty="0"/>
          </a:p>
        </p:txBody>
      </p:sp>
      <p:pic>
        <p:nvPicPr>
          <p:cNvPr id="2" name="Picture 1">
            <a:extLst>
              <a:ext uri="{FF2B5EF4-FFF2-40B4-BE49-F238E27FC236}">
                <a16:creationId xmlns:a16="http://schemas.microsoft.com/office/drawing/2014/main" id="{B258BF30-26AD-42A0-A949-881EE5A0DA65}"/>
              </a:ext>
            </a:extLst>
          </p:cNvPr>
          <p:cNvPicPr>
            <a:picLocks noChangeAspect="1"/>
          </p:cNvPicPr>
          <p:nvPr/>
        </p:nvPicPr>
        <p:blipFill>
          <a:blip r:embed="rId3"/>
          <a:stretch>
            <a:fillRect/>
          </a:stretch>
        </p:blipFill>
        <p:spPr>
          <a:xfrm>
            <a:off x="9525000" y="2286000"/>
            <a:ext cx="2520462" cy="2520462"/>
          </a:xfrm>
          <a:prstGeom prst="rect">
            <a:avLst/>
          </a:prstGeom>
        </p:spPr>
      </p:pic>
    </p:spTree>
    <p:extLst>
      <p:ext uri="{BB962C8B-B14F-4D97-AF65-F5344CB8AC3E}">
        <p14:creationId xmlns:p14="http://schemas.microsoft.com/office/powerpoint/2010/main" val="818612330"/>
      </p:ext>
    </p:extLst>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p:cNvSpPr>
            <a:spLocks noGrp="1" noChangeArrowheads="1"/>
          </p:cNvSpPr>
          <p:nvPr>
            <p:ph type="title"/>
          </p:nvPr>
        </p:nvSpPr>
        <p:spPr/>
        <p:txBody>
          <a:bodyPr/>
          <a:lstStyle/>
          <a:p>
            <a:r>
              <a:rPr lang="en-US" altLang="en-US" dirty="0"/>
              <a:t>RECOVERY TECHNIQUES</a:t>
            </a:r>
          </a:p>
        </p:txBody>
      </p:sp>
      <p:pic>
        <p:nvPicPr>
          <p:cNvPr id="203779" name="Picture 2" descr="TEZ8 on 1500 Ton Chille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43200" y="2057400"/>
            <a:ext cx="6400800" cy="44103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US" altLang="en-US" dirty="0"/>
              <a:t>RECOVERY TECHNIQUES</a:t>
            </a:r>
          </a:p>
        </p:txBody>
      </p:sp>
      <p:sp>
        <p:nvSpPr>
          <p:cNvPr id="205827" name="Rectangle 3"/>
          <p:cNvSpPr>
            <a:spLocks noGrp="1" noChangeArrowheads="1"/>
          </p:cNvSpPr>
          <p:nvPr>
            <p:ph idx="1"/>
          </p:nvPr>
        </p:nvSpPr>
        <p:spPr/>
        <p:txBody>
          <a:bodyPr anchor="t">
            <a:normAutofit/>
          </a:bodyPr>
          <a:lstStyle/>
          <a:p>
            <a:pPr marL="0" indent="0">
              <a:buNone/>
            </a:pPr>
            <a:r>
              <a:rPr lang="en-US" altLang="en-US" dirty="0"/>
              <a:t>The </a:t>
            </a:r>
            <a:r>
              <a:rPr lang="en-US" altLang="en-US" dirty="0">
                <a:solidFill>
                  <a:srgbClr val="FF0000"/>
                </a:solidFill>
              </a:rPr>
              <a:t>high-pressure cut-out </a:t>
            </a:r>
            <a:r>
              <a:rPr lang="en-US" altLang="en-US" dirty="0"/>
              <a:t>control on a recovery unit used for evacuating the refrigerant from a low-pressure chiller is typically </a:t>
            </a:r>
            <a:r>
              <a:rPr lang="en-US" altLang="en-US" dirty="0">
                <a:solidFill>
                  <a:srgbClr val="FF0000"/>
                </a:solidFill>
              </a:rPr>
              <a:t>set for 10 psig</a:t>
            </a:r>
            <a:r>
              <a:rPr lang="en-US" altLang="en-US" dirty="0"/>
              <a:t>.  </a:t>
            </a:r>
          </a:p>
          <a:p>
            <a:endParaRPr lang="en-US" altLang="en-US" dirty="0"/>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ChangeArrowheads="1"/>
          </p:cNvSpPr>
          <p:nvPr>
            <p:ph type="title"/>
          </p:nvPr>
        </p:nvSpPr>
        <p:spPr/>
        <p:txBody>
          <a:bodyPr/>
          <a:lstStyle/>
          <a:p>
            <a:r>
              <a:rPr lang="en-US" altLang="en-US" dirty="0"/>
              <a:t>RECOVERY TECHNIQUES</a:t>
            </a:r>
          </a:p>
        </p:txBody>
      </p:sp>
      <p:sp>
        <p:nvSpPr>
          <p:cNvPr id="205827" name="Rectangle 3"/>
          <p:cNvSpPr>
            <a:spLocks noGrp="1" noChangeArrowheads="1"/>
          </p:cNvSpPr>
          <p:nvPr>
            <p:ph idx="1"/>
          </p:nvPr>
        </p:nvSpPr>
        <p:spPr/>
        <p:txBody>
          <a:bodyPr anchor="t">
            <a:normAutofit lnSpcReduction="10000"/>
          </a:bodyPr>
          <a:lstStyle/>
          <a:p>
            <a:pPr>
              <a:buFont typeface="Wingdings" panose="05000000000000000000" pitchFamily="2" charset="2"/>
              <a:buChar char="§"/>
            </a:pPr>
            <a:r>
              <a:rPr lang="en-US" altLang="en-US" dirty="0"/>
              <a:t>Due to the volume of liquid refrigerant in large systems, refrigerant removal from a low-pressure system </a:t>
            </a:r>
            <a:r>
              <a:rPr lang="en-US" altLang="en-US" dirty="0">
                <a:solidFill>
                  <a:srgbClr val="FF0000"/>
                </a:solidFill>
              </a:rPr>
              <a:t>starts with liquid </a:t>
            </a:r>
            <a:r>
              <a:rPr lang="en-US" altLang="en-US" dirty="0"/>
              <a:t>removal </a:t>
            </a:r>
            <a:r>
              <a:rPr lang="en-US" altLang="en-US" dirty="0">
                <a:solidFill>
                  <a:srgbClr val="FF0000"/>
                </a:solidFill>
              </a:rPr>
              <a:t>followed by recovery of the vapor </a:t>
            </a:r>
            <a:r>
              <a:rPr lang="en-US" altLang="en-US" dirty="0"/>
              <a:t>refrigerant.  </a:t>
            </a:r>
          </a:p>
          <a:p>
            <a:pPr>
              <a:buFont typeface="Wingdings" panose="05000000000000000000" pitchFamily="2" charset="2"/>
              <a:buChar char="§"/>
            </a:pPr>
            <a:endParaRPr lang="en-US" altLang="en-US" dirty="0"/>
          </a:p>
          <a:p>
            <a:pPr>
              <a:buFont typeface="Wingdings" panose="05000000000000000000" pitchFamily="2" charset="2"/>
              <a:buChar char="§"/>
            </a:pPr>
            <a:r>
              <a:rPr lang="en-US" altLang="en-US" dirty="0"/>
              <a:t>After all the liquid has been removed, an average </a:t>
            </a:r>
            <a:r>
              <a:rPr lang="en-US" altLang="en-US" dirty="0">
                <a:solidFill>
                  <a:srgbClr val="FF0000"/>
                </a:solidFill>
              </a:rPr>
              <a:t>350-ton, R-123 </a:t>
            </a:r>
            <a:r>
              <a:rPr lang="en-US" altLang="en-US" dirty="0"/>
              <a:t>chiller, at </a:t>
            </a:r>
            <a:r>
              <a:rPr lang="en-US" altLang="en-US" dirty="0">
                <a:solidFill>
                  <a:srgbClr val="FF0000"/>
                </a:solidFill>
              </a:rPr>
              <a:t>0 psig</a:t>
            </a:r>
            <a:r>
              <a:rPr lang="en-US" altLang="en-US" dirty="0"/>
              <a:t>, would still have approximately </a:t>
            </a:r>
            <a:r>
              <a:rPr lang="en-US" altLang="en-US" dirty="0">
                <a:solidFill>
                  <a:srgbClr val="FF0000"/>
                </a:solidFill>
              </a:rPr>
              <a:t>100 pounds of </a:t>
            </a:r>
            <a:r>
              <a:rPr lang="en-US" altLang="en-US" dirty="0"/>
              <a:t>refrigerant in the vapor state.  </a:t>
            </a:r>
          </a:p>
          <a:p>
            <a:pPr marL="0" indent="0">
              <a:buNone/>
            </a:pPr>
            <a:endParaRPr lang="en-US" altLang="en-US" dirty="0"/>
          </a:p>
          <a:p>
            <a:endParaRPr lang="en-US" altLang="en-US" dirty="0"/>
          </a:p>
        </p:txBody>
      </p:sp>
    </p:spTree>
    <p:extLst>
      <p:ext uri="{BB962C8B-B14F-4D97-AF65-F5344CB8AC3E}">
        <p14:creationId xmlns:p14="http://schemas.microsoft.com/office/powerpoint/2010/main" val="552846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3"/>
          <p:cNvSpPr>
            <a:spLocks noGrp="1"/>
          </p:cNvSpPr>
          <p:nvPr>
            <p:ph type="title"/>
          </p:nvPr>
        </p:nvSpPr>
        <p:spPr/>
        <p:txBody>
          <a:bodyPr/>
          <a:lstStyle/>
          <a:p>
            <a:r>
              <a:rPr lang="en-US" altLang="en-US" dirty="0"/>
              <a:t>ACCESSORIES</a:t>
            </a:r>
          </a:p>
        </p:txBody>
      </p:sp>
      <p:sp>
        <p:nvSpPr>
          <p:cNvPr id="153603" name="Content Placeholder 4"/>
          <p:cNvSpPr>
            <a:spLocks noGrp="1"/>
          </p:cNvSpPr>
          <p:nvPr>
            <p:ph idx="1"/>
          </p:nvPr>
        </p:nvSpPr>
        <p:spPr/>
        <p:txBody>
          <a:bodyPr anchor="t"/>
          <a:lstStyle/>
          <a:p>
            <a:r>
              <a:rPr lang="en-US" altLang="en-US" dirty="0"/>
              <a:t>Service valve in front-seated position.</a:t>
            </a:r>
          </a:p>
          <a:p>
            <a:endParaRPr lang="en-US" altLang="en-US" dirty="0"/>
          </a:p>
        </p:txBody>
      </p:sp>
      <p:grpSp>
        <p:nvGrpSpPr>
          <p:cNvPr id="8" name="Group 7"/>
          <p:cNvGrpSpPr/>
          <p:nvPr/>
        </p:nvGrpSpPr>
        <p:grpSpPr>
          <a:xfrm>
            <a:off x="2209800" y="2743200"/>
            <a:ext cx="6172200" cy="4010556"/>
            <a:chOff x="1905000" y="2819400"/>
            <a:chExt cx="5677611" cy="3352800"/>
          </a:xfrm>
        </p:grpSpPr>
        <p:sp>
          <p:nvSpPr>
            <p:cNvPr id="153607" name="TextBox 23"/>
            <p:cNvSpPr txBox="1">
              <a:spLocks noChangeArrowheads="1"/>
            </p:cNvSpPr>
            <p:nvPr/>
          </p:nvSpPr>
          <p:spPr bwMode="auto">
            <a:xfrm>
              <a:off x="4621983" y="5525869"/>
              <a:ext cx="1605914" cy="646331"/>
            </a:xfrm>
            <a:prstGeom prst="rect">
              <a:avLst/>
            </a:prstGeom>
            <a:solidFill>
              <a:srgbClr val="0000CC"/>
            </a:solidFill>
            <a:ln>
              <a:noFill/>
            </a:ln>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Compressor</a:t>
              </a:r>
            </a:p>
            <a:p>
              <a:pPr algn="ctr" eaLnBrk="1" hangingPunct="1">
                <a:spcBef>
                  <a:spcPct val="0"/>
                </a:spcBef>
                <a:buFontTx/>
                <a:buNone/>
              </a:pPr>
              <a:r>
                <a:rPr lang="en-US" altLang="en-US" sz="1800" dirty="0">
                  <a:solidFill>
                    <a:schemeClr val="bg1"/>
                  </a:solidFill>
                  <a:latin typeface="Times New Roman" pitchFamily="18" charset="0"/>
                </a:rPr>
                <a:t> Port</a:t>
              </a:r>
            </a:p>
          </p:txBody>
        </p:sp>
        <p:pic>
          <p:nvPicPr>
            <p:cNvPr id="3079" name="Picture 7" descr="http://machineryequipmentonline.com/hvac-machinery/wp-content/uploads/2015/12/Refrigeration-Equipment-6-21-19-PM.png"/>
            <p:cNvPicPr>
              <a:picLocks noChangeAspect="1" noChangeArrowheads="1"/>
            </p:cNvPicPr>
            <p:nvPr/>
          </p:nvPicPr>
          <p:blipFill rotWithShape="1">
            <a:blip r:embed="rId3">
              <a:extLst>
                <a:ext uri="{28A0092B-C50C-407E-A947-70E740481C1C}">
                  <a14:useLocalDpi xmlns:a14="http://schemas.microsoft.com/office/drawing/2010/main" val="0"/>
                </a:ext>
              </a:extLst>
            </a:blip>
            <a:srcRect l="151" t="9701" r="57789" b="77620"/>
            <a:stretch/>
          </p:blipFill>
          <p:spPr bwMode="auto">
            <a:xfrm>
              <a:off x="2588411" y="3493076"/>
              <a:ext cx="4994200" cy="1954200"/>
            </a:xfrm>
            <a:prstGeom prst="rect">
              <a:avLst/>
            </a:prstGeom>
            <a:noFill/>
            <a:extLst>
              <a:ext uri="{909E8E84-426E-40DD-AFC4-6F175D3DCCD1}">
                <a14:hiddenFill xmlns:a14="http://schemas.microsoft.com/office/drawing/2010/main">
                  <a:solidFill>
                    <a:srgbClr val="FFFFFF"/>
                  </a:solidFill>
                </a14:hiddenFill>
              </a:ext>
            </a:extLst>
          </p:spPr>
        </p:pic>
        <p:sp>
          <p:nvSpPr>
            <p:cNvPr id="153606" name="TextBox 22"/>
            <p:cNvSpPr txBox="1">
              <a:spLocks noChangeArrowheads="1"/>
            </p:cNvSpPr>
            <p:nvPr/>
          </p:nvSpPr>
          <p:spPr bwMode="auto">
            <a:xfrm>
              <a:off x="2935473" y="3323907"/>
              <a:ext cx="2489467" cy="540329"/>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Front- Seated</a:t>
              </a:r>
            </a:p>
            <a:p>
              <a:pPr algn="ctr" eaLnBrk="1" hangingPunct="1">
                <a:spcBef>
                  <a:spcPct val="0"/>
                </a:spcBef>
                <a:buFontTx/>
                <a:buNone/>
              </a:pPr>
              <a:r>
                <a:rPr lang="en-US" altLang="en-US" sz="1800" dirty="0">
                  <a:solidFill>
                    <a:schemeClr val="bg1"/>
                  </a:solidFill>
                  <a:latin typeface="Times New Roman" pitchFamily="18" charset="0"/>
                </a:rPr>
                <a:t>Position</a:t>
              </a:r>
            </a:p>
          </p:txBody>
        </p:sp>
        <p:sp>
          <p:nvSpPr>
            <p:cNvPr id="22" name="TextBox 24"/>
            <p:cNvSpPr txBox="1">
              <a:spLocks noChangeArrowheads="1"/>
            </p:cNvSpPr>
            <p:nvPr/>
          </p:nvSpPr>
          <p:spPr bwMode="auto">
            <a:xfrm>
              <a:off x="5750195" y="2819400"/>
              <a:ext cx="955405" cy="646331"/>
            </a:xfrm>
            <a:prstGeom prst="rect">
              <a:avLst/>
            </a:prstGeom>
            <a:solidFill>
              <a:srgbClr val="0000CC"/>
            </a:solidFill>
            <a:ln>
              <a:noFill/>
            </a:ln>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Service </a:t>
              </a:r>
            </a:p>
            <a:p>
              <a:pPr algn="ctr" eaLnBrk="1" hangingPunct="1">
                <a:spcBef>
                  <a:spcPct val="0"/>
                </a:spcBef>
                <a:buFontTx/>
                <a:buNone/>
              </a:pPr>
              <a:r>
                <a:rPr lang="en-US" altLang="en-US" sz="1800" dirty="0">
                  <a:solidFill>
                    <a:schemeClr val="bg1"/>
                  </a:solidFill>
                  <a:latin typeface="Times New Roman" pitchFamily="18" charset="0"/>
                </a:rPr>
                <a:t>Port</a:t>
              </a:r>
            </a:p>
          </p:txBody>
        </p:sp>
        <p:sp>
          <p:nvSpPr>
            <p:cNvPr id="2" name="TextBox 1"/>
            <p:cNvSpPr txBox="1"/>
            <p:nvPr/>
          </p:nvSpPr>
          <p:spPr>
            <a:xfrm>
              <a:off x="1905000" y="4505153"/>
              <a:ext cx="1127233" cy="369332"/>
            </a:xfrm>
            <a:prstGeom prst="rect">
              <a:avLst/>
            </a:prstGeom>
            <a:solidFill>
              <a:srgbClr val="0000CC"/>
            </a:solidFill>
          </p:spPr>
          <p:txBody>
            <a:bodyPr wrap="none" rtlCol="0">
              <a:spAutoFit/>
            </a:bodyPr>
            <a:lstStyle/>
            <a:p>
              <a:r>
                <a:rPr lang="en-US" sz="1800" dirty="0">
                  <a:solidFill>
                    <a:schemeClr val="bg1"/>
                  </a:solidFill>
                </a:rPr>
                <a:t>Line Port</a:t>
              </a:r>
            </a:p>
          </p:txBody>
        </p:sp>
        <p:cxnSp>
          <p:nvCxnSpPr>
            <p:cNvPr id="4" name="Straight Arrow Connector 3"/>
            <p:cNvCxnSpPr/>
            <p:nvPr/>
          </p:nvCxnSpPr>
          <p:spPr>
            <a:xfrm>
              <a:off x="4393383" y="3970238"/>
              <a:ext cx="692128" cy="719581"/>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672199"/>
      </p:ext>
    </p:extLst>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2"/>
          <p:cNvSpPr>
            <a:spLocks noGrp="1" noChangeArrowheads="1"/>
          </p:cNvSpPr>
          <p:nvPr>
            <p:ph type="title"/>
          </p:nvPr>
        </p:nvSpPr>
        <p:spPr/>
        <p:txBody>
          <a:bodyPr/>
          <a:lstStyle/>
          <a:p>
            <a:r>
              <a:rPr lang="en-US" altLang="en-US" dirty="0"/>
              <a:t>RECOVERY TECHNIQUES</a:t>
            </a:r>
          </a:p>
        </p:txBody>
      </p:sp>
      <p:sp>
        <p:nvSpPr>
          <p:cNvPr id="207875" name="Rectangle 3"/>
          <p:cNvSpPr>
            <a:spLocks noGrp="1" noChangeArrowheads="1"/>
          </p:cNvSpPr>
          <p:nvPr>
            <p:ph idx="1"/>
          </p:nvPr>
        </p:nvSpPr>
        <p:spPr>
          <a:xfrm>
            <a:off x="441331" y="1981200"/>
            <a:ext cx="11309338" cy="3877600"/>
          </a:xfrm>
        </p:spPr>
        <p:txBody>
          <a:bodyPr anchor="t">
            <a:normAutofit lnSpcReduction="10000"/>
          </a:bodyPr>
          <a:lstStyle/>
          <a:p>
            <a:pPr>
              <a:spcAft>
                <a:spcPts val="1200"/>
              </a:spcAft>
            </a:pPr>
            <a:r>
              <a:rPr lang="en-US" altLang="en-US" dirty="0"/>
              <a:t>The use of a severely </a:t>
            </a:r>
            <a:r>
              <a:rPr lang="en-US" altLang="en-US" dirty="0">
                <a:solidFill>
                  <a:srgbClr val="FF0000"/>
                </a:solidFill>
              </a:rPr>
              <a:t>oversized vacuum pump </a:t>
            </a:r>
            <a:r>
              <a:rPr lang="en-US" altLang="en-US" dirty="0"/>
              <a:t>could cause </a:t>
            </a:r>
            <a:r>
              <a:rPr lang="en-US" altLang="en-US" dirty="0">
                <a:solidFill>
                  <a:srgbClr val="FF0000"/>
                </a:solidFill>
              </a:rPr>
              <a:t>trapped water to freeze </a:t>
            </a:r>
            <a:r>
              <a:rPr lang="en-US" altLang="en-US" dirty="0"/>
              <a:t>when evacuating a system.  </a:t>
            </a:r>
          </a:p>
          <a:p>
            <a:pPr>
              <a:spcAft>
                <a:spcPts val="1200"/>
              </a:spcAft>
            </a:pPr>
            <a:r>
              <a:rPr lang="en-US" altLang="en-US" dirty="0"/>
              <a:t>During evacuation/dehydration of a system containing large amounts of moisture, it may be necessary to </a:t>
            </a:r>
            <a:r>
              <a:rPr lang="en-US" altLang="en-US" dirty="0">
                <a:solidFill>
                  <a:srgbClr val="FF0000"/>
                </a:solidFill>
              </a:rPr>
              <a:t>break the vacuum using nitrogen.  </a:t>
            </a:r>
          </a:p>
          <a:p>
            <a:pPr>
              <a:spcAft>
                <a:spcPts val="1200"/>
              </a:spcAft>
            </a:pPr>
            <a:r>
              <a:rPr lang="en-US" altLang="en-US" dirty="0"/>
              <a:t>Increasing the pressure with </a:t>
            </a:r>
            <a:r>
              <a:rPr lang="en-US" altLang="en-US" dirty="0">
                <a:solidFill>
                  <a:srgbClr val="FF0000"/>
                </a:solidFill>
              </a:rPr>
              <a:t>nitrogen prevents the moisture from freezing and increases the speed of dehydration</a:t>
            </a:r>
            <a:r>
              <a:rPr lang="en-US" altLang="en-US" dirty="0"/>
              <a:t>. </a:t>
            </a:r>
          </a:p>
          <a:p>
            <a:pPr>
              <a:spcAft>
                <a:spcPts val="1200"/>
              </a:spcAft>
            </a:pPr>
            <a:endParaRPr lang="en-US" altLang="en-US" dirty="0"/>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altLang="en-US" dirty="0"/>
              <a:t>RECOVERY TECHNIQUES</a:t>
            </a:r>
          </a:p>
        </p:txBody>
      </p:sp>
      <p:sp>
        <p:nvSpPr>
          <p:cNvPr id="147459" name="Rectangle 3"/>
          <p:cNvSpPr>
            <a:spLocks noGrp="1" noChangeArrowheads="1"/>
          </p:cNvSpPr>
          <p:nvPr>
            <p:ph idx="1"/>
          </p:nvPr>
        </p:nvSpPr>
        <p:spPr>
          <a:xfrm>
            <a:off x="440286" y="1981200"/>
            <a:ext cx="11309338" cy="4343400"/>
          </a:xfrm>
        </p:spPr>
        <p:txBody>
          <a:bodyPr anchor="t">
            <a:normAutofit/>
          </a:bodyPr>
          <a:lstStyle/>
          <a:p>
            <a:pPr>
              <a:buFont typeface="Wingdings" panose="05000000000000000000" pitchFamily="2" charset="2"/>
              <a:buChar char="§"/>
            </a:pPr>
            <a:r>
              <a:rPr lang="en-US" dirty="0"/>
              <a:t>A water-cooled recovery unit will allow for faster recovery of large quantities of refrigerant.  </a:t>
            </a:r>
          </a:p>
          <a:p>
            <a:pPr>
              <a:buFont typeface="Wingdings" panose="05000000000000000000" pitchFamily="2" charset="2"/>
              <a:buChar char="§"/>
            </a:pPr>
            <a:endParaRPr lang="en-US" dirty="0"/>
          </a:p>
          <a:p>
            <a:pPr>
              <a:buFont typeface="Wingdings" panose="05000000000000000000" pitchFamily="2" charset="2"/>
              <a:buChar char="§"/>
            </a:pPr>
            <a:r>
              <a:rPr lang="en-US" dirty="0"/>
              <a:t>Water is </a:t>
            </a:r>
            <a:r>
              <a:rPr lang="en-US" dirty="0">
                <a:solidFill>
                  <a:srgbClr val="FF0000"/>
                </a:solidFill>
              </a:rPr>
              <a:t>circulated through a chiller </a:t>
            </a:r>
            <a:r>
              <a:rPr lang="en-US" dirty="0"/>
              <a:t>during refrigerant evacuation/recovery to prevent freezing of water in the appliance.</a:t>
            </a:r>
          </a:p>
          <a:p>
            <a:pPr>
              <a:buFont typeface="Wingdings" panose="05000000000000000000" pitchFamily="2" charset="2"/>
              <a:buChar char="§"/>
            </a:pPr>
            <a:endParaRPr lang="en-US" dirty="0"/>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p:cNvSpPr>
            <a:spLocks noGrp="1" noChangeArrowheads="1"/>
          </p:cNvSpPr>
          <p:nvPr>
            <p:ph type="title"/>
          </p:nvPr>
        </p:nvSpPr>
        <p:spPr/>
        <p:txBody>
          <a:bodyPr/>
          <a:lstStyle/>
          <a:p>
            <a:r>
              <a:rPr lang="en-US" altLang="en-US" dirty="0"/>
              <a:t>RECOVERY TECHNIQUES</a:t>
            </a:r>
          </a:p>
        </p:txBody>
      </p:sp>
      <p:sp>
        <p:nvSpPr>
          <p:cNvPr id="147459" name="Rectangle 3"/>
          <p:cNvSpPr>
            <a:spLocks noGrp="1" noChangeArrowheads="1"/>
          </p:cNvSpPr>
          <p:nvPr>
            <p:ph idx="1"/>
          </p:nvPr>
        </p:nvSpPr>
        <p:spPr>
          <a:xfrm>
            <a:off x="440286" y="1981200"/>
            <a:ext cx="11309338" cy="4343400"/>
          </a:xfrm>
        </p:spPr>
        <p:txBody>
          <a:bodyPr anchor="t">
            <a:normAutofit/>
          </a:bodyPr>
          <a:lstStyle/>
          <a:p>
            <a:pPr>
              <a:buFont typeface="Wingdings" panose="05000000000000000000" pitchFamily="2" charset="2"/>
              <a:buChar char="§"/>
            </a:pPr>
            <a:r>
              <a:rPr lang="en-US" dirty="0"/>
              <a:t>The system’s water pumps, recovery compressor, and recovery condenser water should </a:t>
            </a:r>
            <a:r>
              <a:rPr lang="en-US" dirty="0">
                <a:solidFill>
                  <a:srgbClr val="FF0000"/>
                </a:solidFill>
              </a:rPr>
              <a:t>all be on </a:t>
            </a:r>
            <a:r>
              <a:rPr lang="en-US" dirty="0"/>
              <a:t>during vapor or liquid removal from a low-pressure refrigeration system. </a:t>
            </a:r>
          </a:p>
          <a:p>
            <a:pPr>
              <a:buFont typeface="Wingdings" panose="05000000000000000000" pitchFamily="2" charset="2"/>
              <a:buChar char="§"/>
            </a:pPr>
            <a:r>
              <a:rPr lang="en-US" dirty="0"/>
              <a:t>Raising the temperature of the room in which a low-pressure chiller is located will help speed up recovery.</a:t>
            </a:r>
          </a:p>
          <a:p>
            <a:pPr>
              <a:buFont typeface="Wingdings" panose="05000000000000000000" pitchFamily="2" charset="2"/>
              <a:buChar char="§"/>
            </a:pPr>
            <a:endParaRPr lang="en-US" dirty="0"/>
          </a:p>
        </p:txBody>
      </p:sp>
    </p:spTree>
    <p:extLst>
      <p:ext uri="{BB962C8B-B14F-4D97-AF65-F5344CB8AC3E}">
        <p14:creationId xmlns:p14="http://schemas.microsoft.com/office/powerpoint/2010/main" val="852818865"/>
      </p:ext>
    </p:extLst>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Title 1"/>
          <p:cNvSpPr>
            <a:spLocks noGrp="1"/>
          </p:cNvSpPr>
          <p:nvPr>
            <p:ph type="title"/>
          </p:nvPr>
        </p:nvSpPr>
        <p:spPr/>
        <p:txBody>
          <a:bodyPr/>
          <a:lstStyle/>
          <a:p>
            <a:r>
              <a:rPr lang="en-US" altLang="en-US" dirty="0"/>
              <a:t>RECOVERY TECHNIQUES</a:t>
            </a:r>
          </a:p>
        </p:txBody>
      </p:sp>
      <p:sp>
        <p:nvSpPr>
          <p:cNvPr id="206851" name="Content Placeholder 2"/>
          <p:cNvSpPr>
            <a:spLocks noGrp="1"/>
          </p:cNvSpPr>
          <p:nvPr>
            <p:ph idx="1"/>
          </p:nvPr>
        </p:nvSpPr>
        <p:spPr>
          <a:xfrm>
            <a:off x="440286" y="1981200"/>
            <a:ext cx="11309338" cy="3877600"/>
          </a:xfrm>
        </p:spPr>
        <p:txBody>
          <a:bodyPr anchor="t">
            <a:normAutofit/>
          </a:bodyPr>
          <a:lstStyle/>
          <a:p>
            <a:r>
              <a:rPr lang="en-US" altLang="en-US" dirty="0"/>
              <a:t>When removing refrigerant oil, it should be heated to </a:t>
            </a:r>
            <a:r>
              <a:rPr lang="en-US" altLang="en-US" dirty="0">
                <a:solidFill>
                  <a:srgbClr val="FF0000"/>
                </a:solidFill>
              </a:rPr>
              <a:t>130°F</a:t>
            </a:r>
            <a:r>
              <a:rPr lang="en-US" altLang="en-US" dirty="0"/>
              <a:t> as less refrigerant will be contained in the oil at the higher temperature.  </a:t>
            </a:r>
          </a:p>
          <a:p>
            <a:r>
              <a:rPr lang="en-US" altLang="en-US" dirty="0"/>
              <a:t>Be careful when heating the system, the </a:t>
            </a:r>
            <a:r>
              <a:rPr lang="en-US" altLang="en-US" dirty="0">
                <a:solidFill>
                  <a:srgbClr val="FF0000"/>
                </a:solidFill>
              </a:rPr>
              <a:t>rupture disc </a:t>
            </a:r>
            <a:r>
              <a:rPr lang="en-US" altLang="en-US" dirty="0"/>
              <a:t>on a recovery vessel for low-pressure refrigerants relieves at </a:t>
            </a:r>
            <a:r>
              <a:rPr lang="en-US" altLang="en-US" dirty="0">
                <a:solidFill>
                  <a:srgbClr val="FF0000"/>
                </a:solidFill>
              </a:rPr>
              <a:t>15 psig.</a:t>
            </a:r>
          </a:p>
          <a:p>
            <a:endParaRPr lang="en-US" altLang="en-US" dirty="0"/>
          </a:p>
        </p:txBody>
      </p:sp>
      <p:pic>
        <p:nvPicPr>
          <p:cNvPr id="3" name="Picture 2">
            <a:extLst>
              <a:ext uri="{FF2B5EF4-FFF2-40B4-BE49-F238E27FC236}">
                <a16:creationId xmlns:a16="http://schemas.microsoft.com/office/drawing/2014/main" id="{233F95FE-6C70-490A-8A24-7C4D353C4E36}"/>
              </a:ext>
            </a:extLst>
          </p:cNvPr>
          <p:cNvPicPr>
            <a:picLocks noChangeAspect="1"/>
          </p:cNvPicPr>
          <p:nvPr/>
        </p:nvPicPr>
        <p:blipFill>
          <a:blip r:embed="rId3"/>
          <a:stretch>
            <a:fillRect/>
          </a:stretch>
        </p:blipFill>
        <p:spPr>
          <a:xfrm>
            <a:off x="2057400" y="4904693"/>
            <a:ext cx="1902117" cy="1908213"/>
          </a:xfrm>
          <a:prstGeom prst="rect">
            <a:avLst/>
          </a:prstGeom>
        </p:spPr>
      </p:pic>
      <p:pic>
        <p:nvPicPr>
          <p:cNvPr id="4" name="Picture 3">
            <a:extLst>
              <a:ext uri="{FF2B5EF4-FFF2-40B4-BE49-F238E27FC236}">
                <a16:creationId xmlns:a16="http://schemas.microsoft.com/office/drawing/2014/main" id="{64BFA11D-7850-40C2-B43C-3EBE46504DCE}"/>
              </a:ext>
            </a:extLst>
          </p:cNvPr>
          <p:cNvPicPr>
            <a:picLocks noChangeAspect="1"/>
          </p:cNvPicPr>
          <p:nvPr/>
        </p:nvPicPr>
        <p:blipFill>
          <a:blip r:embed="rId4"/>
          <a:stretch>
            <a:fillRect/>
          </a:stretch>
        </p:blipFill>
        <p:spPr>
          <a:xfrm>
            <a:off x="8268771" y="4882922"/>
            <a:ext cx="2200847" cy="1859441"/>
          </a:xfrm>
          <a:prstGeom prst="rect">
            <a:avLst/>
          </a:prstGeom>
        </p:spPr>
      </p:pic>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p:txBody>
          <a:bodyPr/>
          <a:lstStyle/>
          <a:p>
            <a:r>
              <a:rPr lang="en-US" altLang="en-US" dirty="0"/>
              <a:t>RECOVERY REQUIREMENTS</a:t>
            </a:r>
          </a:p>
        </p:txBody>
      </p:sp>
      <p:sp>
        <p:nvSpPr>
          <p:cNvPr id="211971" name="Content Placeholder 2"/>
          <p:cNvSpPr>
            <a:spLocks noGrp="1"/>
          </p:cNvSpPr>
          <p:nvPr>
            <p:ph idx="1"/>
          </p:nvPr>
        </p:nvSpPr>
        <p:spPr/>
        <p:txBody>
          <a:bodyPr anchor="t">
            <a:normAutofit fontScale="92500"/>
          </a:bodyPr>
          <a:lstStyle/>
          <a:p>
            <a:r>
              <a:rPr lang="en-US" altLang="en-US" dirty="0"/>
              <a:t>After reaching the required recovery vacuum on a low-pressure appliance </a:t>
            </a:r>
            <a:r>
              <a:rPr lang="en-US" altLang="en-US" dirty="0">
                <a:solidFill>
                  <a:srgbClr val="FF0000"/>
                </a:solidFill>
              </a:rPr>
              <a:t>wait a few minutes</a:t>
            </a:r>
            <a:r>
              <a:rPr lang="en-US" altLang="en-US" dirty="0"/>
              <a:t> to see if the system pressure rises before charging.  </a:t>
            </a:r>
          </a:p>
          <a:p>
            <a:r>
              <a:rPr lang="en-US" altLang="en-US" dirty="0"/>
              <a:t>When </a:t>
            </a:r>
            <a:r>
              <a:rPr lang="en-US" altLang="en-US" dirty="0">
                <a:solidFill>
                  <a:srgbClr val="FF0000"/>
                </a:solidFill>
              </a:rPr>
              <a:t>leaks</a:t>
            </a:r>
            <a:r>
              <a:rPr lang="en-US" altLang="en-US" dirty="0"/>
              <a:t> in the appliance make evacuation/recovery to the prescribed level unattainable, </a:t>
            </a:r>
            <a:r>
              <a:rPr lang="en-US" altLang="en-US" dirty="0">
                <a:solidFill>
                  <a:srgbClr val="FF0000"/>
                </a:solidFill>
              </a:rPr>
              <a:t>do not proceed </a:t>
            </a:r>
            <a:r>
              <a:rPr lang="en-US" altLang="en-US" dirty="0"/>
              <a:t>with the recovery.  </a:t>
            </a:r>
          </a:p>
          <a:p>
            <a:r>
              <a:rPr lang="en-US" altLang="en-US" dirty="0"/>
              <a:t>Recovery and recycling equipment must </a:t>
            </a:r>
            <a:r>
              <a:rPr lang="en-US" altLang="en-US" dirty="0">
                <a:solidFill>
                  <a:srgbClr val="FF0000"/>
                </a:solidFill>
              </a:rPr>
              <a:t>be labeled </a:t>
            </a:r>
            <a:r>
              <a:rPr lang="en-US" altLang="en-US" dirty="0"/>
              <a:t>as certified to meet EPA’s requirements.</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Title 1"/>
          <p:cNvSpPr>
            <a:spLocks noGrp="1"/>
          </p:cNvSpPr>
          <p:nvPr>
            <p:ph type="title"/>
          </p:nvPr>
        </p:nvSpPr>
        <p:spPr/>
        <p:txBody>
          <a:bodyPr/>
          <a:lstStyle/>
          <a:p>
            <a:r>
              <a:rPr lang="en-US" altLang="en-US" dirty="0"/>
              <a:t>RECOVERY REQUIREMENTS</a:t>
            </a:r>
          </a:p>
        </p:txBody>
      </p:sp>
      <p:sp>
        <p:nvSpPr>
          <p:cNvPr id="211971" name="Content Placeholder 2"/>
          <p:cNvSpPr>
            <a:spLocks noGrp="1"/>
          </p:cNvSpPr>
          <p:nvPr>
            <p:ph idx="1"/>
          </p:nvPr>
        </p:nvSpPr>
        <p:spPr/>
        <p:txBody>
          <a:bodyPr anchor="t"/>
          <a:lstStyle/>
          <a:p>
            <a:r>
              <a:rPr lang="en-US" altLang="en-US" dirty="0"/>
              <a:t>Replacing or repairing a compressor, condenser, or evaporator is considered a </a:t>
            </a:r>
            <a:r>
              <a:rPr lang="en-US" altLang="en-US" dirty="0">
                <a:solidFill>
                  <a:srgbClr val="FF0000"/>
                </a:solidFill>
              </a:rPr>
              <a:t>major repair</a:t>
            </a:r>
            <a:r>
              <a:rPr lang="en-US" altLang="en-US" dirty="0"/>
              <a:t>.  </a:t>
            </a:r>
          </a:p>
          <a:p>
            <a:endParaRPr lang="en-US" altLang="en-US" dirty="0"/>
          </a:p>
          <a:p>
            <a:r>
              <a:rPr lang="en-US" altLang="en-US" dirty="0"/>
              <a:t>When making a non-major repair, warming the liquid refrigerant in the system with </a:t>
            </a:r>
            <a:r>
              <a:rPr lang="en-US" altLang="en-US" dirty="0">
                <a:solidFill>
                  <a:srgbClr val="FF0000"/>
                </a:solidFill>
              </a:rPr>
              <a:t>hot water or warming blankets </a:t>
            </a:r>
            <a:r>
              <a:rPr lang="en-US" altLang="en-US" dirty="0"/>
              <a:t>will bring the system pressure out of a vacuum. </a:t>
            </a:r>
          </a:p>
        </p:txBody>
      </p:sp>
    </p:spTree>
    <p:extLst>
      <p:ext uri="{BB962C8B-B14F-4D97-AF65-F5344CB8AC3E}">
        <p14:creationId xmlns:p14="http://schemas.microsoft.com/office/powerpoint/2010/main" val="831116842"/>
      </p:ext>
    </p:extLst>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itle 1"/>
          <p:cNvSpPr>
            <a:spLocks noGrp="1"/>
          </p:cNvSpPr>
          <p:nvPr>
            <p:ph type="title"/>
          </p:nvPr>
        </p:nvSpPr>
        <p:spPr/>
        <p:txBody>
          <a:bodyPr/>
          <a:lstStyle/>
          <a:p>
            <a:r>
              <a:rPr lang="en-US" altLang="en-US" dirty="0"/>
              <a:t>RECOVERY REQUIREMENTS</a:t>
            </a:r>
          </a:p>
        </p:txBody>
      </p:sp>
      <p:sp>
        <p:nvSpPr>
          <p:cNvPr id="210947" name="Content Placeholder 2"/>
          <p:cNvSpPr>
            <a:spLocks noGrp="1"/>
          </p:cNvSpPr>
          <p:nvPr>
            <p:ph idx="1"/>
          </p:nvPr>
        </p:nvSpPr>
        <p:spPr/>
        <p:txBody>
          <a:bodyPr anchor="t"/>
          <a:lstStyle/>
          <a:p>
            <a:r>
              <a:rPr lang="en-US" altLang="en-US" dirty="0"/>
              <a:t>Before disposing of a low-pressure appliance, the refrigerant must be recovered or evacuated to </a:t>
            </a:r>
            <a:r>
              <a:rPr lang="en-US" altLang="en-US" dirty="0">
                <a:solidFill>
                  <a:srgbClr val="FF0000"/>
                </a:solidFill>
              </a:rPr>
              <a:t>25 mm of Hg absolute</a:t>
            </a:r>
            <a:r>
              <a:rPr lang="en-US" altLang="en-US" dirty="0"/>
              <a:t>.  </a:t>
            </a:r>
          </a:p>
          <a:p>
            <a:endParaRPr lang="en-US" altLang="en-US" dirty="0"/>
          </a:p>
          <a:p>
            <a:r>
              <a:rPr lang="en-US" altLang="en-US" dirty="0"/>
              <a:t>Recovery records for disposed appliances with </a:t>
            </a:r>
            <a:r>
              <a:rPr lang="en-US" altLang="en-US" dirty="0">
                <a:solidFill>
                  <a:srgbClr val="FF0000"/>
                </a:solidFill>
              </a:rPr>
              <a:t>5 – 50 lbs</a:t>
            </a:r>
            <a:r>
              <a:rPr lang="en-US" altLang="en-US" dirty="0"/>
              <a:t>. of refrigerant must be kept for three </a:t>
            </a:r>
            <a:r>
              <a:rPr lang="en-US" altLang="en-US" dirty="0">
                <a:solidFill>
                  <a:srgbClr val="FF0000"/>
                </a:solidFill>
              </a:rPr>
              <a:t>(3) years.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Title 1"/>
          <p:cNvSpPr>
            <a:spLocks noGrp="1"/>
          </p:cNvSpPr>
          <p:nvPr>
            <p:ph type="title"/>
          </p:nvPr>
        </p:nvSpPr>
        <p:spPr/>
        <p:txBody>
          <a:bodyPr/>
          <a:lstStyle/>
          <a:p>
            <a:r>
              <a:rPr lang="en-US" altLang="en-US" dirty="0"/>
              <a:t>RECHARGING TECHNIQUES</a:t>
            </a:r>
          </a:p>
        </p:txBody>
      </p:sp>
      <p:sp>
        <p:nvSpPr>
          <p:cNvPr id="208899" name="Content Placeholder 2"/>
          <p:cNvSpPr>
            <a:spLocks noGrp="1"/>
          </p:cNvSpPr>
          <p:nvPr>
            <p:ph idx="1"/>
          </p:nvPr>
        </p:nvSpPr>
        <p:spPr>
          <a:xfrm>
            <a:off x="440286" y="1981200"/>
            <a:ext cx="8703714" cy="4876800"/>
          </a:xfrm>
        </p:spPr>
        <p:txBody>
          <a:bodyPr anchor="t"/>
          <a:lstStyle/>
          <a:p>
            <a:r>
              <a:rPr lang="en-US" altLang="en-US" dirty="0"/>
              <a:t>Before evacuation/recovery or dehydration, an oil sample should be taken if the unit has had a </a:t>
            </a:r>
            <a:r>
              <a:rPr lang="en-US" altLang="en-US" dirty="0">
                <a:solidFill>
                  <a:srgbClr val="FF0000"/>
                </a:solidFill>
              </a:rPr>
              <a:t>compressor burn-out</a:t>
            </a:r>
            <a:r>
              <a:rPr lang="en-US" altLang="en-US" dirty="0"/>
              <a:t>. </a:t>
            </a:r>
          </a:p>
          <a:p>
            <a:r>
              <a:rPr lang="en-US" altLang="en-US" dirty="0"/>
              <a:t>Also, when evacuating/dehydrating a system that contains a large amount of moisture, triple evacuate/dehydrate the system using </a:t>
            </a:r>
            <a:r>
              <a:rPr lang="en-US" altLang="en-US" dirty="0">
                <a:solidFill>
                  <a:srgbClr val="FF0000"/>
                </a:solidFill>
              </a:rPr>
              <a:t>dry-nitrogen to break the vacuum. </a:t>
            </a:r>
          </a:p>
          <a:p>
            <a:r>
              <a:rPr lang="en-US" altLang="en-US" dirty="0"/>
              <a:t>Increasing the pressure with nitrogen will prevent the moisture from freezing. </a:t>
            </a:r>
          </a:p>
        </p:txBody>
      </p:sp>
      <p:pic>
        <p:nvPicPr>
          <p:cNvPr id="2" name="Picture 1">
            <a:extLst>
              <a:ext uri="{FF2B5EF4-FFF2-40B4-BE49-F238E27FC236}">
                <a16:creationId xmlns:a16="http://schemas.microsoft.com/office/drawing/2014/main" id="{F7AD5D7D-B2A9-4BD6-A468-D3246717B9B1}"/>
              </a:ext>
            </a:extLst>
          </p:cNvPr>
          <p:cNvPicPr>
            <a:picLocks noChangeAspect="1"/>
          </p:cNvPicPr>
          <p:nvPr/>
        </p:nvPicPr>
        <p:blipFill>
          <a:blip r:embed="rId3"/>
          <a:stretch>
            <a:fillRect/>
          </a:stretch>
        </p:blipFill>
        <p:spPr>
          <a:xfrm>
            <a:off x="9486900" y="2279842"/>
            <a:ext cx="2362200" cy="1744871"/>
          </a:xfrm>
          <a:prstGeom prst="rect">
            <a:avLst/>
          </a:prstGeom>
        </p:spPr>
      </p:pic>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r>
              <a:rPr lang="en-US" altLang="en-US" dirty="0"/>
              <a:t>RECHARGING TECHNIQUES</a:t>
            </a:r>
          </a:p>
        </p:txBody>
      </p:sp>
      <p:sp>
        <p:nvSpPr>
          <p:cNvPr id="209923" name="Content Placeholder 2"/>
          <p:cNvSpPr>
            <a:spLocks noGrp="1"/>
          </p:cNvSpPr>
          <p:nvPr>
            <p:ph idx="1"/>
          </p:nvPr>
        </p:nvSpPr>
        <p:spPr>
          <a:xfrm>
            <a:off x="440286" y="1981200"/>
            <a:ext cx="11309338" cy="4876800"/>
          </a:xfrm>
        </p:spPr>
        <p:txBody>
          <a:bodyPr anchor="t">
            <a:normAutofit lnSpcReduction="10000"/>
          </a:bodyPr>
          <a:lstStyle/>
          <a:p>
            <a:pPr marL="0" indent="0">
              <a:buNone/>
            </a:pPr>
            <a:r>
              <a:rPr lang="en-US" altLang="en-US" dirty="0"/>
              <a:t>After servicing and evacuating/dehydrating a chiller, </a:t>
            </a:r>
            <a:r>
              <a:rPr lang="en-US" altLang="en-US" dirty="0">
                <a:solidFill>
                  <a:srgbClr val="FF0000"/>
                </a:solidFill>
              </a:rPr>
              <a:t>refrigerant vapor is re-introduced </a:t>
            </a:r>
            <a:r>
              <a:rPr lang="en-US" altLang="en-US" dirty="0"/>
              <a:t>into the chiller to a pressure which corresponds to its saturation temperature above freezing.  </a:t>
            </a:r>
          </a:p>
          <a:p>
            <a:pPr marL="0" indent="0">
              <a:buNone/>
            </a:pPr>
            <a:r>
              <a:rPr lang="en-US" altLang="en-US" dirty="0"/>
              <a:t>This will prevent liquid refrigerant charged into the system from </a:t>
            </a:r>
            <a:r>
              <a:rPr lang="en-US" altLang="en-US" dirty="0">
                <a:solidFill>
                  <a:srgbClr val="FF0000"/>
                </a:solidFill>
              </a:rPr>
              <a:t>freezing water in the heat exchanger tube bundle.  </a:t>
            </a:r>
          </a:p>
          <a:p>
            <a:pPr marL="0" indent="0">
              <a:buNone/>
            </a:pPr>
            <a:r>
              <a:rPr lang="en-US" altLang="en-US" dirty="0">
                <a:solidFill>
                  <a:srgbClr val="0000CC"/>
                </a:solidFill>
              </a:rPr>
              <a:t>Example: </a:t>
            </a:r>
          </a:p>
          <a:p>
            <a:pPr marL="0" indent="0">
              <a:buNone/>
            </a:pPr>
            <a:r>
              <a:rPr lang="en-US" altLang="en-US" sz="2800" dirty="0"/>
              <a:t>Charging liquid R-245fa into a low-pressure refrigeration system in a vacuum greater than 18 inches Hg vacuum will cause the system water to freeze.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Title 1"/>
          <p:cNvSpPr>
            <a:spLocks noGrp="1"/>
          </p:cNvSpPr>
          <p:nvPr>
            <p:ph type="title"/>
          </p:nvPr>
        </p:nvSpPr>
        <p:spPr/>
        <p:txBody>
          <a:bodyPr/>
          <a:lstStyle/>
          <a:p>
            <a:r>
              <a:rPr lang="en-US" altLang="en-US" dirty="0"/>
              <a:t>RECHARGING TECHNIQUES</a:t>
            </a:r>
          </a:p>
        </p:txBody>
      </p:sp>
      <p:sp>
        <p:nvSpPr>
          <p:cNvPr id="209923" name="Content Placeholder 2"/>
          <p:cNvSpPr>
            <a:spLocks noGrp="1"/>
          </p:cNvSpPr>
          <p:nvPr>
            <p:ph idx="1"/>
          </p:nvPr>
        </p:nvSpPr>
        <p:spPr/>
        <p:txBody>
          <a:bodyPr anchor="t">
            <a:normAutofit/>
          </a:bodyPr>
          <a:lstStyle/>
          <a:p>
            <a:pPr marL="0" indent="0">
              <a:buNone/>
            </a:pPr>
            <a:r>
              <a:rPr lang="en-US" altLang="en-US" dirty="0"/>
              <a:t>When reviewing the saturated conditions on a PT chart, an evacuated/dehydrated water-cooled chiller system with R-123 should have a vapor pressure above </a:t>
            </a:r>
            <a:r>
              <a:rPr lang="en-US" altLang="en-US" dirty="0">
                <a:solidFill>
                  <a:srgbClr val="FF0000"/>
                </a:solidFill>
              </a:rPr>
              <a:t>20 in Hg </a:t>
            </a:r>
            <a:r>
              <a:rPr lang="en-US" altLang="en-US" dirty="0"/>
              <a:t>vacuum before adding liquid refrigerant.  </a:t>
            </a:r>
          </a:p>
        </p:txBody>
      </p:sp>
    </p:spTree>
    <p:extLst>
      <p:ext uri="{BB962C8B-B14F-4D97-AF65-F5344CB8AC3E}">
        <p14:creationId xmlns:p14="http://schemas.microsoft.com/office/powerpoint/2010/main" val="9848250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Title 3"/>
          <p:cNvSpPr>
            <a:spLocks noGrp="1"/>
          </p:cNvSpPr>
          <p:nvPr>
            <p:ph type="title"/>
          </p:nvPr>
        </p:nvSpPr>
        <p:spPr/>
        <p:txBody>
          <a:bodyPr/>
          <a:lstStyle/>
          <a:p>
            <a:r>
              <a:rPr lang="en-US" altLang="en-US" dirty="0"/>
              <a:t>ACCESSORIES</a:t>
            </a:r>
          </a:p>
        </p:txBody>
      </p:sp>
      <p:sp>
        <p:nvSpPr>
          <p:cNvPr id="153603" name="Content Placeholder 4"/>
          <p:cNvSpPr>
            <a:spLocks noGrp="1"/>
          </p:cNvSpPr>
          <p:nvPr>
            <p:ph idx="1"/>
          </p:nvPr>
        </p:nvSpPr>
        <p:spPr/>
        <p:txBody>
          <a:bodyPr anchor="t"/>
          <a:lstStyle/>
          <a:p>
            <a:r>
              <a:rPr lang="en-US" altLang="en-US" dirty="0"/>
              <a:t>Service Valve in Mid-seated position.</a:t>
            </a:r>
          </a:p>
          <a:p>
            <a:endParaRPr lang="en-US" altLang="en-US" dirty="0"/>
          </a:p>
        </p:txBody>
      </p:sp>
      <p:grpSp>
        <p:nvGrpSpPr>
          <p:cNvPr id="9" name="Group 8"/>
          <p:cNvGrpSpPr/>
          <p:nvPr/>
        </p:nvGrpSpPr>
        <p:grpSpPr>
          <a:xfrm>
            <a:off x="2971800" y="3048000"/>
            <a:ext cx="5474452" cy="3578662"/>
            <a:chOff x="1981200" y="2401669"/>
            <a:chExt cx="4941052" cy="3197662"/>
          </a:xfrm>
        </p:grpSpPr>
        <p:pic>
          <p:nvPicPr>
            <p:cNvPr id="3081" name="Picture 9" descr="http://machineryequipmentonline.com/hvac-machinery/wp-content/uploads/2015/12/Refrigeration-Equipment-6-21-19-PM.png"/>
            <p:cNvPicPr>
              <a:picLocks noChangeAspect="1" noChangeArrowheads="1"/>
            </p:cNvPicPr>
            <p:nvPr/>
          </p:nvPicPr>
          <p:blipFill rotWithShape="1">
            <a:blip r:embed="rId3">
              <a:extLst>
                <a:ext uri="{28A0092B-C50C-407E-A947-70E740481C1C}">
                  <a14:useLocalDpi xmlns:a14="http://schemas.microsoft.com/office/drawing/2010/main" val="0"/>
                </a:ext>
              </a:extLst>
            </a:blip>
            <a:srcRect t="53120" r="55931" b="28777"/>
            <a:stretch/>
          </p:blipFill>
          <p:spPr bwMode="auto">
            <a:xfrm>
              <a:off x="2819399" y="2969511"/>
              <a:ext cx="4102853" cy="2201962"/>
            </a:xfrm>
            <a:prstGeom prst="rect">
              <a:avLst/>
            </a:prstGeom>
            <a:noFill/>
            <a:extLst>
              <a:ext uri="{909E8E84-426E-40DD-AFC4-6F175D3DCCD1}">
                <a14:hiddenFill xmlns:a14="http://schemas.microsoft.com/office/drawing/2010/main">
                  <a:solidFill>
                    <a:srgbClr val="FFFFFF"/>
                  </a:solidFill>
                </a14:hiddenFill>
              </a:ext>
            </a:extLst>
          </p:spPr>
        </p:pic>
        <p:sp>
          <p:nvSpPr>
            <p:cNvPr id="153607" name="TextBox 23"/>
            <p:cNvSpPr txBox="1">
              <a:spLocks noChangeArrowheads="1"/>
            </p:cNvSpPr>
            <p:nvPr/>
          </p:nvSpPr>
          <p:spPr bwMode="auto">
            <a:xfrm>
              <a:off x="4185286" y="4953000"/>
              <a:ext cx="1605914" cy="646331"/>
            </a:xfrm>
            <a:prstGeom prst="rect">
              <a:avLst/>
            </a:prstGeom>
            <a:solidFill>
              <a:srgbClr val="0000CC"/>
            </a:solidFill>
            <a:ln>
              <a:noFill/>
            </a:ln>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Compressor</a:t>
              </a:r>
            </a:p>
            <a:p>
              <a:pPr algn="ctr" eaLnBrk="1" hangingPunct="1">
                <a:spcBef>
                  <a:spcPct val="0"/>
                </a:spcBef>
                <a:buFontTx/>
                <a:buNone/>
              </a:pPr>
              <a:r>
                <a:rPr lang="en-US" altLang="en-US" sz="1800" dirty="0">
                  <a:solidFill>
                    <a:schemeClr val="bg1"/>
                  </a:solidFill>
                  <a:latin typeface="Times New Roman" pitchFamily="18" charset="0"/>
                </a:rPr>
                <a:t> Port</a:t>
              </a:r>
            </a:p>
          </p:txBody>
        </p:sp>
        <p:sp>
          <p:nvSpPr>
            <p:cNvPr id="153606" name="TextBox 22"/>
            <p:cNvSpPr txBox="1">
              <a:spLocks noChangeArrowheads="1"/>
            </p:cNvSpPr>
            <p:nvPr/>
          </p:nvSpPr>
          <p:spPr bwMode="auto">
            <a:xfrm>
              <a:off x="2381358" y="2827304"/>
              <a:ext cx="2489467" cy="646331"/>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800" dirty="0">
                  <a:solidFill>
                    <a:schemeClr val="bg1"/>
                  </a:solidFill>
                  <a:latin typeface="Times New Roman" pitchFamily="18" charset="0"/>
                </a:rPr>
                <a:t>Mid-Seated</a:t>
              </a:r>
            </a:p>
            <a:p>
              <a:pPr algn="ctr" eaLnBrk="1" hangingPunct="1">
                <a:spcBef>
                  <a:spcPct val="0"/>
                </a:spcBef>
                <a:buFontTx/>
                <a:buNone/>
              </a:pPr>
              <a:r>
                <a:rPr lang="en-US" altLang="en-US" sz="1800" dirty="0">
                  <a:solidFill>
                    <a:schemeClr val="bg1"/>
                  </a:solidFill>
                  <a:latin typeface="Times New Roman" pitchFamily="18" charset="0"/>
                </a:rPr>
                <a:t>Position</a:t>
              </a:r>
            </a:p>
          </p:txBody>
        </p:sp>
        <p:sp>
          <p:nvSpPr>
            <p:cNvPr id="2" name="TextBox 1"/>
            <p:cNvSpPr txBox="1"/>
            <p:nvPr/>
          </p:nvSpPr>
          <p:spPr>
            <a:xfrm>
              <a:off x="1981200" y="3885826"/>
              <a:ext cx="1127233" cy="369332"/>
            </a:xfrm>
            <a:prstGeom prst="rect">
              <a:avLst/>
            </a:prstGeom>
            <a:solidFill>
              <a:srgbClr val="0000CC"/>
            </a:solidFill>
          </p:spPr>
          <p:txBody>
            <a:bodyPr wrap="none" rtlCol="0">
              <a:spAutoFit/>
            </a:bodyPr>
            <a:lstStyle/>
            <a:p>
              <a:r>
                <a:rPr lang="en-US" sz="1800" dirty="0">
                  <a:solidFill>
                    <a:schemeClr val="bg1"/>
                  </a:solidFill>
                </a:rPr>
                <a:t>Line Port</a:t>
              </a:r>
            </a:p>
          </p:txBody>
        </p:sp>
        <p:cxnSp>
          <p:nvCxnSpPr>
            <p:cNvPr id="4" name="Straight Arrow Connector 3"/>
            <p:cNvCxnSpPr/>
            <p:nvPr/>
          </p:nvCxnSpPr>
          <p:spPr>
            <a:xfrm>
              <a:off x="3810000" y="3473635"/>
              <a:ext cx="1178243" cy="596857"/>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5257800" y="2401669"/>
              <a:ext cx="902811" cy="646331"/>
            </a:xfrm>
            <a:prstGeom prst="rect">
              <a:avLst/>
            </a:prstGeom>
            <a:solidFill>
              <a:srgbClr val="0000CC"/>
            </a:solidFill>
          </p:spPr>
          <p:txBody>
            <a:bodyPr wrap="none" rtlCol="0">
              <a:spAutoFit/>
            </a:bodyPr>
            <a:lstStyle/>
            <a:p>
              <a:r>
                <a:rPr lang="en-US" sz="1800" dirty="0">
                  <a:solidFill>
                    <a:schemeClr val="bg1"/>
                  </a:solidFill>
                </a:rPr>
                <a:t>Service</a:t>
              </a:r>
            </a:p>
            <a:p>
              <a:r>
                <a:rPr lang="en-US" sz="1800" dirty="0">
                  <a:solidFill>
                    <a:schemeClr val="bg1"/>
                  </a:solidFill>
                </a:rPr>
                <a:t>Port</a:t>
              </a:r>
            </a:p>
          </p:txBody>
        </p:sp>
      </p:grpSp>
    </p:spTree>
    <p:extLst>
      <p:ext uri="{BB962C8B-B14F-4D97-AF65-F5344CB8AC3E}">
        <p14:creationId xmlns:p14="http://schemas.microsoft.com/office/powerpoint/2010/main" val="806024525"/>
      </p:ext>
    </p:extLst>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7" name="Rectangle 71"/>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3" y="2180496"/>
            <a:ext cx="5404639"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132" t="27414" r="47085" b="36994"/>
          <a:stretch/>
        </p:blipFill>
        <p:spPr>
          <a:xfrm>
            <a:off x="1102736" y="2361056"/>
            <a:ext cx="4071502" cy="3649219"/>
          </a:xfrm>
          <a:prstGeom prst="rect">
            <a:avLst/>
          </a:prstGeom>
        </p:spPr>
      </p:pic>
      <p:sp>
        <p:nvSpPr>
          <p:cNvPr id="207874" name="Title 1"/>
          <p:cNvSpPr>
            <a:spLocks noGrp="1"/>
          </p:cNvSpPr>
          <p:nvPr>
            <p:ph type="title"/>
          </p:nvPr>
        </p:nvSpPr>
        <p:spPr>
          <a:xfrm>
            <a:off x="581192" y="702156"/>
            <a:ext cx="11029616" cy="1013800"/>
          </a:xfrm>
        </p:spPr>
        <p:txBody>
          <a:bodyPr>
            <a:normAutofit/>
          </a:bodyPr>
          <a:lstStyle/>
          <a:p>
            <a:r>
              <a:rPr lang="en-US" altLang="en-US" dirty="0"/>
              <a:t>RECHARGING TECHNIQUES</a:t>
            </a:r>
            <a:endParaRPr lang="en-US" altLang="en-US" dirty="0">
              <a:solidFill>
                <a:srgbClr val="FFFFFF"/>
              </a:solidFill>
            </a:endParaRPr>
          </a:p>
        </p:txBody>
      </p:sp>
      <p:sp>
        <p:nvSpPr>
          <p:cNvPr id="207875" name="Content Placeholder 2"/>
          <p:cNvSpPr>
            <a:spLocks noGrp="1"/>
          </p:cNvSpPr>
          <p:nvPr>
            <p:ph idx="1"/>
          </p:nvPr>
        </p:nvSpPr>
        <p:spPr>
          <a:xfrm>
            <a:off x="6335805" y="2180496"/>
            <a:ext cx="5275001" cy="4045683"/>
          </a:xfrm>
        </p:spPr>
        <p:txBody>
          <a:bodyPr anchor="t">
            <a:normAutofit/>
          </a:bodyPr>
          <a:lstStyle/>
          <a:p>
            <a:pPr marL="0" indent="0">
              <a:buNone/>
            </a:pPr>
            <a:r>
              <a:rPr lang="en-US" altLang="en-US" dirty="0"/>
              <a:t>The liquid refrigerant is charged into the system using the </a:t>
            </a:r>
            <a:r>
              <a:rPr lang="en-US" altLang="en-US" dirty="0">
                <a:solidFill>
                  <a:srgbClr val="FF0000"/>
                </a:solidFill>
              </a:rPr>
              <a:t>evaporator charging valve</a:t>
            </a:r>
            <a:r>
              <a:rPr lang="en-US" altLang="en-US" dirty="0"/>
              <a:t>, which is the lowest access point on a low-pressure appliance. </a:t>
            </a:r>
          </a:p>
        </p:txBody>
      </p:sp>
      <p:sp>
        <p:nvSpPr>
          <p:cNvPr id="3" name="Oval 2"/>
          <p:cNvSpPr/>
          <p:nvPr/>
        </p:nvSpPr>
        <p:spPr>
          <a:xfrm>
            <a:off x="2286000" y="3886200"/>
            <a:ext cx="1371600" cy="12954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2"/>
          <p:cNvSpPr>
            <a:spLocks noGrp="1" noChangeArrowheads="1"/>
          </p:cNvSpPr>
          <p:nvPr>
            <p:ph type="title"/>
          </p:nvPr>
        </p:nvSpPr>
        <p:spPr/>
        <p:txBody>
          <a:bodyPr/>
          <a:lstStyle/>
          <a:p>
            <a:r>
              <a:rPr lang="en-US" altLang="en-US" dirty="0">
                <a:solidFill>
                  <a:srgbClr val="FFFFFF"/>
                </a:solidFill>
              </a:rPr>
              <a:t>RECHARGING TECHNIQUES</a:t>
            </a:r>
            <a:endParaRPr lang="en-US" altLang="en-US" dirty="0"/>
          </a:p>
        </p:txBody>
      </p:sp>
      <p:sp>
        <p:nvSpPr>
          <p:cNvPr id="212995" name="Rectangle 3"/>
          <p:cNvSpPr>
            <a:spLocks noGrp="1" noChangeArrowheads="1"/>
          </p:cNvSpPr>
          <p:nvPr>
            <p:ph idx="1"/>
          </p:nvPr>
        </p:nvSpPr>
        <p:spPr/>
        <p:txBody>
          <a:bodyPr anchor="t"/>
          <a:lstStyle/>
          <a:p>
            <a:r>
              <a:rPr lang="en-US" altLang="en-US" dirty="0"/>
              <a:t>The relationships found on pressure-temperature charts will vary slightly from one manufacturer or publisher to the next.  </a:t>
            </a:r>
          </a:p>
          <a:p>
            <a:endParaRPr lang="en-US" altLang="en-US" dirty="0"/>
          </a:p>
          <a:p>
            <a:r>
              <a:rPr lang="en-US" altLang="en-US" dirty="0"/>
              <a:t>The pressures are normally indicated in psig.  To convert from </a:t>
            </a:r>
            <a:r>
              <a:rPr lang="en-US" altLang="en-US" dirty="0">
                <a:solidFill>
                  <a:srgbClr val="FF0000"/>
                </a:solidFill>
              </a:rPr>
              <a:t>absolute pressure (psia) to gauge pressure (psig) subtract 14.7 </a:t>
            </a:r>
            <a:r>
              <a:rPr lang="en-US" altLang="en-US" dirty="0"/>
              <a:t>from the absolute pressure.</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 name="Rectangle 134"/>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46534" y="2180496"/>
            <a:ext cx="3703320" cy="4045683"/>
          </a:xfrm>
          <a:prstGeom prst="rect">
            <a:avLst/>
          </a:prstGeom>
          <a:solidFill>
            <a:schemeClr val="bg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Picture 1" descr="A close up of a machine&#10;&#10;Description generated with high confidence"/>
          <p:cNvPicPr>
            <a:picLocks noChangeAspect="1"/>
          </p:cNvPicPr>
          <p:nvPr/>
        </p:nvPicPr>
        <p:blipFill rotWithShape="1">
          <a:blip r:embed="rId3" cstate="print">
            <a:extLst>
              <a:ext uri="{28A0092B-C50C-407E-A947-70E740481C1C}">
                <a14:useLocalDpi xmlns:a14="http://schemas.microsoft.com/office/drawing/2010/main" val="0"/>
              </a:ext>
            </a:extLst>
          </a:blip>
          <a:srcRect l="26053" t="8750" r="13684" b="13881"/>
          <a:stretch/>
        </p:blipFill>
        <p:spPr>
          <a:xfrm rot="16200000">
            <a:off x="484139" y="2608213"/>
            <a:ext cx="3664094" cy="3140028"/>
          </a:xfrm>
          <a:prstGeom prst="rect">
            <a:avLst/>
          </a:prstGeom>
        </p:spPr>
      </p:pic>
      <p:sp>
        <p:nvSpPr>
          <p:cNvPr id="218114" name="Rectangle 2"/>
          <p:cNvSpPr>
            <a:spLocks noGrp="1" noChangeArrowheads="1"/>
          </p:cNvSpPr>
          <p:nvPr>
            <p:ph type="title"/>
          </p:nvPr>
        </p:nvSpPr>
        <p:spPr>
          <a:xfrm>
            <a:off x="581192" y="702156"/>
            <a:ext cx="11029616" cy="1013800"/>
          </a:xfrm>
        </p:spPr>
        <p:txBody>
          <a:bodyPr>
            <a:normAutofit/>
          </a:bodyPr>
          <a:lstStyle/>
          <a:p>
            <a:r>
              <a:rPr lang="en-US" altLang="en-US" dirty="0">
                <a:solidFill>
                  <a:srgbClr val="FFFFFF"/>
                </a:solidFill>
              </a:rPr>
              <a:t>SAFETY</a:t>
            </a:r>
          </a:p>
        </p:txBody>
      </p:sp>
      <p:sp>
        <p:nvSpPr>
          <p:cNvPr id="181251" name="Rectangle 3"/>
          <p:cNvSpPr>
            <a:spLocks noGrp="1" noChangeArrowheads="1"/>
          </p:cNvSpPr>
          <p:nvPr>
            <p:ph idx="1"/>
          </p:nvPr>
        </p:nvSpPr>
        <p:spPr>
          <a:xfrm>
            <a:off x="4505325" y="2180496"/>
            <a:ext cx="7105481" cy="4045683"/>
          </a:xfrm>
        </p:spPr>
        <p:txBody>
          <a:bodyPr>
            <a:normAutofit/>
          </a:bodyPr>
          <a:lstStyle/>
          <a:p>
            <a:pPr marL="0" indent="0">
              <a:buNone/>
            </a:pPr>
            <a:r>
              <a:rPr lang="en-US" dirty="0"/>
              <a:t>When the TLV-TWA (Threshold Limit Value - Time Weighted Average) is exceeded,  ASHRAE Standard 15-2013 requires that each machinery room </a:t>
            </a:r>
            <a:r>
              <a:rPr lang="en-US" dirty="0">
                <a:solidFill>
                  <a:srgbClr val="FF0000"/>
                </a:solidFill>
              </a:rPr>
              <a:t>activate an alarm and a mechanical ventilation system</a:t>
            </a:r>
            <a:r>
              <a:rPr lang="en-US" dirty="0"/>
              <a:t>.</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SAFETY</a:t>
            </a:r>
          </a:p>
        </p:txBody>
      </p:sp>
      <p:sp>
        <p:nvSpPr>
          <p:cNvPr id="3" name="Content Placeholder 2"/>
          <p:cNvSpPr>
            <a:spLocks noGrp="1"/>
          </p:cNvSpPr>
          <p:nvPr>
            <p:ph idx="1"/>
          </p:nvPr>
        </p:nvSpPr>
        <p:spPr>
          <a:xfrm>
            <a:off x="440286" y="1981200"/>
            <a:ext cx="11309338" cy="4648200"/>
          </a:xfrm>
        </p:spPr>
        <p:txBody>
          <a:bodyPr anchor="t">
            <a:normAutofit/>
          </a:bodyPr>
          <a:lstStyle/>
          <a:p>
            <a:r>
              <a:rPr lang="en-US" dirty="0"/>
              <a:t>ASHRAE Standard 15-2013 also requires the use of room sensors and alarms to detect refrigerant leaks in all refrigerant safety groups.  </a:t>
            </a:r>
            <a:r>
              <a:rPr lang="en-US" dirty="0">
                <a:solidFill>
                  <a:srgbClr val="FF0000"/>
                </a:solidFill>
              </a:rPr>
              <a:t>R-123 refrigerant is classified as B1 (non-flammable, high toxicity). </a:t>
            </a:r>
          </a:p>
          <a:p>
            <a:r>
              <a:rPr lang="en-US" dirty="0"/>
              <a:t>Refrigerant </a:t>
            </a:r>
            <a:r>
              <a:rPr lang="en-US" dirty="0">
                <a:solidFill>
                  <a:srgbClr val="FF0000"/>
                </a:solidFill>
              </a:rPr>
              <a:t>R-1233zd is classified A1(non-flammable, low toxicity) </a:t>
            </a:r>
            <a:r>
              <a:rPr lang="en-US" dirty="0"/>
              <a:t>under Standard 34 code group.  </a:t>
            </a:r>
          </a:p>
        </p:txBody>
      </p:sp>
    </p:spTree>
    <p:extLst>
      <p:ext uri="{BB962C8B-B14F-4D97-AF65-F5344CB8AC3E}">
        <p14:creationId xmlns:p14="http://schemas.microsoft.com/office/powerpoint/2010/main" val="3940197640"/>
      </p:ext>
    </p:extLst>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solidFill>
                  <a:srgbClr val="FFFFFF"/>
                </a:solidFill>
              </a:rPr>
              <a:t>SAFETY</a:t>
            </a:r>
            <a:endParaRPr lang="en-US" dirty="0"/>
          </a:p>
        </p:txBody>
      </p:sp>
      <p:sp>
        <p:nvSpPr>
          <p:cNvPr id="3" name="Content Placeholder 2"/>
          <p:cNvSpPr>
            <a:spLocks noGrp="1"/>
          </p:cNvSpPr>
          <p:nvPr>
            <p:ph idx="1"/>
          </p:nvPr>
        </p:nvSpPr>
        <p:spPr>
          <a:xfrm>
            <a:off x="440286" y="2362200"/>
            <a:ext cx="11309338" cy="4267200"/>
          </a:xfrm>
        </p:spPr>
        <p:txBody>
          <a:bodyPr anchor="t">
            <a:normAutofit/>
          </a:bodyPr>
          <a:lstStyle/>
          <a:p>
            <a:pPr marL="0" indent="0">
              <a:buNone/>
            </a:pPr>
            <a:r>
              <a:rPr lang="en-US" dirty="0"/>
              <a:t>The use of room sensors and alarms to detect refrigerant leaks in all refrigerant safety groups is required not only because of refrigerant characteristics, but </a:t>
            </a:r>
            <a:r>
              <a:rPr lang="en-US" dirty="0">
                <a:solidFill>
                  <a:srgbClr val="FF0000"/>
                </a:solidFill>
              </a:rPr>
              <a:t>because refrigerants are heavier than air and can displace oxygen.</a:t>
            </a:r>
          </a:p>
          <a:p>
            <a:endParaRPr lang="en-US" dirty="0"/>
          </a:p>
          <a:p>
            <a:endParaRPr lang="en-US" dirty="0"/>
          </a:p>
        </p:txBody>
      </p:sp>
    </p:spTree>
    <p:extLst>
      <p:ext uri="{BB962C8B-B14F-4D97-AF65-F5344CB8AC3E}">
        <p14:creationId xmlns:p14="http://schemas.microsoft.com/office/powerpoint/2010/main" val="3756842205"/>
      </p:ext>
    </p:extLst>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altLang="en-US" dirty="0">
                <a:solidFill>
                  <a:srgbClr val="FFFFFF"/>
                </a:solidFill>
              </a:rPr>
              <a:t>SAFETY</a:t>
            </a:r>
            <a:endParaRPr lang="en-US" altLang="en-US" dirty="0"/>
          </a:p>
        </p:txBody>
      </p:sp>
      <p:sp>
        <p:nvSpPr>
          <p:cNvPr id="181251" name="Rectangle 3"/>
          <p:cNvSpPr>
            <a:spLocks noGrp="1" noChangeArrowheads="1"/>
          </p:cNvSpPr>
          <p:nvPr>
            <p:ph idx="1"/>
          </p:nvPr>
        </p:nvSpPr>
        <p:spPr>
          <a:xfrm>
            <a:off x="440286" y="2438400"/>
            <a:ext cx="11309338" cy="3420400"/>
          </a:xfrm>
        </p:spPr>
        <p:txBody>
          <a:bodyPr anchor="t"/>
          <a:lstStyle/>
          <a:p>
            <a:pPr marL="0" indent="0">
              <a:buNone/>
            </a:pPr>
            <a:r>
              <a:rPr lang="en-US" dirty="0"/>
              <a:t>Gloves and safety goggles should be worn when working with liquid refrigerant for low-pressure systems.</a:t>
            </a:r>
            <a:endParaRPr lang="en-US" b="1" dirty="0">
              <a:latin typeface="Arial" panose="020B0604020202020204" pitchFamily="34" charset="0"/>
              <a:cs typeface="Arial" panose="020B0604020202020204" pitchFamily="34" charset="0"/>
            </a:endParaRPr>
          </a:p>
        </p:txBody>
      </p:sp>
      <p:pic>
        <p:nvPicPr>
          <p:cNvPr id="2" name="Picture 1">
            <a:extLst>
              <a:ext uri="{FF2B5EF4-FFF2-40B4-BE49-F238E27FC236}">
                <a16:creationId xmlns:a16="http://schemas.microsoft.com/office/drawing/2014/main" id="{D917D892-8D98-49CA-9563-D589BFB96540}"/>
              </a:ext>
            </a:extLst>
          </p:cNvPr>
          <p:cNvPicPr>
            <a:picLocks noChangeAspect="1"/>
          </p:cNvPicPr>
          <p:nvPr/>
        </p:nvPicPr>
        <p:blipFill>
          <a:blip r:embed="rId3"/>
          <a:stretch>
            <a:fillRect/>
          </a:stretch>
        </p:blipFill>
        <p:spPr>
          <a:xfrm>
            <a:off x="3886200" y="4648200"/>
            <a:ext cx="3993226" cy="2048434"/>
          </a:xfrm>
          <a:prstGeom prst="rect">
            <a:avLst/>
          </a:prstGeom>
        </p:spPr>
      </p:pic>
    </p:spTree>
    <p:extLst>
      <p:ext uri="{BB962C8B-B14F-4D97-AF65-F5344CB8AC3E}">
        <p14:creationId xmlns:p14="http://schemas.microsoft.com/office/powerpoint/2010/main" val="2040365538"/>
      </p:ext>
    </p:extLst>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altLang="en-US" dirty="0">
                <a:solidFill>
                  <a:srgbClr val="FFFFFF"/>
                </a:solidFill>
              </a:rPr>
              <a:t>SAFETY</a:t>
            </a:r>
            <a:endParaRPr lang="en-US" altLang="en-US" dirty="0"/>
          </a:p>
        </p:txBody>
      </p:sp>
      <p:sp>
        <p:nvSpPr>
          <p:cNvPr id="181251" name="Rectangle 3"/>
          <p:cNvSpPr>
            <a:spLocks noGrp="1" noChangeArrowheads="1"/>
          </p:cNvSpPr>
          <p:nvPr>
            <p:ph idx="1"/>
          </p:nvPr>
        </p:nvSpPr>
        <p:spPr>
          <a:xfrm>
            <a:off x="440286" y="1981200"/>
            <a:ext cx="7493872" cy="3877600"/>
          </a:xfrm>
        </p:spPr>
        <p:txBody>
          <a:bodyPr anchor="t">
            <a:normAutofit/>
          </a:bodyPr>
          <a:lstStyle/>
          <a:p>
            <a:pPr marL="0" indent="0">
              <a:buNone/>
            </a:pPr>
            <a:r>
              <a:rPr lang="en-US" dirty="0"/>
              <a:t>The discharge from a rupture disc or pressure relief valves should be piped </a:t>
            </a:r>
            <a:r>
              <a:rPr lang="en-US" dirty="0">
                <a:solidFill>
                  <a:srgbClr val="FF0000"/>
                </a:solidFill>
              </a:rPr>
              <a:t>outdoors </a:t>
            </a:r>
            <a:r>
              <a:rPr lang="en-US" dirty="0"/>
              <a:t>to prevent venting into the machine room.  </a:t>
            </a:r>
          </a:p>
          <a:p>
            <a:pPr marL="0" indent="0">
              <a:buNone/>
            </a:pPr>
            <a:endParaRPr lang="en-US" dirty="0"/>
          </a:p>
        </p:txBody>
      </p:sp>
      <p:grpSp>
        <p:nvGrpSpPr>
          <p:cNvPr id="4" name="Group 3">
            <a:extLst>
              <a:ext uri="{FF2B5EF4-FFF2-40B4-BE49-F238E27FC236}">
                <a16:creationId xmlns:a16="http://schemas.microsoft.com/office/drawing/2014/main" id="{2B447194-5D0E-4157-AB7A-832E137A4512}"/>
              </a:ext>
            </a:extLst>
          </p:cNvPr>
          <p:cNvGrpSpPr/>
          <p:nvPr/>
        </p:nvGrpSpPr>
        <p:grpSpPr>
          <a:xfrm>
            <a:off x="7934158" y="1942658"/>
            <a:ext cx="3676650" cy="4346575"/>
            <a:chOff x="7934158" y="1942658"/>
            <a:chExt cx="3676650" cy="434657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158" y="1942658"/>
              <a:ext cx="3676650"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Connector 2">
              <a:extLst>
                <a:ext uri="{FF2B5EF4-FFF2-40B4-BE49-F238E27FC236}">
                  <a16:creationId xmlns:a16="http://schemas.microsoft.com/office/drawing/2014/main" id="{7AFEFA62-BD72-4F9F-8BC1-1AC42BFD5B72}"/>
                </a:ext>
              </a:extLst>
            </p:cNvPr>
            <p:cNvSpPr/>
            <p:nvPr/>
          </p:nvSpPr>
          <p:spPr>
            <a:xfrm>
              <a:off x="8839200" y="2362200"/>
              <a:ext cx="1143000" cy="1066800"/>
            </a:xfrm>
            <a:prstGeom prst="flowChartConnector">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648907710"/>
      </p:ext>
    </p:extLst>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2"/>
          <p:cNvSpPr>
            <a:spLocks noGrp="1" noChangeArrowheads="1"/>
          </p:cNvSpPr>
          <p:nvPr>
            <p:ph type="title"/>
          </p:nvPr>
        </p:nvSpPr>
        <p:spPr/>
        <p:txBody>
          <a:bodyPr/>
          <a:lstStyle/>
          <a:p>
            <a:r>
              <a:rPr lang="en-US" altLang="en-US" dirty="0">
                <a:solidFill>
                  <a:srgbClr val="FFFFFF"/>
                </a:solidFill>
              </a:rPr>
              <a:t>SAFETY</a:t>
            </a:r>
            <a:endParaRPr lang="en-US" altLang="en-US" dirty="0"/>
          </a:p>
        </p:txBody>
      </p:sp>
      <p:sp>
        <p:nvSpPr>
          <p:cNvPr id="181251" name="Rectangle 3"/>
          <p:cNvSpPr>
            <a:spLocks noGrp="1" noChangeArrowheads="1"/>
          </p:cNvSpPr>
          <p:nvPr>
            <p:ph idx="1"/>
          </p:nvPr>
        </p:nvSpPr>
        <p:spPr>
          <a:xfrm>
            <a:off x="440286" y="1981200"/>
            <a:ext cx="11218314" cy="1410142"/>
          </a:xfrm>
        </p:spPr>
        <p:txBody>
          <a:bodyPr anchor="t">
            <a:normAutofit/>
          </a:bodyPr>
          <a:lstStyle/>
          <a:p>
            <a:pPr marL="0" indent="0">
              <a:buNone/>
            </a:pPr>
            <a:r>
              <a:rPr lang="en-US" dirty="0"/>
              <a:t>All pressure relief valves should be piped or installed in parallel, </a:t>
            </a:r>
            <a:r>
              <a:rPr lang="en-US" dirty="0">
                <a:solidFill>
                  <a:srgbClr val="FF0000"/>
                </a:solidFill>
              </a:rPr>
              <a:t>never in series</a:t>
            </a:r>
            <a:r>
              <a:rPr lang="en-US" dirty="0"/>
              <a:t>.</a:t>
            </a:r>
          </a:p>
          <a:p>
            <a:endParaRPr lang="en-US" dirty="0"/>
          </a:p>
          <a:p>
            <a:endParaRPr lang="en-US" dirty="0"/>
          </a:p>
        </p:txBody>
      </p:sp>
      <p:grpSp>
        <p:nvGrpSpPr>
          <p:cNvPr id="4" name="Group 3">
            <a:extLst>
              <a:ext uri="{FF2B5EF4-FFF2-40B4-BE49-F238E27FC236}">
                <a16:creationId xmlns:a16="http://schemas.microsoft.com/office/drawing/2014/main" id="{2B447194-5D0E-4157-AB7A-832E137A4512}"/>
              </a:ext>
            </a:extLst>
          </p:cNvPr>
          <p:cNvGrpSpPr/>
          <p:nvPr/>
        </p:nvGrpSpPr>
        <p:grpSpPr>
          <a:xfrm>
            <a:off x="12954000" y="1905000"/>
            <a:ext cx="3676650" cy="4346575"/>
            <a:chOff x="7934158" y="1942658"/>
            <a:chExt cx="3676650" cy="4346575"/>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34158" y="1942658"/>
              <a:ext cx="3676650" cy="434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Flowchart: Connector 2">
              <a:extLst>
                <a:ext uri="{FF2B5EF4-FFF2-40B4-BE49-F238E27FC236}">
                  <a16:creationId xmlns:a16="http://schemas.microsoft.com/office/drawing/2014/main" id="{7AFEFA62-BD72-4F9F-8BC1-1AC42BFD5B72}"/>
                </a:ext>
              </a:extLst>
            </p:cNvPr>
            <p:cNvSpPr/>
            <p:nvPr/>
          </p:nvSpPr>
          <p:spPr>
            <a:xfrm>
              <a:off x="8839200" y="2362200"/>
              <a:ext cx="1143000" cy="1066800"/>
            </a:xfrm>
            <a:prstGeom prst="flowChartConnector">
              <a:avLst/>
            </a:prstGeom>
            <a:noFill/>
            <a:ln w="5715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FEB97E76-80BA-4AAF-9AD8-455B9C079B42}"/>
              </a:ext>
            </a:extLst>
          </p:cNvPr>
          <p:cNvPicPr>
            <a:picLocks noChangeAspect="1"/>
          </p:cNvPicPr>
          <p:nvPr/>
        </p:nvPicPr>
        <p:blipFill>
          <a:blip r:embed="rId4"/>
          <a:stretch>
            <a:fillRect/>
          </a:stretch>
        </p:blipFill>
        <p:spPr>
          <a:xfrm>
            <a:off x="4391187" y="3048000"/>
            <a:ext cx="3316511" cy="2932430"/>
          </a:xfrm>
          <a:prstGeom prst="rect">
            <a:avLst/>
          </a:prstGeom>
        </p:spPr>
      </p:pic>
      <p:pic>
        <p:nvPicPr>
          <p:cNvPr id="7" name="Picture 6">
            <a:extLst>
              <a:ext uri="{FF2B5EF4-FFF2-40B4-BE49-F238E27FC236}">
                <a16:creationId xmlns:a16="http://schemas.microsoft.com/office/drawing/2014/main" id="{43EB7412-21A5-455D-A532-963B3B1A1964}"/>
              </a:ext>
            </a:extLst>
          </p:cNvPr>
          <p:cNvPicPr>
            <a:picLocks noChangeAspect="1"/>
          </p:cNvPicPr>
          <p:nvPr/>
        </p:nvPicPr>
        <p:blipFill>
          <a:blip r:embed="rId5"/>
          <a:stretch>
            <a:fillRect/>
          </a:stretch>
        </p:blipFill>
        <p:spPr>
          <a:xfrm rot="10800000" flipH="1" flipV="1">
            <a:off x="5867400" y="6008740"/>
            <a:ext cx="643942" cy="242835"/>
          </a:xfrm>
          <a:prstGeom prst="rect">
            <a:avLst/>
          </a:prstGeom>
        </p:spPr>
      </p:pic>
    </p:spTree>
    <p:extLst>
      <p:ext uri="{BB962C8B-B14F-4D97-AF65-F5344CB8AC3E}">
        <p14:creationId xmlns:p14="http://schemas.microsoft.com/office/powerpoint/2010/main" val="149907908"/>
      </p:ext>
    </p:extLst>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890C-3597-4B88-9842-80840404C918}"/>
              </a:ext>
            </a:extLst>
          </p:cNvPr>
          <p:cNvSpPr>
            <a:spLocks noGrp="1"/>
          </p:cNvSpPr>
          <p:nvPr>
            <p:ph type="title"/>
          </p:nvPr>
        </p:nvSpPr>
        <p:spPr/>
        <p:txBody>
          <a:bodyPr/>
          <a:lstStyle/>
          <a:p>
            <a:r>
              <a:rPr lang="en-US" altLang="en-US" dirty="0">
                <a:solidFill>
                  <a:srgbClr val="FFFFFF"/>
                </a:solidFill>
              </a:rPr>
              <a:t>SAFETY</a:t>
            </a:r>
            <a:endParaRPr lang="en-US" dirty="0"/>
          </a:p>
        </p:txBody>
      </p:sp>
      <p:sp>
        <p:nvSpPr>
          <p:cNvPr id="3" name="Content Placeholder 2">
            <a:extLst>
              <a:ext uri="{FF2B5EF4-FFF2-40B4-BE49-F238E27FC236}">
                <a16:creationId xmlns:a16="http://schemas.microsoft.com/office/drawing/2014/main" id="{73E8BF33-EB1C-4FB4-BFB5-2D69152EB2BA}"/>
              </a:ext>
            </a:extLst>
          </p:cNvPr>
          <p:cNvSpPr>
            <a:spLocks noGrp="1"/>
          </p:cNvSpPr>
          <p:nvPr>
            <p:ph idx="1"/>
          </p:nvPr>
        </p:nvSpPr>
        <p:spPr>
          <a:xfrm>
            <a:off x="440286" y="1981200"/>
            <a:ext cx="8627514" cy="3877600"/>
          </a:xfrm>
        </p:spPr>
        <p:txBody>
          <a:bodyPr>
            <a:normAutofit/>
          </a:bodyPr>
          <a:lstStyle/>
          <a:p>
            <a:r>
              <a:rPr lang="en-US" dirty="0"/>
              <a:t>A 15 </a:t>
            </a:r>
            <a:r>
              <a:rPr lang="en-US" dirty="0" err="1"/>
              <a:t>psig</a:t>
            </a:r>
            <a:r>
              <a:rPr lang="en-US" dirty="0"/>
              <a:t> rated rupture disc is </a:t>
            </a:r>
            <a:r>
              <a:rPr lang="en-US" dirty="0">
                <a:solidFill>
                  <a:srgbClr val="FF0000"/>
                </a:solidFill>
              </a:rPr>
              <a:t>located on the evaporator </a:t>
            </a:r>
            <a:r>
              <a:rPr lang="en-US" dirty="0"/>
              <a:t>of a centrifugal chiller.  </a:t>
            </a:r>
          </a:p>
          <a:p>
            <a:r>
              <a:rPr lang="en-US" dirty="0"/>
              <a:t>When charging, refrigerant is introduced through the </a:t>
            </a:r>
            <a:r>
              <a:rPr lang="en-US" dirty="0">
                <a:solidFill>
                  <a:srgbClr val="FF0000"/>
                </a:solidFill>
              </a:rPr>
              <a:t>evaporator charging valve make sure not to over-pressurize </a:t>
            </a:r>
            <a:r>
              <a:rPr lang="en-US" dirty="0"/>
              <a:t>the system.</a:t>
            </a:r>
          </a:p>
        </p:txBody>
      </p:sp>
      <p:pic>
        <p:nvPicPr>
          <p:cNvPr id="4" name="Picture 3">
            <a:extLst>
              <a:ext uri="{FF2B5EF4-FFF2-40B4-BE49-F238E27FC236}">
                <a16:creationId xmlns:a16="http://schemas.microsoft.com/office/drawing/2014/main" id="{E18F2E6E-10D1-48E3-90FB-F34C4E8AAF3E}"/>
              </a:ext>
            </a:extLst>
          </p:cNvPr>
          <p:cNvPicPr>
            <a:picLocks noChangeAspect="1"/>
          </p:cNvPicPr>
          <p:nvPr/>
        </p:nvPicPr>
        <p:blipFill>
          <a:blip r:embed="rId3"/>
          <a:stretch>
            <a:fillRect/>
          </a:stretch>
        </p:blipFill>
        <p:spPr>
          <a:xfrm>
            <a:off x="9521838" y="2060559"/>
            <a:ext cx="2200847" cy="1859441"/>
          </a:xfrm>
          <a:prstGeom prst="rect">
            <a:avLst/>
          </a:prstGeom>
        </p:spPr>
      </p:pic>
    </p:spTree>
    <p:extLst>
      <p:ext uri="{BB962C8B-B14F-4D97-AF65-F5344CB8AC3E}">
        <p14:creationId xmlns:p14="http://schemas.microsoft.com/office/powerpoint/2010/main" val="3391349207"/>
      </p:ext>
    </p:extLst>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9D890C-3597-4B88-9842-80840404C918}"/>
              </a:ext>
            </a:extLst>
          </p:cNvPr>
          <p:cNvSpPr>
            <a:spLocks noGrp="1"/>
          </p:cNvSpPr>
          <p:nvPr>
            <p:ph type="title"/>
          </p:nvPr>
        </p:nvSpPr>
        <p:spPr/>
        <p:txBody>
          <a:bodyPr/>
          <a:lstStyle/>
          <a:p>
            <a:r>
              <a:rPr lang="en-US" altLang="en-US" dirty="0">
                <a:solidFill>
                  <a:srgbClr val="FFFFFF"/>
                </a:solidFill>
              </a:rPr>
              <a:t>SAFETY</a:t>
            </a:r>
            <a:endParaRPr lang="en-US" dirty="0"/>
          </a:p>
        </p:txBody>
      </p:sp>
      <p:sp>
        <p:nvSpPr>
          <p:cNvPr id="3" name="Content Placeholder 2">
            <a:extLst>
              <a:ext uri="{FF2B5EF4-FFF2-40B4-BE49-F238E27FC236}">
                <a16:creationId xmlns:a16="http://schemas.microsoft.com/office/drawing/2014/main" id="{73E8BF33-EB1C-4FB4-BFB5-2D69152EB2BA}"/>
              </a:ext>
            </a:extLst>
          </p:cNvPr>
          <p:cNvSpPr>
            <a:spLocks noGrp="1"/>
          </p:cNvSpPr>
          <p:nvPr>
            <p:ph idx="1"/>
          </p:nvPr>
        </p:nvSpPr>
        <p:spPr>
          <a:xfrm>
            <a:off x="440286" y="1981200"/>
            <a:ext cx="8627514" cy="2667000"/>
          </a:xfrm>
        </p:spPr>
        <p:txBody>
          <a:bodyPr>
            <a:normAutofit/>
          </a:bodyPr>
          <a:lstStyle/>
          <a:p>
            <a:pPr marL="0" indent="0">
              <a:buNone/>
            </a:pPr>
            <a:r>
              <a:rPr lang="en-US" dirty="0">
                <a:solidFill>
                  <a:srgbClr val="FF0000"/>
                </a:solidFill>
              </a:rPr>
              <a:t>Isopropyl alcohol </a:t>
            </a:r>
            <a:r>
              <a:rPr lang="en-US" dirty="0"/>
              <a:t>should be used to remove ice from </a:t>
            </a:r>
            <a:r>
              <a:rPr lang="en-US" dirty="0">
                <a:solidFill>
                  <a:srgbClr val="FF0000"/>
                </a:solidFill>
              </a:rPr>
              <a:t>sight glasses </a:t>
            </a:r>
            <a:r>
              <a:rPr lang="en-US" dirty="0"/>
              <a:t>or viewing glasses. </a:t>
            </a:r>
          </a:p>
        </p:txBody>
      </p:sp>
      <p:pic>
        <p:nvPicPr>
          <p:cNvPr id="5" name="Picture 4">
            <a:extLst>
              <a:ext uri="{FF2B5EF4-FFF2-40B4-BE49-F238E27FC236}">
                <a16:creationId xmlns:a16="http://schemas.microsoft.com/office/drawing/2014/main" id="{42C6C91A-129B-4624-AFFE-757E246C8CCD}"/>
              </a:ext>
            </a:extLst>
          </p:cNvPr>
          <p:cNvPicPr>
            <a:picLocks noChangeAspect="1"/>
          </p:cNvPicPr>
          <p:nvPr/>
        </p:nvPicPr>
        <p:blipFill>
          <a:blip r:embed="rId3"/>
          <a:stretch>
            <a:fillRect/>
          </a:stretch>
        </p:blipFill>
        <p:spPr>
          <a:xfrm>
            <a:off x="3029446" y="5255243"/>
            <a:ext cx="6133108" cy="1207113"/>
          </a:xfrm>
          <a:prstGeom prst="rect">
            <a:avLst/>
          </a:prstGeom>
        </p:spPr>
      </p:pic>
    </p:spTree>
    <p:extLst>
      <p:ext uri="{BB962C8B-B14F-4D97-AF65-F5344CB8AC3E}">
        <p14:creationId xmlns:p14="http://schemas.microsoft.com/office/powerpoint/2010/main" val="12129721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132CF5-3AE4-4EC5-B6D2-19A21F5CE029}"/>
              </a:ext>
            </a:extLst>
          </p:cNvPr>
          <p:cNvSpPr>
            <a:spLocks noGrp="1"/>
          </p:cNvSpPr>
          <p:nvPr>
            <p:ph type="title"/>
          </p:nvPr>
        </p:nvSpPr>
        <p:spPr/>
        <p:txBody>
          <a:bodyPr>
            <a:normAutofit fontScale="90000"/>
          </a:bodyPr>
          <a:lstStyle/>
          <a:p>
            <a:r>
              <a:rPr lang="en-US" dirty="0"/>
              <a:t>HOW TO USE  THE PRESSURE -TEMPERATURE CHART</a:t>
            </a:r>
          </a:p>
        </p:txBody>
      </p:sp>
      <p:sp>
        <p:nvSpPr>
          <p:cNvPr id="3" name="Content Placeholder 2">
            <a:extLst>
              <a:ext uri="{FF2B5EF4-FFF2-40B4-BE49-F238E27FC236}">
                <a16:creationId xmlns:a16="http://schemas.microsoft.com/office/drawing/2014/main" id="{0F954E06-71A3-4514-B565-77BD628C1E4D}"/>
              </a:ext>
            </a:extLst>
          </p:cNvPr>
          <p:cNvSpPr>
            <a:spLocks noGrp="1"/>
          </p:cNvSpPr>
          <p:nvPr>
            <p:ph idx="1"/>
          </p:nvPr>
        </p:nvSpPr>
        <p:spPr>
          <a:xfrm>
            <a:off x="440286" y="1981200"/>
            <a:ext cx="5655714" cy="3877600"/>
          </a:xfrm>
        </p:spPr>
        <p:txBody>
          <a:bodyPr/>
          <a:lstStyle/>
          <a:p>
            <a:r>
              <a:rPr lang="en-US" dirty="0"/>
              <a:t>A pressure-temperature (PT) chart provides the pressure-temperature relationship of refrigerants.  </a:t>
            </a:r>
          </a:p>
          <a:p>
            <a:r>
              <a:rPr lang="en-US" dirty="0"/>
              <a:t>At 70</a:t>
            </a:r>
            <a:r>
              <a:rPr lang="en-US" dirty="0">
                <a:latin typeface="Calibri" panose="020F0502020204030204" pitchFamily="34" charset="0"/>
                <a:cs typeface="Calibri" panose="020F0502020204030204" pitchFamily="34" charset="0"/>
              </a:rPr>
              <a:t>°F, the psi  for 410A is 201 psi.</a:t>
            </a:r>
            <a:endParaRPr lang="en-US" dirty="0"/>
          </a:p>
        </p:txBody>
      </p:sp>
      <p:grpSp>
        <p:nvGrpSpPr>
          <p:cNvPr id="6" name="Group 5">
            <a:extLst>
              <a:ext uri="{FF2B5EF4-FFF2-40B4-BE49-F238E27FC236}">
                <a16:creationId xmlns:a16="http://schemas.microsoft.com/office/drawing/2014/main" id="{03014F10-D29E-4236-A52A-B3A3DF643A26}"/>
              </a:ext>
            </a:extLst>
          </p:cNvPr>
          <p:cNvGrpSpPr/>
          <p:nvPr/>
        </p:nvGrpSpPr>
        <p:grpSpPr>
          <a:xfrm>
            <a:off x="7510976" y="1990904"/>
            <a:ext cx="4385980" cy="3724096"/>
            <a:chOff x="7510976" y="1990904"/>
            <a:chExt cx="4385980" cy="3724096"/>
          </a:xfrm>
        </p:grpSpPr>
        <p:pic>
          <p:nvPicPr>
            <p:cNvPr id="11" name="Picture 10">
              <a:extLst>
                <a:ext uri="{FF2B5EF4-FFF2-40B4-BE49-F238E27FC236}">
                  <a16:creationId xmlns:a16="http://schemas.microsoft.com/office/drawing/2014/main" id="{1489672B-DD7B-4A4B-AB62-94B26BE9E914}"/>
                </a:ext>
              </a:extLst>
            </p:cNvPr>
            <p:cNvPicPr>
              <a:picLocks noChangeAspect="1"/>
            </p:cNvPicPr>
            <p:nvPr/>
          </p:nvPicPr>
          <p:blipFill rotWithShape="1">
            <a:blip r:embed="rId3"/>
            <a:srcRect b="12540"/>
            <a:stretch/>
          </p:blipFill>
          <p:spPr>
            <a:xfrm>
              <a:off x="8458200" y="1990904"/>
              <a:ext cx="3438756" cy="3343095"/>
            </a:xfrm>
            <a:prstGeom prst="rect">
              <a:avLst/>
            </a:prstGeom>
          </p:spPr>
        </p:pic>
        <p:sp>
          <p:nvSpPr>
            <p:cNvPr id="12" name="Arrow: Right 11">
              <a:extLst>
                <a:ext uri="{FF2B5EF4-FFF2-40B4-BE49-F238E27FC236}">
                  <a16:creationId xmlns:a16="http://schemas.microsoft.com/office/drawing/2014/main" id="{F54E87BE-E976-4AF9-A6E5-2000DC0895AD}"/>
                </a:ext>
              </a:extLst>
            </p:cNvPr>
            <p:cNvSpPr/>
            <p:nvPr/>
          </p:nvSpPr>
          <p:spPr>
            <a:xfrm>
              <a:off x="7510976" y="4294218"/>
              <a:ext cx="1005840" cy="274320"/>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Arrow: Up 12">
              <a:extLst>
                <a:ext uri="{FF2B5EF4-FFF2-40B4-BE49-F238E27FC236}">
                  <a16:creationId xmlns:a16="http://schemas.microsoft.com/office/drawing/2014/main" id="{6C57EF78-6F86-4E51-B954-12F892C98865}"/>
                </a:ext>
              </a:extLst>
            </p:cNvPr>
            <p:cNvSpPr/>
            <p:nvPr/>
          </p:nvSpPr>
          <p:spPr>
            <a:xfrm>
              <a:off x="9872778" y="4431378"/>
              <a:ext cx="261822" cy="1283622"/>
            </a:xfrm>
            <a:prstGeom prst="upArrow">
              <a:avLst/>
            </a:prstGeom>
            <a:solidFill>
              <a:srgbClr val="0000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69477449"/>
      </p:ext>
    </p:extLst>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09800" y="1823977"/>
            <a:ext cx="8153400" cy="4892040"/>
          </a:xfrm>
          <a:prstGeom prst="rect">
            <a:avLst/>
          </a:prstGeom>
        </p:spPr>
      </p:pic>
      <p:sp>
        <p:nvSpPr>
          <p:cNvPr id="5" name="Title 4"/>
          <p:cNvSpPr>
            <a:spLocks noGrp="1"/>
          </p:cNvSpPr>
          <p:nvPr>
            <p:ph type="title"/>
          </p:nvPr>
        </p:nvSpPr>
        <p:spPr/>
        <p:txBody>
          <a:bodyPr>
            <a:normAutofit/>
          </a:bodyPr>
          <a:lstStyle/>
          <a:p>
            <a:r>
              <a:rPr lang="en-US" altLang="en-US" dirty="0"/>
              <a:t>Any Questions?</a:t>
            </a:r>
            <a:endParaRPr lang="en-US" dirty="0"/>
          </a:p>
        </p:txBody>
      </p:sp>
      <p:pic>
        <p:nvPicPr>
          <p:cNvPr id="220164" name="Picture 4" descr="MCj0134567000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099843" y="2286000"/>
            <a:ext cx="2373313"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30386C-2BF3-4103-93FB-491484333D3D}"/>
              </a:ext>
            </a:extLst>
          </p:cNvPr>
          <p:cNvSpPr>
            <a:spLocks noGrp="1"/>
          </p:cNvSpPr>
          <p:nvPr>
            <p:ph type="title"/>
          </p:nvPr>
        </p:nvSpPr>
        <p:spPr/>
        <p:txBody>
          <a:bodyPr/>
          <a:lstStyle/>
          <a:p>
            <a:r>
              <a:rPr lang="en-US" dirty="0">
                <a:effectLst/>
              </a:rPr>
              <a:t>PRESSURE -TEMPERATURE RELATIONSHIP</a:t>
            </a:r>
            <a:endParaRPr lang="en-US" dirty="0"/>
          </a:p>
        </p:txBody>
      </p:sp>
      <p:sp>
        <p:nvSpPr>
          <p:cNvPr id="5" name="Content Placeholder 4">
            <a:extLst>
              <a:ext uri="{FF2B5EF4-FFF2-40B4-BE49-F238E27FC236}">
                <a16:creationId xmlns:a16="http://schemas.microsoft.com/office/drawing/2014/main" id="{CC749F93-6EAB-45B3-B631-616E93A416D0}"/>
              </a:ext>
            </a:extLst>
          </p:cNvPr>
          <p:cNvSpPr>
            <a:spLocks noGrp="1"/>
          </p:cNvSpPr>
          <p:nvPr>
            <p:ph idx="1"/>
          </p:nvPr>
        </p:nvSpPr>
        <p:spPr>
          <a:xfrm>
            <a:off x="440286" y="1981200"/>
            <a:ext cx="11309338" cy="2371056"/>
          </a:xfrm>
        </p:spPr>
        <p:txBody>
          <a:bodyPr/>
          <a:lstStyle/>
          <a:p>
            <a:pPr marL="0" indent="0">
              <a:buNone/>
            </a:pPr>
            <a:r>
              <a:rPr lang="en-US" dirty="0"/>
              <a:t>Whether the tank is half full or has just a few ounces of liquid, the pressure will be the same if both tanks are at the same temperature.</a:t>
            </a:r>
          </a:p>
        </p:txBody>
      </p:sp>
      <p:grpSp>
        <p:nvGrpSpPr>
          <p:cNvPr id="9" name="Group 8">
            <a:extLst>
              <a:ext uri="{FF2B5EF4-FFF2-40B4-BE49-F238E27FC236}">
                <a16:creationId xmlns:a16="http://schemas.microsoft.com/office/drawing/2014/main" id="{04470C9B-3C57-47B7-B90D-47F38E4B7BBC}"/>
              </a:ext>
            </a:extLst>
          </p:cNvPr>
          <p:cNvGrpSpPr/>
          <p:nvPr/>
        </p:nvGrpSpPr>
        <p:grpSpPr>
          <a:xfrm>
            <a:off x="3429000" y="4588137"/>
            <a:ext cx="4706470" cy="2171892"/>
            <a:chOff x="3429000" y="3674358"/>
            <a:chExt cx="4706470" cy="2171892"/>
          </a:xfrm>
        </p:grpSpPr>
        <p:grpSp>
          <p:nvGrpSpPr>
            <p:cNvPr id="3" name="Group 2">
              <a:extLst>
                <a:ext uri="{FF2B5EF4-FFF2-40B4-BE49-F238E27FC236}">
                  <a16:creationId xmlns:a16="http://schemas.microsoft.com/office/drawing/2014/main" id="{DECE18FE-6989-4E7C-871D-FEE3D66C7D1C}"/>
                </a:ext>
              </a:extLst>
            </p:cNvPr>
            <p:cNvGrpSpPr/>
            <p:nvPr/>
          </p:nvGrpSpPr>
          <p:grpSpPr>
            <a:xfrm>
              <a:off x="6078070" y="3674358"/>
              <a:ext cx="2057400" cy="2117799"/>
              <a:chOff x="2033608" y="3496245"/>
              <a:chExt cx="2057400" cy="2117799"/>
            </a:xfrm>
          </p:grpSpPr>
          <p:pic>
            <p:nvPicPr>
              <p:cNvPr id="10" name="Content Placeholder 4">
                <a:extLst>
                  <a:ext uri="{FF2B5EF4-FFF2-40B4-BE49-F238E27FC236}">
                    <a16:creationId xmlns:a16="http://schemas.microsoft.com/office/drawing/2014/main" id="{796D5FA6-2499-4087-8EDF-732D09FDE157}"/>
                  </a:ext>
                </a:extLst>
              </p:cNvPr>
              <p:cNvPicPr>
                <a:picLocks noChangeAspect="1"/>
              </p:cNvPicPr>
              <p:nvPr/>
            </p:nvPicPr>
            <p:blipFill rotWithShape="1">
              <a:blip r:embed="rId3"/>
              <a:srcRect b="81839"/>
              <a:stretch/>
            </p:blipFill>
            <p:spPr>
              <a:xfrm>
                <a:off x="2033608" y="3496245"/>
                <a:ext cx="2057400" cy="495463"/>
              </a:xfrm>
              <a:prstGeom prst="rect">
                <a:avLst/>
              </a:prstGeom>
            </p:spPr>
          </p:pic>
          <p:sp>
            <p:nvSpPr>
              <p:cNvPr id="13" name="Flowchart: Delay 12">
                <a:extLst>
                  <a:ext uri="{FF2B5EF4-FFF2-40B4-BE49-F238E27FC236}">
                    <a16:creationId xmlns:a16="http://schemas.microsoft.com/office/drawing/2014/main" id="{C0D50273-0606-48B7-B4EB-AED20E32DA0C}"/>
                  </a:ext>
                </a:extLst>
              </p:cNvPr>
              <p:cNvSpPr/>
              <p:nvPr/>
            </p:nvSpPr>
            <p:spPr>
              <a:xfrm rot="16200000">
                <a:off x="2199317" y="3927162"/>
                <a:ext cx="1727844" cy="164592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0223CDC-C611-4CF5-AD86-A77FFB276D68}"/>
                  </a:ext>
                </a:extLst>
              </p:cNvPr>
              <p:cNvSpPr/>
              <p:nvPr/>
            </p:nvSpPr>
            <p:spPr>
              <a:xfrm>
                <a:off x="2240277" y="4661836"/>
                <a:ext cx="1645921" cy="265451"/>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410A</a:t>
                </a:r>
              </a:p>
            </p:txBody>
          </p:sp>
          <p:sp>
            <p:nvSpPr>
              <p:cNvPr id="11" name="Rectangle 10">
                <a:extLst>
                  <a:ext uri="{FF2B5EF4-FFF2-40B4-BE49-F238E27FC236}">
                    <a16:creationId xmlns:a16="http://schemas.microsoft.com/office/drawing/2014/main" id="{4AA04667-3C40-4176-8376-13D4B03D69D6}"/>
                  </a:ext>
                </a:extLst>
              </p:cNvPr>
              <p:cNvSpPr/>
              <p:nvPr/>
            </p:nvSpPr>
            <p:spPr>
              <a:xfrm>
                <a:off x="2251079" y="5553122"/>
                <a:ext cx="1626410" cy="45720"/>
              </a:xfrm>
              <a:prstGeom prst="rect">
                <a:avLst/>
              </a:prstGeom>
              <a:solidFill>
                <a:srgbClr val="FC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4" name="Group 3">
              <a:extLst>
                <a:ext uri="{FF2B5EF4-FFF2-40B4-BE49-F238E27FC236}">
                  <a16:creationId xmlns:a16="http://schemas.microsoft.com/office/drawing/2014/main" id="{31F1A465-8EBF-4040-8B79-71419C01E0BA}"/>
                </a:ext>
              </a:extLst>
            </p:cNvPr>
            <p:cNvGrpSpPr/>
            <p:nvPr/>
          </p:nvGrpSpPr>
          <p:grpSpPr>
            <a:xfrm>
              <a:off x="3429000" y="3735677"/>
              <a:ext cx="2057400" cy="2110573"/>
              <a:chOff x="1852248" y="3603664"/>
              <a:chExt cx="2057400" cy="2110573"/>
            </a:xfrm>
          </p:grpSpPr>
          <p:pic>
            <p:nvPicPr>
              <p:cNvPr id="17" name="Content Placeholder 4">
                <a:extLst>
                  <a:ext uri="{FF2B5EF4-FFF2-40B4-BE49-F238E27FC236}">
                    <a16:creationId xmlns:a16="http://schemas.microsoft.com/office/drawing/2014/main" id="{90624388-5B9A-4BBD-904B-772EDA621F12}"/>
                  </a:ext>
                </a:extLst>
              </p:cNvPr>
              <p:cNvPicPr>
                <a:picLocks noChangeAspect="1"/>
              </p:cNvPicPr>
              <p:nvPr/>
            </p:nvPicPr>
            <p:blipFill rotWithShape="1">
              <a:blip r:embed="rId3"/>
              <a:srcRect b="81839"/>
              <a:stretch/>
            </p:blipFill>
            <p:spPr>
              <a:xfrm>
                <a:off x="1852248" y="3603664"/>
                <a:ext cx="2057400" cy="492864"/>
              </a:xfrm>
              <a:prstGeom prst="rect">
                <a:avLst/>
              </a:prstGeom>
            </p:spPr>
          </p:pic>
          <p:sp>
            <p:nvSpPr>
              <p:cNvPr id="20" name="Flowchart: Delay 19">
                <a:extLst>
                  <a:ext uri="{FF2B5EF4-FFF2-40B4-BE49-F238E27FC236}">
                    <a16:creationId xmlns:a16="http://schemas.microsoft.com/office/drawing/2014/main" id="{43FB28BC-98BD-4E8E-80B3-7AD2A560049F}"/>
                  </a:ext>
                </a:extLst>
              </p:cNvPr>
              <p:cNvSpPr/>
              <p:nvPr/>
            </p:nvSpPr>
            <p:spPr>
              <a:xfrm rot="16200000">
                <a:off x="2020970" y="4031886"/>
                <a:ext cx="1718783" cy="1645920"/>
              </a:xfrm>
              <a:prstGeom prst="flowChartDelay">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Rectangle 18">
                <a:extLst>
                  <a:ext uri="{FF2B5EF4-FFF2-40B4-BE49-F238E27FC236}">
                    <a16:creationId xmlns:a16="http://schemas.microsoft.com/office/drawing/2014/main" id="{D7F34DD1-9212-44DB-B5F0-59693C99EAC4}"/>
                  </a:ext>
                </a:extLst>
              </p:cNvPr>
              <p:cNvSpPr/>
              <p:nvPr/>
            </p:nvSpPr>
            <p:spPr>
              <a:xfrm>
                <a:off x="2057401" y="4739841"/>
                <a:ext cx="1645920" cy="28935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t>410A</a:t>
                </a:r>
              </a:p>
            </p:txBody>
          </p:sp>
          <p:sp>
            <p:nvSpPr>
              <p:cNvPr id="8" name="Rectangle 7">
                <a:extLst>
                  <a:ext uri="{FF2B5EF4-FFF2-40B4-BE49-F238E27FC236}">
                    <a16:creationId xmlns:a16="http://schemas.microsoft.com/office/drawing/2014/main" id="{2B3D4D33-733D-4FC6-9FDE-8BC29725F372}"/>
                  </a:ext>
                </a:extLst>
              </p:cNvPr>
              <p:cNvSpPr/>
              <p:nvPr/>
            </p:nvSpPr>
            <p:spPr>
              <a:xfrm>
                <a:off x="2074984" y="5085004"/>
                <a:ext cx="1618488" cy="615642"/>
              </a:xfrm>
              <a:prstGeom prst="rect">
                <a:avLst/>
              </a:prstGeom>
              <a:solidFill>
                <a:srgbClr val="FCC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6" name="TextBox 5">
              <a:extLst>
                <a:ext uri="{FF2B5EF4-FFF2-40B4-BE49-F238E27FC236}">
                  <a16:creationId xmlns:a16="http://schemas.microsoft.com/office/drawing/2014/main" id="{17D5903B-239E-428D-9883-D49515D5790C}"/>
                </a:ext>
              </a:extLst>
            </p:cNvPr>
            <p:cNvSpPr txBox="1"/>
            <p:nvPr/>
          </p:nvSpPr>
          <p:spPr>
            <a:xfrm>
              <a:off x="3970441" y="4196255"/>
              <a:ext cx="973344" cy="584775"/>
            </a:xfrm>
            <a:prstGeom prst="rect">
              <a:avLst/>
            </a:prstGeom>
            <a:noFill/>
          </p:spPr>
          <p:txBody>
            <a:bodyPr wrap="none" rtlCol="0">
              <a:spAutoFit/>
            </a:bodyPr>
            <a:lstStyle/>
            <a:p>
              <a:r>
                <a:rPr lang="en-US" sz="1600" dirty="0">
                  <a:solidFill>
                    <a:srgbClr val="0000CC"/>
                  </a:solidFill>
                  <a:latin typeface="+mn-lt"/>
                </a:rPr>
                <a:t>80</a:t>
              </a:r>
              <a:r>
                <a:rPr lang="en-US" sz="1600" dirty="0">
                  <a:solidFill>
                    <a:srgbClr val="0000CC"/>
                  </a:solidFill>
                  <a:latin typeface="+mn-lt"/>
                  <a:cs typeface="Calibri" panose="020F0502020204030204" pitchFamily="34" charset="0"/>
                </a:rPr>
                <a:t>°F</a:t>
              </a:r>
            </a:p>
            <a:p>
              <a:r>
                <a:rPr lang="en-US" sz="1600" dirty="0">
                  <a:solidFill>
                    <a:srgbClr val="0000CC"/>
                  </a:solidFill>
                  <a:latin typeface="+mn-lt"/>
                  <a:cs typeface="Calibri" panose="020F0502020204030204" pitchFamily="34" charset="0"/>
                </a:rPr>
                <a:t>236 Psig</a:t>
              </a:r>
              <a:endParaRPr lang="en-US" sz="1600" dirty="0">
                <a:solidFill>
                  <a:srgbClr val="0000CC"/>
                </a:solidFill>
                <a:latin typeface="+mn-lt"/>
              </a:endParaRPr>
            </a:p>
          </p:txBody>
        </p:sp>
        <p:sp>
          <p:nvSpPr>
            <p:cNvPr id="18" name="TextBox 17">
              <a:extLst>
                <a:ext uri="{FF2B5EF4-FFF2-40B4-BE49-F238E27FC236}">
                  <a16:creationId xmlns:a16="http://schemas.microsoft.com/office/drawing/2014/main" id="{72239CC1-24E7-4615-B3EE-4B96A79059CB}"/>
                </a:ext>
              </a:extLst>
            </p:cNvPr>
            <p:cNvSpPr txBox="1"/>
            <p:nvPr/>
          </p:nvSpPr>
          <p:spPr>
            <a:xfrm>
              <a:off x="6620098" y="4141304"/>
              <a:ext cx="973344" cy="584775"/>
            </a:xfrm>
            <a:prstGeom prst="rect">
              <a:avLst/>
            </a:prstGeom>
            <a:noFill/>
          </p:spPr>
          <p:txBody>
            <a:bodyPr wrap="none" rtlCol="0">
              <a:spAutoFit/>
            </a:bodyPr>
            <a:lstStyle/>
            <a:p>
              <a:r>
                <a:rPr lang="en-US" sz="1600" dirty="0">
                  <a:solidFill>
                    <a:srgbClr val="0000CC"/>
                  </a:solidFill>
                  <a:latin typeface="+mn-lt"/>
                </a:rPr>
                <a:t>80</a:t>
              </a:r>
              <a:r>
                <a:rPr lang="en-US" sz="1600" dirty="0">
                  <a:solidFill>
                    <a:srgbClr val="0000CC"/>
                  </a:solidFill>
                  <a:latin typeface="+mn-lt"/>
                  <a:cs typeface="Calibri" panose="020F0502020204030204" pitchFamily="34" charset="0"/>
                </a:rPr>
                <a:t>°F</a:t>
              </a:r>
            </a:p>
            <a:p>
              <a:r>
                <a:rPr lang="en-US" sz="1600" dirty="0">
                  <a:solidFill>
                    <a:srgbClr val="0000CC"/>
                  </a:solidFill>
                  <a:latin typeface="+mn-lt"/>
                  <a:cs typeface="Calibri" panose="020F0502020204030204" pitchFamily="34" charset="0"/>
                </a:rPr>
                <a:t>236 Psig</a:t>
              </a:r>
              <a:endParaRPr lang="en-US" sz="1600" dirty="0">
                <a:solidFill>
                  <a:srgbClr val="0000CC"/>
                </a:solidFill>
                <a:latin typeface="+mn-lt"/>
              </a:endParaRPr>
            </a:p>
          </p:txBody>
        </p:sp>
      </p:grpSp>
    </p:spTree>
    <p:extLst>
      <p:ext uri="{BB962C8B-B14F-4D97-AF65-F5344CB8AC3E}">
        <p14:creationId xmlns:p14="http://schemas.microsoft.com/office/powerpoint/2010/main" val="424499174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603E-C7E7-44AB-881A-C628C3222A75}"/>
              </a:ext>
            </a:extLst>
          </p:cNvPr>
          <p:cNvSpPr>
            <a:spLocks noGrp="1"/>
          </p:cNvSpPr>
          <p:nvPr>
            <p:ph type="title"/>
          </p:nvPr>
        </p:nvSpPr>
        <p:spPr/>
        <p:txBody>
          <a:bodyPr>
            <a:normAutofit/>
          </a:bodyPr>
          <a:lstStyle/>
          <a:p>
            <a:r>
              <a:rPr lang="en-US" dirty="0"/>
              <a:t>REFRIGERATION SERVICE</a:t>
            </a:r>
          </a:p>
        </p:txBody>
      </p:sp>
      <p:sp>
        <p:nvSpPr>
          <p:cNvPr id="3" name="Content Placeholder 2">
            <a:extLst>
              <a:ext uri="{FF2B5EF4-FFF2-40B4-BE49-F238E27FC236}">
                <a16:creationId xmlns:a16="http://schemas.microsoft.com/office/drawing/2014/main" id="{FA69C314-3E42-4467-860F-A9029BA71C82}"/>
              </a:ext>
            </a:extLst>
          </p:cNvPr>
          <p:cNvSpPr>
            <a:spLocks noGrp="1"/>
          </p:cNvSpPr>
          <p:nvPr>
            <p:ph idx="1"/>
          </p:nvPr>
        </p:nvSpPr>
        <p:spPr>
          <a:xfrm>
            <a:off x="440286" y="1981200"/>
            <a:ext cx="9160914" cy="3877600"/>
          </a:xfrm>
        </p:spPr>
        <p:txBody>
          <a:bodyPr/>
          <a:lstStyle/>
          <a:p>
            <a:r>
              <a:rPr lang="en-US" dirty="0"/>
              <a:t>Refrigerant will migrate to a compressor's crankcase and mix with the oil when there is a difference between the oil pressure and refrigerant vapor pressure.  </a:t>
            </a:r>
          </a:p>
          <a:p>
            <a:endParaRPr lang="en-US" dirty="0"/>
          </a:p>
          <a:p>
            <a:r>
              <a:rPr lang="en-US" dirty="0"/>
              <a:t>The compressor crankcase heater is used to help prevent this refrigerant migration. </a:t>
            </a:r>
          </a:p>
        </p:txBody>
      </p:sp>
      <p:pic>
        <p:nvPicPr>
          <p:cNvPr id="5" name="Picture 4" descr="A close up of a device&#10;&#10;Description automatically generated">
            <a:extLst>
              <a:ext uri="{FF2B5EF4-FFF2-40B4-BE49-F238E27FC236}">
                <a16:creationId xmlns:a16="http://schemas.microsoft.com/office/drawing/2014/main" id="{D0E5819D-EF08-4485-897D-5A2488F68741}"/>
              </a:ext>
            </a:extLst>
          </p:cNvPr>
          <p:cNvPicPr>
            <a:picLocks noChangeAspect="1"/>
          </p:cNvPicPr>
          <p:nvPr/>
        </p:nvPicPr>
        <p:blipFill rotWithShape="1">
          <a:blip r:embed="rId3">
            <a:extLst>
              <a:ext uri="{28A0092B-C50C-407E-A947-70E740481C1C}">
                <a14:useLocalDpi xmlns:a14="http://schemas.microsoft.com/office/drawing/2010/main" val="0"/>
              </a:ext>
            </a:extLst>
          </a:blip>
          <a:srcRect l="40625" t="32562" r="39375" b="33903"/>
          <a:stretch/>
        </p:blipFill>
        <p:spPr>
          <a:xfrm>
            <a:off x="9601200" y="3048000"/>
            <a:ext cx="2438400" cy="1905000"/>
          </a:xfrm>
          <a:prstGeom prst="rect">
            <a:avLst/>
          </a:prstGeom>
        </p:spPr>
      </p:pic>
      <p:sp>
        <p:nvSpPr>
          <p:cNvPr id="6" name="Arrow: Right 5">
            <a:extLst>
              <a:ext uri="{FF2B5EF4-FFF2-40B4-BE49-F238E27FC236}">
                <a16:creationId xmlns:a16="http://schemas.microsoft.com/office/drawing/2014/main" id="{5F0D9D62-3BF4-481C-8863-76A962DF2BD2}"/>
              </a:ext>
            </a:extLst>
          </p:cNvPr>
          <p:cNvSpPr/>
          <p:nvPr/>
        </p:nvSpPr>
        <p:spPr>
          <a:xfrm rot="19651728">
            <a:off x="9126919" y="4918811"/>
            <a:ext cx="1447800" cy="41764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6099007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603E-C7E7-44AB-881A-C628C3222A75}"/>
              </a:ext>
            </a:extLst>
          </p:cNvPr>
          <p:cNvSpPr>
            <a:spLocks noGrp="1"/>
          </p:cNvSpPr>
          <p:nvPr>
            <p:ph type="title"/>
          </p:nvPr>
        </p:nvSpPr>
        <p:spPr/>
        <p:txBody>
          <a:bodyPr>
            <a:normAutofit/>
          </a:bodyPr>
          <a:lstStyle/>
          <a:p>
            <a:r>
              <a:rPr lang="en-US" dirty="0"/>
              <a:t>REFRIGERATION SERVICE</a:t>
            </a:r>
          </a:p>
        </p:txBody>
      </p:sp>
      <p:sp>
        <p:nvSpPr>
          <p:cNvPr id="3" name="Content Placeholder 2">
            <a:extLst>
              <a:ext uri="{FF2B5EF4-FFF2-40B4-BE49-F238E27FC236}">
                <a16:creationId xmlns:a16="http://schemas.microsoft.com/office/drawing/2014/main" id="{FA69C314-3E42-4467-860F-A9029BA71C82}"/>
              </a:ext>
            </a:extLst>
          </p:cNvPr>
          <p:cNvSpPr>
            <a:spLocks noGrp="1"/>
          </p:cNvSpPr>
          <p:nvPr>
            <p:ph idx="1"/>
          </p:nvPr>
        </p:nvSpPr>
        <p:spPr>
          <a:xfrm>
            <a:off x="440286" y="1981200"/>
            <a:ext cx="11309338" cy="3810000"/>
          </a:xfrm>
        </p:spPr>
        <p:txBody>
          <a:bodyPr>
            <a:normAutofit/>
          </a:bodyPr>
          <a:lstStyle/>
          <a:p>
            <a:r>
              <a:rPr lang="en-US" dirty="0"/>
              <a:t>An oil sample should be taken when the unit has had a leak or a major component failure.  </a:t>
            </a:r>
          </a:p>
          <a:p>
            <a:r>
              <a:rPr lang="en-US" dirty="0"/>
              <a:t>Refrigerant oil samples are also taken when moisture, acid, oil sludge formation, oil waxing, or residual acidic oil from a burn-out are suspected problems.</a:t>
            </a:r>
          </a:p>
          <a:p>
            <a:endParaRPr lang="en-US" dirty="0"/>
          </a:p>
        </p:txBody>
      </p:sp>
    </p:spTree>
    <p:extLst>
      <p:ext uri="{BB962C8B-B14F-4D97-AF65-F5344CB8AC3E}">
        <p14:creationId xmlns:p14="http://schemas.microsoft.com/office/powerpoint/2010/main" val="327992457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603E-C7E7-44AB-881A-C628C3222A75}"/>
              </a:ext>
            </a:extLst>
          </p:cNvPr>
          <p:cNvSpPr>
            <a:spLocks noGrp="1"/>
          </p:cNvSpPr>
          <p:nvPr>
            <p:ph type="title"/>
          </p:nvPr>
        </p:nvSpPr>
        <p:spPr/>
        <p:txBody>
          <a:bodyPr>
            <a:normAutofit/>
          </a:bodyPr>
          <a:lstStyle/>
          <a:p>
            <a:r>
              <a:rPr lang="en-US" dirty="0"/>
              <a:t>REFRIGERATION SERVICE</a:t>
            </a:r>
          </a:p>
        </p:txBody>
      </p:sp>
      <p:sp>
        <p:nvSpPr>
          <p:cNvPr id="3" name="Content Placeholder 2">
            <a:extLst>
              <a:ext uri="{FF2B5EF4-FFF2-40B4-BE49-F238E27FC236}">
                <a16:creationId xmlns:a16="http://schemas.microsoft.com/office/drawing/2014/main" id="{FA69C314-3E42-4467-860F-A9029BA71C82}"/>
              </a:ext>
            </a:extLst>
          </p:cNvPr>
          <p:cNvSpPr>
            <a:spLocks noGrp="1"/>
          </p:cNvSpPr>
          <p:nvPr>
            <p:ph idx="1"/>
          </p:nvPr>
        </p:nvSpPr>
        <p:spPr>
          <a:xfrm>
            <a:off x="440286" y="1981200"/>
            <a:ext cx="11309338" cy="3581400"/>
          </a:xfrm>
        </p:spPr>
        <p:txBody>
          <a:bodyPr>
            <a:normAutofit/>
          </a:bodyPr>
          <a:lstStyle/>
          <a:p>
            <a:r>
              <a:rPr lang="en-US" dirty="0"/>
              <a:t>Finding and repairing leaks in the system will conserve refrigerant when servicing an appliance.  </a:t>
            </a:r>
          </a:p>
          <a:p>
            <a:endParaRPr lang="en-US" dirty="0"/>
          </a:p>
          <a:p>
            <a:r>
              <a:rPr lang="en-US" dirty="0"/>
              <a:t>Flushing field tubing with liquid refrigerant to clean the tubing after a burn-out is not recommended, and it is unlawful. </a:t>
            </a:r>
          </a:p>
        </p:txBody>
      </p:sp>
    </p:spTree>
    <p:extLst>
      <p:ext uri="{BB962C8B-B14F-4D97-AF65-F5344CB8AC3E}">
        <p14:creationId xmlns:p14="http://schemas.microsoft.com/office/powerpoint/2010/main" val="321892218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1E603E-C7E7-44AB-881A-C628C3222A75}"/>
              </a:ext>
            </a:extLst>
          </p:cNvPr>
          <p:cNvSpPr>
            <a:spLocks noGrp="1"/>
          </p:cNvSpPr>
          <p:nvPr>
            <p:ph type="title"/>
          </p:nvPr>
        </p:nvSpPr>
        <p:spPr/>
        <p:txBody>
          <a:bodyPr>
            <a:normAutofit/>
          </a:bodyPr>
          <a:lstStyle/>
          <a:p>
            <a:r>
              <a:rPr lang="en-US" dirty="0"/>
              <a:t>REFRIGERATION SERVICE</a:t>
            </a:r>
          </a:p>
        </p:txBody>
      </p:sp>
      <p:sp>
        <p:nvSpPr>
          <p:cNvPr id="3" name="Content Placeholder 2">
            <a:extLst>
              <a:ext uri="{FF2B5EF4-FFF2-40B4-BE49-F238E27FC236}">
                <a16:creationId xmlns:a16="http://schemas.microsoft.com/office/drawing/2014/main" id="{FA69C314-3E42-4467-860F-A9029BA71C82}"/>
              </a:ext>
            </a:extLst>
          </p:cNvPr>
          <p:cNvSpPr>
            <a:spLocks noGrp="1"/>
          </p:cNvSpPr>
          <p:nvPr>
            <p:ph idx="1"/>
          </p:nvPr>
        </p:nvSpPr>
        <p:spPr>
          <a:xfrm>
            <a:off x="440286" y="1981200"/>
            <a:ext cx="8570777" cy="4648200"/>
          </a:xfrm>
        </p:spPr>
        <p:txBody>
          <a:bodyPr>
            <a:normAutofit fontScale="92500"/>
          </a:bodyPr>
          <a:lstStyle/>
          <a:p>
            <a:r>
              <a:rPr lang="en-US" dirty="0"/>
              <a:t>After making a major repair, the appliance should be dehydrated by evacuating the system to a minimum of </a:t>
            </a:r>
            <a:r>
              <a:rPr lang="en-US" dirty="0">
                <a:solidFill>
                  <a:srgbClr val="FF0000"/>
                </a:solidFill>
              </a:rPr>
              <a:t>500 microns</a:t>
            </a:r>
            <a:r>
              <a:rPr lang="en-US" dirty="0"/>
              <a:t>.  This minimum level is required for HFC systems with </a:t>
            </a:r>
            <a:r>
              <a:rPr lang="en-US" dirty="0">
                <a:solidFill>
                  <a:srgbClr val="FF0000"/>
                </a:solidFill>
              </a:rPr>
              <a:t>POE oil</a:t>
            </a:r>
            <a:r>
              <a:rPr lang="en-US" dirty="0"/>
              <a:t>.  </a:t>
            </a:r>
          </a:p>
          <a:p>
            <a:endParaRPr lang="en-US" dirty="0"/>
          </a:p>
          <a:p>
            <a:r>
              <a:rPr lang="en-US" dirty="0"/>
              <a:t>Under no circumstance should a hermetic compressor be operated when there is a vacuum in the system; electrical arcing could burn the terminals inside the compressor.</a:t>
            </a:r>
          </a:p>
        </p:txBody>
      </p:sp>
      <p:grpSp>
        <p:nvGrpSpPr>
          <p:cNvPr id="21" name="Group 20">
            <a:extLst>
              <a:ext uri="{FF2B5EF4-FFF2-40B4-BE49-F238E27FC236}">
                <a16:creationId xmlns:a16="http://schemas.microsoft.com/office/drawing/2014/main" id="{27C44065-1246-459C-BDC7-37850644BA59}"/>
              </a:ext>
            </a:extLst>
          </p:cNvPr>
          <p:cNvGrpSpPr/>
          <p:nvPr/>
        </p:nvGrpSpPr>
        <p:grpSpPr>
          <a:xfrm>
            <a:off x="9256945" y="2514600"/>
            <a:ext cx="2494769" cy="3239048"/>
            <a:chOff x="9606911" y="2854282"/>
            <a:chExt cx="2494769" cy="3239048"/>
          </a:xfrm>
        </p:grpSpPr>
        <p:grpSp>
          <p:nvGrpSpPr>
            <p:cNvPr id="12" name="Group 11">
              <a:extLst>
                <a:ext uri="{FF2B5EF4-FFF2-40B4-BE49-F238E27FC236}">
                  <a16:creationId xmlns:a16="http://schemas.microsoft.com/office/drawing/2014/main" id="{0592B866-F9C8-4704-A47F-2AE4E9903119}"/>
                </a:ext>
              </a:extLst>
            </p:cNvPr>
            <p:cNvGrpSpPr/>
            <p:nvPr/>
          </p:nvGrpSpPr>
          <p:grpSpPr>
            <a:xfrm>
              <a:off x="10875343" y="2854282"/>
              <a:ext cx="1143000" cy="1600201"/>
              <a:chOff x="10287000" y="1828799"/>
              <a:chExt cx="1295400" cy="2054668"/>
            </a:xfrm>
          </p:grpSpPr>
          <p:pic>
            <p:nvPicPr>
              <p:cNvPr id="11" name="Picture 10" descr="A close up of a watch&#10;&#10;Description automatically generated">
                <a:extLst>
                  <a:ext uri="{FF2B5EF4-FFF2-40B4-BE49-F238E27FC236}">
                    <a16:creationId xmlns:a16="http://schemas.microsoft.com/office/drawing/2014/main" id="{3D1FA9EF-39E7-4FAB-9C9C-A40A98B6EC29}"/>
                  </a:ext>
                </a:extLst>
              </p:cNvPr>
              <p:cNvPicPr>
                <a:picLocks noChangeAspect="1"/>
              </p:cNvPicPr>
              <p:nvPr/>
            </p:nvPicPr>
            <p:blipFill rotWithShape="1">
              <a:blip r:embed="rId3">
                <a:extLst>
                  <a:ext uri="{28A0092B-C50C-407E-A947-70E740481C1C}">
                    <a14:useLocalDpi xmlns:a14="http://schemas.microsoft.com/office/drawing/2010/main" val="0"/>
                  </a:ext>
                </a:extLst>
              </a:blip>
              <a:srcRect l="41649" t="22322" r="42182" b="22632"/>
              <a:stretch/>
            </p:blipFill>
            <p:spPr>
              <a:xfrm>
                <a:off x="10287000" y="1828799"/>
                <a:ext cx="1295400" cy="2054668"/>
              </a:xfrm>
              <a:prstGeom prst="rect">
                <a:avLst/>
              </a:prstGeom>
            </p:spPr>
          </p:pic>
          <p:sp>
            <p:nvSpPr>
              <p:cNvPr id="7" name="TextBox 6">
                <a:extLst>
                  <a:ext uri="{FF2B5EF4-FFF2-40B4-BE49-F238E27FC236}">
                    <a16:creationId xmlns:a16="http://schemas.microsoft.com/office/drawing/2014/main" id="{5FAFF454-3AB9-4D1B-9E05-54290F8CDA82}"/>
                  </a:ext>
                </a:extLst>
              </p:cNvPr>
              <p:cNvSpPr txBox="1"/>
              <p:nvPr/>
            </p:nvSpPr>
            <p:spPr>
              <a:xfrm>
                <a:off x="10515600" y="2286000"/>
                <a:ext cx="731520" cy="548640"/>
              </a:xfrm>
              <a:prstGeom prst="rect">
                <a:avLst/>
              </a:prstGeom>
              <a:solidFill>
                <a:schemeClr val="bg2"/>
              </a:solidFill>
            </p:spPr>
            <p:txBody>
              <a:bodyPr wrap="square" rtlCol="0">
                <a:spAutoFit/>
              </a:bodyPr>
              <a:lstStyle/>
              <a:p>
                <a:r>
                  <a:rPr lang="en-US" sz="1100" dirty="0"/>
                  <a:t>500</a:t>
                </a:r>
              </a:p>
              <a:p>
                <a:r>
                  <a:rPr lang="en-US" sz="1100" dirty="0"/>
                  <a:t>Micron</a:t>
                </a:r>
              </a:p>
            </p:txBody>
          </p:sp>
        </p:grpSp>
        <p:grpSp>
          <p:nvGrpSpPr>
            <p:cNvPr id="14" name="Group 13">
              <a:extLst>
                <a:ext uri="{FF2B5EF4-FFF2-40B4-BE49-F238E27FC236}">
                  <a16:creationId xmlns:a16="http://schemas.microsoft.com/office/drawing/2014/main" id="{B3A2C762-6DC3-48D7-B2EA-29DA6BAD0B93}"/>
                </a:ext>
              </a:extLst>
            </p:cNvPr>
            <p:cNvGrpSpPr/>
            <p:nvPr/>
          </p:nvGrpSpPr>
          <p:grpSpPr>
            <a:xfrm>
              <a:off x="9606911" y="4307477"/>
              <a:ext cx="2494769" cy="1785853"/>
              <a:chOff x="4210630" y="4495800"/>
              <a:chExt cx="2830562" cy="2260074"/>
            </a:xfrm>
          </p:grpSpPr>
          <p:pic>
            <p:nvPicPr>
              <p:cNvPr id="16" name="Picture 5" descr="Bitzer Semi-hermetic Reciprocating Compressor">
                <a:extLst>
                  <a:ext uri="{FF2B5EF4-FFF2-40B4-BE49-F238E27FC236}">
                    <a16:creationId xmlns:a16="http://schemas.microsoft.com/office/drawing/2014/main" id="{1BF574C2-0863-4B40-931C-2C3E5E5292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10630" y="4621879"/>
                <a:ext cx="2668153" cy="21339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Lightning Bolt 16">
                <a:extLst>
                  <a:ext uri="{FF2B5EF4-FFF2-40B4-BE49-F238E27FC236}">
                    <a16:creationId xmlns:a16="http://schemas.microsoft.com/office/drawing/2014/main" id="{6C2CF647-BDA9-4669-9BE5-C073FB3EC185}"/>
                  </a:ext>
                </a:extLst>
              </p:cNvPr>
              <p:cNvSpPr/>
              <p:nvPr/>
            </p:nvSpPr>
            <p:spPr>
              <a:xfrm rot="15973146">
                <a:off x="6140067" y="4689540"/>
                <a:ext cx="948442" cy="853809"/>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8" name="Lightning Bolt 17">
                <a:extLst>
                  <a:ext uri="{FF2B5EF4-FFF2-40B4-BE49-F238E27FC236}">
                    <a16:creationId xmlns:a16="http://schemas.microsoft.com/office/drawing/2014/main" id="{A45F916A-7030-43A2-BCB3-3E2165B86801}"/>
                  </a:ext>
                </a:extLst>
              </p:cNvPr>
              <p:cNvSpPr/>
              <p:nvPr/>
            </p:nvSpPr>
            <p:spPr>
              <a:xfrm rot="10567812">
                <a:off x="5321205" y="4495800"/>
                <a:ext cx="853809" cy="948442"/>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Lightning Bolt 18">
                <a:extLst>
                  <a:ext uri="{FF2B5EF4-FFF2-40B4-BE49-F238E27FC236}">
                    <a16:creationId xmlns:a16="http://schemas.microsoft.com/office/drawing/2014/main" id="{4D84EEB3-87EA-4176-B1CC-4854F7FDC48C}"/>
                  </a:ext>
                </a:extLst>
              </p:cNvPr>
              <p:cNvSpPr/>
              <p:nvPr/>
            </p:nvSpPr>
            <p:spPr>
              <a:xfrm rot="21318944">
                <a:off x="6063051" y="5624860"/>
                <a:ext cx="853809" cy="948442"/>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0" name="Lightning Bolt 19">
                <a:extLst>
                  <a:ext uri="{FF2B5EF4-FFF2-40B4-BE49-F238E27FC236}">
                    <a16:creationId xmlns:a16="http://schemas.microsoft.com/office/drawing/2014/main" id="{19736DCC-1C1F-48BE-B4A1-7D5DE4E87A57}"/>
                  </a:ext>
                </a:extLst>
              </p:cNvPr>
              <p:cNvSpPr/>
              <p:nvPr/>
            </p:nvSpPr>
            <p:spPr>
              <a:xfrm rot="5400000">
                <a:off x="5119950" y="5506986"/>
                <a:ext cx="948442" cy="853809"/>
              </a:xfrm>
              <a:prstGeom prst="lightningBolt">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grpSp>
      </p:grpSp>
    </p:spTree>
    <p:extLst>
      <p:ext uri="{BB962C8B-B14F-4D97-AF65-F5344CB8AC3E}">
        <p14:creationId xmlns:p14="http://schemas.microsoft.com/office/powerpoint/2010/main" val="25228963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A995D-C2FA-4B59-BAD1-197903EB1C8D}"/>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87D78B4A-0EAC-4B1A-9CA4-BEF37160D321}"/>
              </a:ext>
            </a:extLst>
          </p:cNvPr>
          <p:cNvSpPr>
            <a:spLocks noGrp="1"/>
          </p:cNvSpPr>
          <p:nvPr>
            <p:ph idx="1"/>
          </p:nvPr>
        </p:nvSpPr>
        <p:spPr/>
        <p:txBody>
          <a:bodyPr/>
          <a:lstStyle/>
          <a:p>
            <a:r>
              <a:rPr lang="en-US" dirty="0"/>
              <a:t>This book serves as a guide for reviewing material related to Section 608 of the Clean Air Act and </a:t>
            </a:r>
            <a:r>
              <a:rPr lang="en-US" b="1" i="1" dirty="0"/>
              <a:t>is not a formal refrigeration training course</a:t>
            </a:r>
            <a:r>
              <a:rPr lang="en-US" dirty="0"/>
              <a:t>. </a:t>
            </a:r>
          </a:p>
          <a:p>
            <a:r>
              <a:rPr lang="en-US" dirty="0"/>
              <a:t>Technicians preparing for this examination should be familiar with the basic vapor-compression refrigeration cycle, as well as common service principles, practices, and procedures.</a:t>
            </a:r>
          </a:p>
          <a:p>
            <a:endParaRPr lang="en-US" dirty="0"/>
          </a:p>
        </p:txBody>
      </p:sp>
    </p:spTree>
    <p:custDataLst>
      <p:tags r:id="rId1"/>
    </p:custDataLst>
    <p:extLst>
      <p:ext uri="{BB962C8B-B14F-4D97-AF65-F5344CB8AC3E}">
        <p14:creationId xmlns:p14="http://schemas.microsoft.com/office/powerpoint/2010/main" val="396968210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p:txBody>
          <a:bodyPr/>
          <a:lstStyle/>
          <a:p>
            <a:r>
              <a:rPr lang="en-US" altLang="en-US" dirty="0"/>
              <a:t>GAUGE MANIFOLD SET </a:t>
            </a:r>
          </a:p>
        </p:txBody>
      </p:sp>
      <p:sp>
        <p:nvSpPr>
          <p:cNvPr id="17" name="Content Placeholder 16"/>
          <p:cNvSpPr>
            <a:spLocks noGrp="1"/>
          </p:cNvSpPr>
          <p:nvPr>
            <p:ph idx="1"/>
          </p:nvPr>
        </p:nvSpPr>
        <p:spPr/>
        <p:txBody>
          <a:bodyPr anchor="t"/>
          <a:lstStyle/>
          <a:p>
            <a:r>
              <a:rPr lang="en-US" dirty="0"/>
              <a:t>One of the most important tools for an HVACR technician is the gauge manifold set. </a:t>
            </a:r>
          </a:p>
        </p:txBody>
      </p:sp>
      <p:pic>
        <p:nvPicPr>
          <p:cNvPr id="3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200401"/>
            <a:ext cx="5883890" cy="2989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81415" y="4558352"/>
            <a:ext cx="4267200" cy="1200329"/>
          </a:xfrm>
          <a:prstGeom prst="rect">
            <a:avLst/>
          </a:prstGeom>
        </p:spPr>
        <p:txBody>
          <a:bodyPr wrap="square">
            <a:spAutoFit/>
          </a:bodyPr>
          <a:lstStyle/>
          <a:p>
            <a:r>
              <a:rPr lang="en-US" sz="2400" dirty="0"/>
              <a:t>Depending on the refrigerant, the high-pressure gauge may be rated at 500 or 800 psig. </a:t>
            </a:r>
          </a:p>
        </p:txBody>
      </p:sp>
      <p:sp>
        <p:nvSpPr>
          <p:cNvPr id="3" name="Rectangle 2"/>
          <p:cNvSpPr/>
          <p:nvPr/>
        </p:nvSpPr>
        <p:spPr>
          <a:xfrm>
            <a:off x="353704" y="4572000"/>
            <a:ext cx="4038600" cy="1200329"/>
          </a:xfrm>
          <a:prstGeom prst="rect">
            <a:avLst/>
          </a:prstGeom>
        </p:spPr>
        <p:txBody>
          <a:bodyPr wrap="square">
            <a:spAutoFit/>
          </a:bodyPr>
          <a:lstStyle/>
          <a:p>
            <a:r>
              <a:rPr lang="en-US" sz="2400" dirty="0"/>
              <a:t>The compound gauge measures low-pressure (psig) and vacuum (inches Hg).</a:t>
            </a:r>
          </a:p>
        </p:txBody>
      </p:sp>
    </p:spTree>
    <p:extLst>
      <p:ext uri="{BB962C8B-B14F-4D97-AF65-F5344CB8AC3E}">
        <p14:creationId xmlns:p14="http://schemas.microsoft.com/office/powerpoint/2010/main" val="372539887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altLang="en-US" dirty="0"/>
              <a:t>GAUGE MANIFOLD SET </a:t>
            </a:r>
          </a:p>
        </p:txBody>
      </p:sp>
      <p:sp>
        <p:nvSpPr>
          <p:cNvPr id="2" name="Content Placeholder 1"/>
          <p:cNvSpPr>
            <a:spLocks noGrp="1"/>
          </p:cNvSpPr>
          <p:nvPr>
            <p:ph idx="1"/>
          </p:nvPr>
        </p:nvSpPr>
        <p:spPr/>
        <p:txBody>
          <a:bodyPr anchor="t"/>
          <a:lstStyle/>
          <a:p>
            <a:pPr marL="0" indent="0">
              <a:buNone/>
            </a:pPr>
            <a:r>
              <a:rPr lang="en-US" dirty="0"/>
              <a:t>The compound pressure gauge measures system pressure for the low side in </a:t>
            </a:r>
            <a:r>
              <a:rPr lang="en-US" b="1" dirty="0">
                <a:solidFill>
                  <a:srgbClr val="FF0000"/>
                </a:solidFill>
              </a:rPr>
              <a:t>pounds per square inch gauge </a:t>
            </a:r>
            <a:r>
              <a:rPr lang="en-US" dirty="0">
                <a:solidFill>
                  <a:srgbClr val="FF0000"/>
                </a:solidFill>
              </a:rPr>
              <a:t>(psig) </a:t>
            </a:r>
            <a:r>
              <a:rPr lang="en-US" dirty="0"/>
              <a:t>and </a:t>
            </a:r>
            <a:r>
              <a:rPr lang="en-US" b="1" dirty="0">
                <a:solidFill>
                  <a:srgbClr val="FF0000"/>
                </a:solidFill>
              </a:rPr>
              <a:t>vacuum in inches of mercury </a:t>
            </a:r>
            <a:r>
              <a:rPr lang="en-US" dirty="0">
                <a:solidFill>
                  <a:srgbClr val="FF0000"/>
                </a:solidFill>
              </a:rPr>
              <a:t>(Hg).</a:t>
            </a:r>
          </a:p>
        </p:txBody>
      </p:sp>
      <p:grpSp>
        <p:nvGrpSpPr>
          <p:cNvPr id="7" name="Group 6"/>
          <p:cNvGrpSpPr/>
          <p:nvPr/>
        </p:nvGrpSpPr>
        <p:grpSpPr>
          <a:xfrm>
            <a:off x="2057400" y="3405554"/>
            <a:ext cx="8610600" cy="3410744"/>
            <a:chOff x="1447800" y="2536066"/>
            <a:chExt cx="9028113" cy="3998878"/>
          </a:xfrm>
        </p:grpSpPr>
        <p:pic>
          <p:nvPicPr>
            <p:cNvPr id="22531" name="Picture 2"/>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046561" y="2536066"/>
              <a:ext cx="4000500" cy="39988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TextBox 3"/>
            <p:cNvSpPr txBox="1">
              <a:spLocks noChangeArrowheads="1"/>
            </p:cNvSpPr>
            <p:nvPr/>
          </p:nvSpPr>
          <p:spPr bwMode="auto">
            <a:xfrm>
              <a:off x="1447800" y="5351462"/>
              <a:ext cx="2209800"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1"/>
                  </a:solidFill>
                  <a:latin typeface="Times New Roman" pitchFamily="18" charset="0"/>
                </a:defRPr>
              </a:lvl1pPr>
              <a:lvl2pPr marL="742950" indent="-285750" eaLnBrk="0" hangingPunct="0">
                <a:defRPr sz="4400" b="1">
                  <a:solidFill>
                    <a:schemeClr val="tx1"/>
                  </a:solidFill>
                  <a:latin typeface="Times New Roman" pitchFamily="18" charset="0"/>
                </a:defRPr>
              </a:lvl2pPr>
              <a:lvl3pPr marL="1143000" indent="-228600" eaLnBrk="0" hangingPunct="0">
                <a:defRPr sz="4400" b="1">
                  <a:solidFill>
                    <a:schemeClr val="tx1"/>
                  </a:solidFill>
                  <a:latin typeface="Times New Roman" pitchFamily="18" charset="0"/>
                </a:defRPr>
              </a:lvl3pPr>
              <a:lvl4pPr marL="1600200" indent="-228600" eaLnBrk="0" hangingPunct="0">
                <a:defRPr sz="4400" b="1">
                  <a:solidFill>
                    <a:schemeClr val="tx1"/>
                  </a:solidFill>
                  <a:latin typeface="Times New Roman" pitchFamily="18" charset="0"/>
                </a:defRPr>
              </a:lvl4pPr>
              <a:lvl5pPr marL="2057400" indent="-228600" eaLnBrk="0" hangingPunct="0">
                <a:defRPr sz="4400" b="1">
                  <a:solidFill>
                    <a:schemeClr val="tx1"/>
                  </a:solidFill>
                  <a:latin typeface="Times New Roman" pitchFamily="18" charset="0"/>
                </a:defRPr>
              </a:lvl5pPr>
              <a:lvl6pPr marL="2514600" indent="-228600" algn="ctr" eaLnBrk="0" fontAlgn="base" hangingPunct="0">
                <a:spcBef>
                  <a:spcPct val="0"/>
                </a:spcBef>
                <a:spcAft>
                  <a:spcPct val="0"/>
                </a:spcAft>
                <a:defRPr sz="4400" b="1">
                  <a:solidFill>
                    <a:schemeClr val="tx1"/>
                  </a:solidFill>
                  <a:latin typeface="Times New Roman" pitchFamily="18" charset="0"/>
                </a:defRPr>
              </a:lvl6pPr>
              <a:lvl7pPr marL="2971800" indent="-228600" algn="ctr" eaLnBrk="0" fontAlgn="base" hangingPunct="0">
                <a:spcBef>
                  <a:spcPct val="0"/>
                </a:spcBef>
                <a:spcAft>
                  <a:spcPct val="0"/>
                </a:spcAft>
                <a:defRPr sz="4400" b="1">
                  <a:solidFill>
                    <a:schemeClr val="tx1"/>
                  </a:solidFill>
                  <a:latin typeface="Times New Roman" pitchFamily="18" charset="0"/>
                </a:defRPr>
              </a:lvl7pPr>
              <a:lvl8pPr marL="3429000" indent="-228600" algn="ctr" eaLnBrk="0" fontAlgn="base" hangingPunct="0">
                <a:spcBef>
                  <a:spcPct val="0"/>
                </a:spcBef>
                <a:spcAft>
                  <a:spcPct val="0"/>
                </a:spcAft>
                <a:defRPr sz="4400" b="1">
                  <a:solidFill>
                    <a:schemeClr val="tx1"/>
                  </a:solidFill>
                  <a:latin typeface="Times New Roman" pitchFamily="18" charset="0"/>
                </a:defRPr>
              </a:lvl8pPr>
              <a:lvl9pPr marL="3886200" indent="-228600" algn="ctr" eaLnBrk="0" fontAlgn="base" hangingPunct="0">
                <a:spcBef>
                  <a:spcPct val="0"/>
                </a:spcBef>
                <a:spcAft>
                  <a:spcPct val="0"/>
                </a:spcAft>
                <a:defRPr sz="4400" b="1">
                  <a:solidFill>
                    <a:schemeClr val="tx1"/>
                  </a:solidFill>
                  <a:latin typeface="Times New Roman" pitchFamily="18" charset="0"/>
                </a:defRPr>
              </a:lvl9pPr>
            </a:lstStyle>
            <a:p>
              <a:pPr eaLnBrk="1" hangingPunct="1">
                <a:defRPr/>
              </a:pPr>
              <a:r>
                <a:rPr lang="en-US" sz="3600" dirty="0">
                  <a:latin typeface="+mj-lt"/>
                </a:rPr>
                <a:t>Vacuum</a:t>
              </a:r>
            </a:p>
          </p:txBody>
        </p:sp>
        <p:cxnSp>
          <p:nvCxnSpPr>
            <p:cNvPr id="6" name="Straight Arrow Connector 5"/>
            <p:cNvCxnSpPr/>
            <p:nvPr/>
          </p:nvCxnSpPr>
          <p:spPr>
            <a:xfrm flipV="1">
              <a:off x="3505200" y="5351462"/>
              <a:ext cx="1905000" cy="323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flipH="1" flipV="1">
              <a:off x="6781801" y="5351462"/>
              <a:ext cx="1904999" cy="323056"/>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2535" name="TextBox 10"/>
            <p:cNvSpPr txBox="1">
              <a:spLocks noChangeArrowheads="1"/>
            </p:cNvSpPr>
            <p:nvPr/>
          </p:nvSpPr>
          <p:spPr bwMode="auto">
            <a:xfrm>
              <a:off x="8458200" y="5351462"/>
              <a:ext cx="2017713" cy="646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4400" b="1">
                  <a:solidFill>
                    <a:schemeClr val="tx1"/>
                  </a:solidFill>
                  <a:latin typeface="Times New Roman" pitchFamily="18" charset="0"/>
                </a:defRPr>
              </a:lvl1pPr>
              <a:lvl2pPr marL="742950" indent="-285750" eaLnBrk="0" hangingPunct="0">
                <a:defRPr sz="4400" b="1">
                  <a:solidFill>
                    <a:schemeClr val="tx1"/>
                  </a:solidFill>
                  <a:latin typeface="Times New Roman" pitchFamily="18" charset="0"/>
                </a:defRPr>
              </a:lvl2pPr>
              <a:lvl3pPr marL="1143000" indent="-228600" eaLnBrk="0" hangingPunct="0">
                <a:defRPr sz="4400" b="1">
                  <a:solidFill>
                    <a:schemeClr val="tx1"/>
                  </a:solidFill>
                  <a:latin typeface="Times New Roman" pitchFamily="18" charset="0"/>
                </a:defRPr>
              </a:lvl3pPr>
              <a:lvl4pPr marL="1600200" indent="-228600" eaLnBrk="0" hangingPunct="0">
                <a:defRPr sz="4400" b="1">
                  <a:solidFill>
                    <a:schemeClr val="tx1"/>
                  </a:solidFill>
                  <a:latin typeface="Times New Roman" pitchFamily="18" charset="0"/>
                </a:defRPr>
              </a:lvl4pPr>
              <a:lvl5pPr marL="2057400" indent="-228600" eaLnBrk="0" hangingPunct="0">
                <a:defRPr sz="4400" b="1">
                  <a:solidFill>
                    <a:schemeClr val="tx1"/>
                  </a:solidFill>
                  <a:latin typeface="Times New Roman" pitchFamily="18" charset="0"/>
                </a:defRPr>
              </a:lvl5pPr>
              <a:lvl6pPr marL="2514600" indent="-228600" algn="ctr" eaLnBrk="0" fontAlgn="base" hangingPunct="0">
                <a:spcBef>
                  <a:spcPct val="0"/>
                </a:spcBef>
                <a:spcAft>
                  <a:spcPct val="0"/>
                </a:spcAft>
                <a:defRPr sz="4400" b="1">
                  <a:solidFill>
                    <a:schemeClr val="tx1"/>
                  </a:solidFill>
                  <a:latin typeface="Times New Roman" pitchFamily="18" charset="0"/>
                </a:defRPr>
              </a:lvl6pPr>
              <a:lvl7pPr marL="2971800" indent="-228600" algn="ctr" eaLnBrk="0" fontAlgn="base" hangingPunct="0">
                <a:spcBef>
                  <a:spcPct val="0"/>
                </a:spcBef>
                <a:spcAft>
                  <a:spcPct val="0"/>
                </a:spcAft>
                <a:defRPr sz="4400" b="1">
                  <a:solidFill>
                    <a:schemeClr val="tx1"/>
                  </a:solidFill>
                  <a:latin typeface="Times New Roman" pitchFamily="18" charset="0"/>
                </a:defRPr>
              </a:lvl7pPr>
              <a:lvl8pPr marL="3429000" indent="-228600" algn="ctr" eaLnBrk="0" fontAlgn="base" hangingPunct="0">
                <a:spcBef>
                  <a:spcPct val="0"/>
                </a:spcBef>
                <a:spcAft>
                  <a:spcPct val="0"/>
                </a:spcAft>
                <a:defRPr sz="4400" b="1">
                  <a:solidFill>
                    <a:schemeClr val="tx1"/>
                  </a:solidFill>
                  <a:latin typeface="Times New Roman" pitchFamily="18" charset="0"/>
                </a:defRPr>
              </a:lvl8pPr>
              <a:lvl9pPr marL="3886200" indent="-228600" algn="ctr" eaLnBrk="0" fontAlgn="base" hangingPunct="0">
                <a:spcBef>
                  <a:spcPct val="0"/>
                </a:spcBef>
                <a:spcAft>
                  <a:spcPct val="0"/>
                </a:spcAft>
                <a:defRPr sz="4400" b="1">
                  <a:solidFill>
                    <a:schemeClr val="tx1"/>
                  </a:solidFill>
                  <a:latin typeface="Times New Roman" pitchFamily="18" charset="0"/>
                </a:defRPr>
              </a:lvl9pPr>
            </a:lstStyle>
            <a:p>
              <a:pPr eaLnBrk="1" hangingPunct="1">
                <a:defRPr/>
              </a:pPr>
              <a:r>
                <a:rPr lang="en-US" sz="3600" dirty="0">
                  <a:latin typeface="+mj-lt"/>
                </a:rPr>
                <a:t>Retard</a:t>
              </a:r>
            </a:p>
          </p:txBody>
        </p:sp>
      </p:gr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GAUGE MANIFOLD SET </a:t>
            </a:r>
          </a:p>
        </p:txBody>
      </p:sp>
      <p:sp>
        <p:nvSpPr>
          <p:cNvPr id="23555" name="Content Placeholder 1"/>
          <p:cNvSpPr>
            <a:spLocks noGrp="1"/>
          </p:cNvSpPr>
          <p:nvPr>
            <p:ph idx="1"/>
          </p:nvPr>
        </p:nvSpPr>
        <p:spPr>
          <a:xfrm>
            <a:off x="581192" y="1981200"/>
            <a:ext cx="11029616" cy="3877600"/>
          </a:xfrm>
        </p:spPr>
        <p:txBody>
          <a:bodyPr anchor="t"/>
          <a:lstStyle/>
          <a:p>
            <a:pPr marL="0" indent="0">
              <a:buNone/>
            </a:pPr>
            <a:r>
              <a:rPr lang="en-US" altLang="en-US" dirty="0">
                <a:solidFill>
                  <a:srgbClr val="FF0000"/>
                </a:solidFill>
              </a:rPr>
              <a:t>High-Pressure Gauge</a:t>
            </a:r>
          </a:p>
          <a:p>
            <a:endParaRPr lang="en-US" altLang="en-US" dirty="0"/>
          </a:p>
        </p:txBody>
      </p:sp>
      <p:sp>
        <p:nvSpPr>
          <p:cNvPr id="2" name="TextBox 1"/>
          <p:cNvSpPr txBox="1"/>
          <p:nvPr/>
        </p:nvSpPr>
        <p:spPr>
          <a:xfrm>
            <a:off x="1190080" y="3549684"/>
            <a:ext cx="663963" cy="461665"/>
          </a:xfrm>
          <a:prstGeom prst="rect">
            <a:avLst/>
          </a:prstGeom>
          <a:noFill/>
        </p:spPr>
        <p:txBody>
          <a:bodyPr wrap="none" rtlCol="0">
            <a:spAutoFit/>
          </a:bodyPr>
          <a:lstStyle/>
          <a:p>
            <a:r>
              <a:rPr lang="en-US" sz="2400" dirty="0"/>
              <a:t>PSI</a:t>
            </a:r>
          </a:p>
        </p:txBody>
      </p:sp>
      <p:sp>
        <p:nvSpPr>
          <p:cNvPr id="4" name="TextBox 3"/>
          <p:cNvSpPr txBox="1"/>
          <p:nvPr/>
        </p:nvSpPr>
        <p:spPr>
          <a:xfrm>
            <a:off x="8336162" y="3929659"/>
            <a:ext cx="3081164" cy="830997"/>
          </a:xfrm>
          <a:prstGeom prst="rect">
            <a:avLst/>
          </a:prstGeom>
          <a:noFill/>
        </p:spPr>
        <p:txBody>
          <a:bodyPr wrap="none" rtlCol="0">
            <a:spAutoFit/>
          </a:bodyPr>
          <a:lstStyle/>
          <a:p>
            <a:r>
              <a:rPr lang="en-US" sz="2400" dirty="0">
                <a:latin typeface="+mn-lt"/>
              </a:rPr>
              <a:t>Refrigerant Saturation </a:t>
            </a:r>
          </a:p>
          <a:p>
            <a:r>
              <a:rPr lang="en-US" sz="2400" dirty="0">
                <a:latin typeface="+mn-lt"/>
              </a:rPr>
              <a:t>Temperatures</a:t>
            </a:r>
          </a:p>
        </p:txBody>
      </p:sp>
      <p:grpSp>
        <p:nvGrpSpPr>
          <p:cNvPr id="13" name="Group 12"/>
          <p:cNvGrpSpPr/>
          <p:nvPr/>
        </p:nvGrpSpPr>
        <p:grpSpPr>
          <a:xfrm>
            <a:off x="2837709" y="2678426"/>
            <a:ext cx="5334000" cy="3693856"/>
            <a:chOff x="2209800" y="4219125"/>
            <a:chExt cx="3716676" cy="2867475"/>
          </a:xfrm>
        </p:grpSpPr>
        <p:pic>
          <p:nvPicPr>
            <p:cNvPr id="2050"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54953" t="28821" r="6128" b="34948"/>
            <a:stretch/>
          </p:blipFill>
          <p:spPr bwMode="auto">
            <a:xfrm rot="20500296">
              <a:off x="2601718" y="4219125"/>
              <a:ext cx="2438401" cy="24303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Rectangle 11"/>
            <p:cNvSpPr/>
            <p:nvPr/>
          </p:nvSpPr>
          <p:spPr>
            <a:xfrm>
              <a:off x="2209800" y="6629400"/>
              <a:ext cx="3716676"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10" name="Straight Arrow Connector 9"/>
          <p:cNvCxnSpPr>
            <a:cxnSpLocks/>
          </p:cNvCxnSpPr>
          <p:nvPr/>
        </p:nvCxnSpPr>
        <p:spPr>
          <a:xfrm flipH="1">
            <a:off x="5791200" y="4166185"/>
            <a:ext cx="2351480" cy="7761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7" name="Straight Arrow Connector 6"/>
          <p:cNvCxnSpPr/>
          <p:nvPr/>
        </p:nvCxnSpPr>
        <p:spPr>
          <a:xfrm>
            <a:off x="1609471" y="3327930"/>
            <a:ext cx="2209800" cy="830997"/>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p:spPr>
        <p:txBody>
          <a:bodyPr>
            <a:normAutofit/>
          </a:bodyPr>
          <a:lstStyle/>
          <a:p>
            <a:r>
              <a:rPr lang="en-US" altLang="en-US" sz="4000" dirty="0"/>
              <a:t>GAUGE MANIFOLD SET </a:t>
            </a:r>
            <a:endParaRPr lang="en-US" sz="4000" dirty="0"/>
          </a:p>
        </p:txBody>
      </p:sp>
      <p:sp>
        <p:nvSpPr>
          <p:cNvPr id="3" name="Content Placeholder 2"/>
          <p:cNvSpPr>
            <a:spLocks noGrp="1"/>
          </p:cNvSpPr>
          <p:nvPr>
            <p:ph sz="half" idx="1"/>
          </p:nvPr>
        </p:nvSpPr>
        <p:spPr>
          <a:xfrm>
            <a:off x="581192" y="2228003"/>
            <a:ext cx="6657808" cy="3633047"/>
          </a:xfrm>
        </p:spPr>
        <p:txBody>
          <a:bodyPr anchor="t"/>
          <a:lstStyle/>
          <a:p>
            <a:pPr marL="0" indent="0">
              <a:buNone/>
            </a:pPr>
            <a:r>
              <a:rPr lang="en-US" dirty="0"/>
              <a:t>An electronic manifold may have combined temperature probes to measure refrigerant line temperatures for calculating system superheat and subcooling.</a:t>
            </a:r>
          </a:p>
          <a:p>
            <a:endParaRPr lang="en-US" dirty="0"/>
          </a:p>
        </p:txBody>
      </p:sp>
      <p:pic>
        <p:nvPicPr>
          <p:cNvPr id="5" name="Picture 4">
            <a:extLst>
              <a:ext uri="{FF2B5EF4-FFF2-40B4-BE49-F238E27FC236}">
                <a16:creationId xmlns:a16="http://schemas.microsoft.com/office/drawing/2014/main" id="{F37DE67A-DE4A-4DDF-85CA-FAD75462E5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91400" y="2286000"/>
            <a:ext cx="3752562" cy="3733800"/>
          </a:xfrm>
          <a:prstGeom prst="rect">
            <a:avLst/>
          </a:prstGeom>
        </p:spPr>
      </p:pic>
    </p:spTree>
    <p:extLst>
      <p:ext uri="{BB962C8B-B14F-4D97-AF65-F5344CB8AC3E}">
        <p14:creationId xmlns:p14="http://schemas.microsoft.com/office/powerpoint/2010/main" val="346607921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altLang="en-US" dirty="0"/>
              <a:t>GAUGE MANIFOLD SET </a:t>
            </a:r>
          </a:p>
        </p:txBody>
      </p:sp>
      <p:sp>
        <p:nvSpPr>
          <p:cNvPr id="21507" name="Content Placeholder 1"/>
          <p:cNvSpPr>
            <a:spLocks noGrp="1"/>
          </p:cNvSpPr>
          <p:nvPr>
            <p:ph idx="1"/>
          </p:nvPr>
        </p:nvSpPr>
        <p:spPr>
          <a:xfrm>
            <a:off x="440286" y="1981200"/>
            <a:ext cx="7789314" cy="3877600"/>
          </a:xfrm>
        </p:spPr>
        <p:txBody>
          <a:bodyPr anchor="t"/>
          <a:lstStyle/>
          <a:p>
            <a:pPr marL="0" indent="0">
              <a:buNone/>
            </a:pPr>
            <a:r>
              <a:rPr lang="en-US" dirty="0">
                <a:latin typeface="Calibri" panose="020F0502020204030204" pitchFamily="34" charset="0"/>
                <a:ea typeface="Calibri" panose="020F0502020204030204" pitchFamily="34" charset="0"/>
                <a:cs typeface="Times New Roman" panose="02020603050405020304" pitchFamily="18" charset="0"/>
              </a:rPr>
              <a:t>EPA recommends that hoses be equipped with low-loss fittings or valves that manually close, or which close automatically, to minimize refrigerant loss when hoses are disconnected.</a:t>
            </a:r>
            <a:endParaRPr lang="en-US" altLang="en-US" dirty="0"/>
          </a:p>
        </p:txBody>
      </p:sp>
      <p:pic>
        <p:nvPicPr>
          <p:cNvPr id="21508" name="Picture 6" descr="Yellow Jacket 25985 PLUS II 1/4 inch Refrigerant Charging Hoses"/>
          <p:cNvPicPr>
            <a:picLocks noChangeAspect="1" noChangeArrowheads="1"/>
          </p:cNvPicPr>
          <p:nvPr/>
        </p:nvPicPr>
        <p:blipFill>
          <a:blip r:embed="rId3">
            <a:extLst>
              <a:ext uri="{28A0092B-C50C-407E-A947-70E740481C1C}">
                <a14:useLocalDpi xmlns:a14="http://schemas.microsoft.com/office/drawing/2010/main" val="0"/>
              </a:ext>
            </a:extLst>
          </a:blip>
          <a:srcRect l="9406" t="9435" r="7278" b="4852"/>
          <a:stretch>
            <a:fillRect/>
          </a:stretch>
        </p:blipFill>
        <p:spPr bwMode="auto">
          <a:xfrm>
            <a:off x="5105400" y="4114800"/>
            <a:ext cx="2561152" cy="26346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9" name="Picture 9"/>
          <p:cNvPicPr>
            <a:picLocks noChangeAspect="1" noChangeArrowheads="1"/>
          </p:cNvPicPr>
          <p:nvPr/>
        </p:nvPicPr>
        <p:blipFill>
          <a:blip r:embed="rId4">
            <a:extLst>
              <a:ext uri="{28A0092B-C50C-407E-A947-70E740481C1C}">
                <a14:useLocalDpi xmlns:a14="http://schemas.microsoft.com/office/drawing/2010/main" val="0"/>
              </a:ext>
            </a:extLst>
          </a:blip>
          <a:srcRect l="13013" t="15248" r="16539" b="7336"/>
          <a:stretch>
            <a:fillRect/>
          </a:stretch>
        </p:blipFill>
        <p:spPr bwMode="auto">
          <a:xfrm>
            <a:off x="8001000" y="1987609"/>
            <a:ext cx="3778936" cy="31177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DE-MINIMIS RELEASE</a:t>
            </a:r>
          </a:p>
        </p:txBody>
      </p:sp>
      <p:sp>
        <p:nvSpPr>
          <p:cNvPr id="3" name="Content Placeholder 2"/>
          <p:cNvSpPr>
            <a:spLocks noGrp="1"/>
          </p:cNvSpPr>
          <p:nvPr>
            <p:ph idx="1"/>
          </p:nvPr>
        </p:nvSpPr>
        <p:spPr/>
        <p:txBody>
          <a:bodyPr/>
          <a:lstStyle/>
          <a:p>
            <a:pPr marL="0" indent="0">
              <a:buNone/>
            </a:pPr>
            <a:r>
              <a:rPr lang="en-US" dirty="0"/>
              <a:t>Minor releases when connecting or disconnecting hoses for service or recovery are considered a </a:t>
            </a:r>
            <a:r>
              <a:rPr lang="en-US" dirty="0">
                <a:solidFill>
                  <a:srgbClr val="FF0000"/>
                </a:solidFill>
              </a:rPr>
              <a:t>De-Minimis release</a:t>
            </a:r>
            <a:r>
              <a:rPr lang="en-US" dirty="0"/>
              <a:t>.</a:t>
            </a:r>
          </a:p>
          <a:p>
            <a:endParaRPr lang="en-US" dirty="0"/>
          </a:p>
          <a:p>
            <a:pPr marL="0" indent="0">
              <a:buNone/>
            </a:pPr>
            <a:r>
              <a:rPr lang="en-US" dirty="0"/>
              <a:t>	</a:t>
            </a:r>
            <a:r>
              <a:rPr lang="en-US" b="1" i="1" dirty="0">
                <a:solidFill>
                  <a:srgbClr val="0000CC"/>
                </a:solidFill>
              </a:rPr>
              <a:t>This type of release is not considered unlawful.</a:t>
            </a:r>
          </a:p>
        </p:txBody>
      </p:sp>
    </p:spTree>
    <p:extLst>
      <p:ext uri="{BB962C8B-B14F-4D97-AF65-F5344CB8AC3E}">
        <p14:creationId xmlns:p14="http://schemas.microsoft.com/office/powerpoint/2010/main" val="42629772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DBDA92-D1E6-47C0-BEE3-BA0D1A85C1A4}"/>
              </a:ext>
            </a:extLst>
          </p:cNvPr>
          <p:cNvSpPr>
            <a:spLocks noGrp="1"/>
          </p:cNvSpPr>
          <p:nvPr>
            <p:ph type="title"/>
          </p:nvPr>
        </p:nvSpPr>
        <p:spPr/>
        <p:txBody>
          <a:bodyPr/>
          <a:lstStyle/>
          <a:p>
            <a:r>
              <a:rPr lang="en-US" dirty="0"/>
              <a:t>CAUTION</a:t>
            </a:r>
          </a:p>
        </p:txBody>
      </p:sp>
      <p:sp>
        <p:nvSpPr>
          <p:cNvPr id="3" name="Content Placeholder 2">
            <a:extLst>
              <a:ext uri="{FF2B5EF4-FFF2-40B4-BE49-F238E27FC236}">
                <a16:creationId xmlns:a16="http://schemas.microsoft.com/office/drawing/2014/main" id="{88975099-E6C8-4AF5-B450-063F2A519FE9}"/>
              </a:ext>
            </a:extLst>
          </p:cNvPr>
          <p:cNvSpPr>
            <a:spLocks noGrp="1"/>
          </p:cNvSpPr>
          <p:nvPr>
            <p:ph idx="1"/>
          </p:nvPr>
        </p:nvSpPr>
        <p:spPr/>
        <p:txBody>
          <a:bodyPr/>
          <a:lstStyle/>
          <a:p>
            <a:pPr marL="0" indent="0">
              <a:buNone/>
            </a:pPr>
            <a:r>
              <a:rPr lang="en-US" dirty="0"/>
              <a:t>The gauge manifold and hoses must be pressure-rated to handle the refrigerant being used.</a:t>
            </a:r>
          </a:p>
          <a:p>
            <a:endParaRPr lang="en-US" dirty="0"/>
          </a:p>
          <a:p>
            <a:endParaRPr lang="en-US" dirty="0"/>
          </a:p>
        </p:txBody>
      </p:sp>
    </p:spTree>
    <p:extLst>
      <p:ext uri="{BB962C8B-B14F-4D97-AF65-F5344CB8AC3E}">
        <p14:creationId xmlns:p14="http://schemas.microsoft.com/office/powerpoint/2010/main" val="3093864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4A4B53-C8A6-4C6D-AED4-6C5F918ADF3B}"/>
              </a:ext>
            </a:extLst>
          </p:cNvPr>
          <p:cNvSpPr>
            <a:spLocks noGrp="1"/>
          </p:cNvSpPr>
          <p:nvPr>
            <p:ph type="ctrTitle"/>
          </p:nvPr>
        </p:nvSpPr>
        <p:spPr/>
        <p:txBody>
          <a:bodyPr>
            <a:normAutofit/>
          </a:bodyPr>
          <a:lstStyle/>
          <a:p>
            <a:r>
              <a:rPr lang="en-US" dirty="0"/>
              <a:t>Stratospheric Ozone Depletion</a:t>
            </a:r>
          </a:p>
        </p:txBody>
      </p:sp>
      <p:sp>
        <p:nvSpPr>
          <p:cNvPr id="5" name="Subtitle 4">
            <a:extLst>
              <a:ext uri="{FF2B5EF4-FFF2-40B4-BE49-F238E27FC236}">
                <a16:creationId xmlns:a16="http://schemas.microsoft.com/office/drawing/2014/main" id="{817E45D6-B54C-42A2-8BBB-9D0EEF17E108}"/>
              </a:ext>
            </a:extLst>
          </p:cNvPr>
          <p:cNvSpPr>
            <a:spLocks noGrp="1"/>
          </p:cNvSpPr>
          <p:nvPr>
            <p:ph type="subTitle" idx="1"/>
          </p:nvPr>
        </p:nvSpPr>
        <p:spPr/>
        <p:txBody>
          <a:bodyPr>
            <a:normAutofit/>
          </a:bodyPr>
          <a:lstStyle/>
          <a:p>
            <a:r>
              <a:rPr lang="en-US" sz="2000" dirty="0">
                <a:solidFill>
                  <a:schemeClr val="accent1"/>
                </a:solidFill>
              </a:rPr>
              <a:t>Core</a:t>
            </a:r>
          </a:p>
        </p:txBody>
      </p:sp>
      <p:pic>
        <p:nvPicPr>
          <p:cNvPr id="3" name="Picture 2">
            <a:extLst>
              <a:ext uri="{FF2B5EF4-FFF2-40B4-BE49-F238E27FC236}">
                <a16:creationId xmlns:a16="http://schemas.microsoft.com/office/drawing/2014/main" id="{6BD93AC1-12D5-437F-9954-DF4345C2CC1F}"/>
              </a:ext>
            </a:extLst>
          </p:cNvPr>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8077200" y="834282"/>
            <a:ext cx="2849022" cy="2137517"/>
          </a:xfrm>
          <a:prstGeom prst="rect">
            <a:avLst/>
          </a:prstGeom>
        </p:spPr>
      </p:pic>
      <p:sp>
        <p:nvSpPr>
          <p:cNvPr id="6" name="TextBox 5">
            <a:extLst>
              <a:ext uri="{FF2B5EF4-FFF2-40B4-BE49-F238E27FC236}">
                <a16:creationId xmlns:a16="http://schemas.microsoft.com/office/drawing/2014/main" id="{BF5E5E65-FE40-4504-8E52-F63DD6C472B4}"/>
              </a:ext>
            </a:extLst>
          </p:cNvPr>
          <p:cNvSpPr txBox="1"/>
          <p:nvPr/>
        </p:nvSpPr>
        <p:spPr>
          <a:xfrm>
            <a:off x="1576387" y="6819900"/>
            <a:ext cx="9039225" cy="230832"/>
          </a:xfrm>
          <a:prstGeom prst="rect">
            <a:avLst/>
          </a:prstGeom>
          <a:noFill/>
        </p:spPr>
        <p:txBody>
          <a:bodyPr wrap="square" rtlCol="0">
            <a:spAutoFit/>
          </a:bodyPr>
          <a:lstStyle/>
          <a:p>
            <a:r>
              <a:rPr lang="en-US" sz="900" dirty="0">
                <a:hlinkClick r:id="rId4" tooltip="http://commons.wikimedia.org/wiki/File:Ozone_Hole.jpg"/>
              </a:rPr>
              <a:t>This Photo</a:t>
            </a:r>
            <a:r>
              <a:rPr lang="en-US" sz="900" dirty="0"/>
              <a:t> by Unknown Author is licensed under </a:t>
            </a:r>
            <a:r>
              <a:rPr lang="en-US" sz="900" dirty="0">
                <a:hlinkClick r:id="rId5" tooltip="https://creativecommons.org/licenses/by-sa/3.0/"/>
              </a:rPr>
              <a:t>CC BY-SA</a:t>
            </a:r>
            <a:endParaRPr lang="en-US" sz="900" dirty="0"/>
          </a:p>
        </p:txBody>
      </p:sp>
    </p:spTree>
    <p:extLst>
      <p:ext uri="{BB962C8B-B14F-4D97-AF65-F5344CB8AC3E}">
        <p14:creationId xmlns:p14="http://schemas.microsoft.com/office/powerpoint/2010/main" val="27933718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lstStyle/>
          <a:p>
            <a:r>
              <a:rPr lang="en-US" dirty="0"/>
              <a:t>Core Contents</a:t>
            </a:r>
          </a:p>
        </p:txBody>
      </p:sp>
      <p:sp>
        <p:nvSpPr>
          <p:cNvPr id="3" name="Content Placeholder 2"/>
          <p:cNvSpPr>
            <a:spLocks noGrp="1"/>
          </p:cNvSpPr>
          <p:nvPr>
            <p:ph sz="half" idx="1"/>
          </p:nvPr>
        </p:nvSpPr>
        <p:spPr>
          <a:xfrm>
            <a:off x="304800" y="2133600"/>
            <a:ext cx="7267408" cy="4267200"/>
          </a:xfrm>
        </p:spPr>
        <p:txBody>
          <a:bodyPr anchor="t">
            <a:noAutofit/>
          </a:bodyPr>
          <a:lstStyle/>
          <a:p>
            <a:pPr>
              <a:spcAft>
                <a:spcPts val="0"/>
              </a:spcAft>
            </a:pPr>
            <a:r>
              <a:rPr lang="en-US" sz="2700" dirty="0"/>
              <a:t>Stratospheric Ozone Depletion </a:t>
            </a:r>
          </a:p>
          <a:p>
            <a:pPr>
              <a:spcAft>
                <a:spcPts val="0"/>
              </a:spcAft>
            </a:pPr>
            <a:r>
              <a:rPr lang="en-US" sz="2700" dirty="0"/>
              <a:t>Global Warming Potential</a:t>
            </a:r>
          </a:p>
          <a:p>
            <a:pPr marR="0">
              <a:spcAft>
                <a:spcPts val="0"/>
              </a:spcAft>
            </a:pPr>
            <a:r>
              <a:rPr lang="en-US" sz="2700" dirty="0"/>
              <a:t>Refrigerant Characteristics &amp; Identification</a:t>
            </a:r>
          </a:p>
          <a:p>
            <a:pPr>
              <a:spcAft>
                <a:spcPts val="0"/>
              </a:spcAft>
            </a:pPr>
            <a:r>
              <a:rPr lang="en-US" sz="2700" dirty="0"/>
              <a:t>Bubble And Dew Points</a:t>
            </a:r>
          </a:p>
          <a:p>
            <a:pPr>
              <a:spcAft>
                <a:spcPts val="0"/>
              </a:spcAft>
            </a:pPr>
            <a:r>
              <a:rPr lang="en-US" sz="2700" dirty="0"/>
              <a:t>Low, Medium, High And Very High-pressure Refrigerants</a:t>
            </a:r>
          </a:p>
          <a:p>
            <a:pPr>
              <a:spcAft>
                <a:spcPts val="0"/>
              </a:spcAft>
            </a:pPr>
            <a:r>
              <a:rPr lang="en-US" sz="2700" dirty="0"/>
              <a:t>Refrigerant Oils</a:t>
            </a:r>
          </a:p>
          <a:p>
            <a:pPr>
              <a:spcAft>
                <a:spcPts val="0"/>
              </a:spcAft>
            </a:pPr>
            <a:r>
              <a:rPr lang="en-US" sz="2700" dirty="0"/>
              <a:t>Montreal Protocol / Clean Air Act </a:t>
            </a:r>
          </a:p>
          <a:p>
            <a:pPr>
              <a:spcAft>
                <a:spcPts val="0"/>
              </a:spcAft>
            </a:pPr>
            <a:endParaRPr lang="en-US" sz="2700" dirty="0"/>
          </a:p>
        </p:txBody>
      </p:sp>
      <p:sp>
        <p:nvSpPr>
          <p:cNvPr id="4" name="Content Placeholder 3"/>
          <p:cNvSpPr>
            <a:spLocks noGrp="1"/>
          </p:cNvSpPr>
          <p:nvPr>
            <p:ph sz="half" idx="2"/>
          </p:nvPr>
        </p:nvSpPr>
        <p:spPr>
          <a:xfrm>
            <a:off x="7515391" y="2133600"/>
            <a:ext cx="4600409" cy="3657600"/>
          </a:xfrm>
        </p:spPr>
        <p:txBody>
          <a:bodyPr anchor="t">
            <a:normAutofit/>
          </a:bodyPr>
          <a:lstStyle/>
          <a:p>
            <a:pPr>
              <a:spcAft>
                <a:spcPts val="0"/>
              </a:spcAft>
            </a:pPr>
            <a:r>
              <a:rPr lang="en-US" sz="2700" dirty="0"/>
              <a:t>Recovery </a:t>
            </a:r>
          </a:p>
          <a:p>
            <a:pPr>
              <a:spcAft>
                <a:spcPts val="0"/>
              </a:spcAft>
            </a:pPr>
            <a:r>
              <a:rPr lang="en-US" sz="2700" dirty="0"/>
              <a:t>Recovery Devices</a:t>
            </a:r>
          </a:p>
          <a:p>
            <a:pPr>
              <a:spcAft>
                <a:spcPts val="0"/>
              </a:spcAft>
            </a:pPr>
            <a:r>
              <a:rPr lang="en-US" sz="2700" dirty="0"/>
              <a:t> Leak Detection </a:t>
            </a:r>
          </a:p>
          <a:p>
            <a:pPr>
              <a:spcAft>
                <a:spcPts val="0"/>
              </a:spcAft>
            </a:pPr>
            <a:r>
              <a:rPr lang="en-US" sz="2700" dirty="0"/>
              <a:t> Dehydration </a:t>
            </a:r>
          </a:p>
          <a:p>
            <a:pPr>
              <a:spcAft>
                <a:spcPts val="0"/>
              </a:spcAft>
            </a:pPr>
            <a:r>
              <a:rPr lang="en-US" sz="2700" dirty="0"/>
              <a:t> Safety / General</a:t>
            </a:r>
          </a:p>
          <a:p>
            <a:pPr>
              <a:spcAft>
                <a:spcPts val="0"/>
              </a:spcAft>
            </a:pPr>
            <a:r>
              <a:rPr lang="en-US" sz="2700" dirty="0"/>
              <a:t> Safety / Cylinder</a:t>
            </a:r>
          </a:p>
          <a:p>
            <a:pPr>
              <a:spcAft>
                <a:spcPts val="0"/>
              </a:spcAft>
            </a:pPr>
            <a:r>
              <a:rPr lang="en-US" sz="2700" dirty="0"/>
              <a:t>Shipping</a:t>
            </a:r>
          </a:p>
        </p:txBody>
      </p:sp>
    </p:spTree>
    <p:extLst>
      <p:ext uri="{BB962C8B-B14F-4D97-AF65-F5344CB8AC3E}">
        <p14:creationId xmlns:p14="http://schemas.microsoft.com/office/powerpoint/2010/main" val="28919125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altLang="en-US" dirty="0"/>
              <a:t>STRATOSPHERIC OZONE DEPLETION</a:t>
            </a:r>
          </a:p>
        </p:txBody>
      </p:sp>
      <p:sp>
        <p:nvSpPr>
          <p:cNvPr id="45059" name="Rectangle 3"/>
          <p:cNvSpPr>
            <a:spLocks noGrp="1" noChangeArrowheads="1"/>
          </p:cNvSpPr>
          <p:nvPr>
            <p:ph idx="1"/>
          </p:nvPr>
        </p:nvSpPr>
        <p:spPr>
          <a:xfrm>
            <a:off x="457200" y="1981200"/>
            <a:ext cx="8153400" cy="2743200"/>
          </a:xfrm>
        </p:spPr>
        <p:txBody>
          <a:bodyPr anchor="t">
            <a:normAutofit lnSpcReduction="10000"/>
          </a:bodyPr>
          <a:lstStyle/>
          <a:p>
            <a:r>
              <a:rPr lang="en-US" dirty="0"/>
              <a:t>Stratospheric ozone helps form the earth's protective shield.  </a:t>
            </a:r>
          </a:p>
          <a:p>
            <a:pPr marL="0" indent="0">
              <a:buNone/>
            </a:pPr>
            <a:endParaRPr lang="en-US" dirty="0"/>
          </a:p>
          <a:p>
            <a:r>
              <a:rPr lang="en-US" dirty="0"/>
              <a:t>The ozone layer protects the earth from ultraviolet radiation from the sun. </a:t>
            </a:r>
          </a:p>
          <a:p>
            <a:pPr marL="0" indent="0">
              <a:buNone/>
            </a:pPr>
            <a:endParaRPr lang="en-US" dirty="0"/>
          </a:p>
          <a:p>
            <a:endParaRPr lang="en-US" dirty="0"/>
          </a:p>
          <a:p>
            <a:endParaRPr lang="en-US" dirty="0"/>
          </a:p>
        </p:txBody>
      </p:sp>
      <p:pic>
        <p:nvPicPr>
          <p:cNvPr id="28676" name="Picture 4" descr="Stratospheric Earth"/>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0" y="2209800"/>
            <a:ext cx="2743200" cy="2841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B1CED5-D499-4C5A-99EE-28A5274636DE}"/>
              </a:ext>
            </a:extLst>
          </p:cNvPr>
          <p:cNvSpPr>
            <a:spLocks noGrp="1"/>
          </p:cNvSpPr>
          <p:nvPr>
            <p:ph type="title"/>
          </p:nvPr>
        </p:nvSpPr>
        <p:spPr/>
        <p:txBody>
          <a:bodyPr/>
          <a:lstStyle/>
          <a:p>
            <a:r>
              <a:rPr lang="en-US" dirty="0"/>
              <a:t>INTRODUCTION</a:t>
            </a:r>
          </a:p>
        </p:txBody>
      </p:sp>
      <p:sp>
        <p:nvSpPr>
          <p:cNvPr id="3" name="Content Placeholder 2">
            <a:extLst>
              <a:ext uri="{FF2B5EF4-FFF2-40B4-BE49-F238E27FC236}">
                <a16:creationId xmlns:a16="http://schemas.microsoft.com/office/drawing/2014/main" id="{87E6C2AF-AB2D-469C-850E-83306193B64A}"/>
              </a:ext>
            </a:extLst>
          </p:cNvPr>
          <p:cNvSpPr>
            <a:spLocks noGrp="1"/>
          </p:cNvSpPr>
          <p:nvPr>
            <p:ph idx="1"/>
          </p:nvPr>
        </p:nvSpPr>
        <p:spPr>
          <a:xfrm>
            <a:off x="440286" y="1981200"/>
            <a:ext cx="11309338" cy="4800600"/>
          </a:xfrm>
        </p:spPr>
        <p:txBody>
          <a:bodyPr>
            <a:normAutofit fontScale="85000" lnSpcReduction="10000"/>
          </a:bodyPr>
          <a:lstStyle/>
          <a:p>
            <a:endParaRPr lang="en-US" dirty="0"/>
          </a:p>
          <a:p>
            <a:r>
              <a:rPr lang="en-US" dirty="0"/>
              <a:t>This manual has been developed with the most current information available at the time of publication.  </a:t>
            </a:r>
          </a:p>
          <a:p>
            <a:r>
              <a:rPr lang="en-US" dirty="0"/>
              <a:t>Should EPA regulations change after a technician becomes certified,</a:t>
            </a:r>
            <a:r>
              <a:rPr lang="en-US" dirty="0">
                <a:solidFill>
                  <a:srgbClr val="C00000"/>
                </a:solidFill>
              </a:rPr>
              <a:t> it is the responsibility of the technician to comply with these changes.  </a:t>
            </a:r>
          </a:p>
          <a:p>
            <a:r>
              <a:rPr lang="en-US" dirty="0"/>
              <a:t>The EPA reserves the right to modify the test questions and/or require new certification or recertification based on advancements in technology.  </a:t>
            </a:r>
          </a:p>
          <a:p>
            <a:r>
              <a:rPr lang="en-US" dirty="0"/>
              <a:t>The ESCO Institute will update this manual, as necessary, to reflect current EPA regulations and testing requirements.</a:t>
            </a:r>
          </a:p>
          <a:p>
            <a:pPr marL="0" indent="0">
              <a:buNone/>
            </a:pPr>
            <a:endParaRPr lang="en-US" dirty="0"/>
          </a:p>
          <a:p>
            <a:endParaRPr lang="en-US" dirty="0"/>
          </a:p>
        </p:txBody>
      </p:sp>
    </p:spTree>
    <p:custDataLst>
      <p:tags r:id="rId1"/>
    </p:custDataLst>
    <p:extLst>
      <p:ext uri="{BB962C8B-B14F-4D97-AF65-F5344CB8AC3E}">
        <p14:creationId xmlns:p14="http://schemas.microsoft.com/office/powerpoint/2010/main" val="253390351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10"/>
          <p:cNvSpPr>
            <a:spLocks noGrp="1" noChangeArrowheads="1"/>
          </p:cNvSpPr>
          <p:nvPr>
            <p:ph type="title"/>
          </p:nvPr>
        </p:nvSpPr>
        <p:spPr/>
        <p:txBody>
          <a:bodyPr>
            <a:normAutofit/>
          </a:bodyPr>
          <a:lstStyle/>
          <a:p>
            <a:r>
              <a:rPr lang="en-US" altLang="en-US" sz="4000" cap="none" dirty="0">
                <a:solidFill>
                  <a:schemeClr val="accent1"/>
                </a:solidFill>
              </a:rPr>
              <a:t>The Ozone Hole</a:t>
            </a:r>
          </a:p>
        </p:txBody>
      </p:sp>
      <p:pic>
        <p:nvPicPr>
          <p:cNvPr id="33795" name="Picture 13" descr="Map of total ozone over the antarctic on October 4, 2004 with the area under 200 Dobson Units highlighted"/>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a:xfrm>
            <a:off x="3581400" y="1417638"/>
            <a:ext cx="4187406" cy="4525963"/>
          </a:xfrm>
        </p:spPr>
      </p:pic>
      <p:sp>
        <p:nvSpPr>
          <p:cNvPr id="33796" name="Text Box 15"/>
          <p:cNvSpPr txBox="1">
            <a:spLocks noChangeArrowheads="1"/>
          </p:cNvSpPr>
          <p:nvPr/>
        </p:nvSpPr>
        <p:spPr bwMode="auto">
          <a:xfrm>
            <a:off x="3200400" y="6172200"/>
            <a:ext cx="47244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1400" dirty="0">
                <a:latin typeface="Times New Roman" pitchFamily="18" charset="0"/>
              </a:rPr>
              <a:t>Image Source: http://ozonewatch.gsfc.nasa.gov/facts/hole.html</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3"/>
          <p:cNvSpPr>
            <a:spLocks noGrp="1"/>
          </p:cNvSpPr>
          <p:nvPr>
            <p:ph type="title"/>
          </p:nvPr>
        </p:nvSpPr>
        <p:spPr/>
        <p:txBody>
          <a:bodyPr/>
          <a:lstStyle/>
          <a:p>
            <a:r>
              <a:rPr lang="en-US" dirty="0"/>
              <a:t>STRATOSPHERIC OZONE DEPLETION</a:t>
            </a:r>
          </a:p>
        </p:txBody>
      </p:sp>
      <p:grpSp>
        <p:nvGrpSpPr>
          <p:cNvPr id="5" name="Group 4"/>
          <p:cNvGrpSpPr/>
          <p:nvPr/>
        </p:nvGrpSpPr>
        <p:grpSpPr>
          <a:xfrm>
            <a:off x="2590800" y="2508896"/>
            <a:ext cx="7631528" cy="3645175"/>
            <a:chOff x="860425" y="2185988"/>
            <a:chExt cx="7830266" cy="3840162"/>
          </a:xfrm>
        </p:grpSpPr>
        <p:sp>
          <p:nvSpPr>
            <p:cNvPr id="7173" name="TextBox 6"/>
            <p:cNvSpPr txBox="1">
              <a:spLocks noChangeArrowheads="1"/>
            </p:cNvSpPr>
            <p:nvPr/>
          </p:nvSpPr>
          <p:spPr bwMode="auto">
            <a:xfrm>
              <a:off x="6255147" y="2986628"/>
              <a:ext cx="2435544" cy="6160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4400" b="1">
                  <a:solidFill>
                    <a:schemeClr val="tx1"/>
                  </a:solidFill>
                  <a:latin typeface="Times New Roman" pitchFamily="18" charset="0"/>
                </a:defRPr>
              </a:lvl1pPr>
              <a:lvl2pPr marL="742950" indent="-285750" eaLnBrk="0" hangingPunct="0">
                <a:defRPr sz="4400" b="1">
                  <a:solidFill>
                    <a:schemeClr val="tx1"/>
                  </a:solidFill>
                  <a:latin typeface="Times New Roman" pitchFamily="18" charset="0"/>
                </a:defRPr>
              </a:lvl2pPr>
              <a:lvl3pPr marL="1143000" indent="-228600" eaLnBrk="0" hangingPunct="0">
                <a:defRPr sz="4400" b="1">
                  <a:solidFill>
                    <a:schemeClr val="tx1"/>
                  </a:solidFill>
                  <a:latin typeface="Times New Roman" pitchFamily="18" charset="0"/>
                </a:defRPr>
              </a:lvl3pPr>
              <a:lvl4pPr marL="1600200" indent="-228600" eaLnBrk="0" hangingPunct="0">
                <a:defRPr sz="4400" b="1">
                  <a:solidFill>
                    <a:schemeClr val="tx1"/>
                  </a:solidFill>
                  <a:latin typeface="Times New Roman" pitchFamily="18" charset="0"/>
                </a:defRPr>
              </a:lvl4pPr>
              <a:lvl5pPr marL="2057400" indent="-228600" eaLnBrk="0" hangingPunct="0">
                <a:defRPr sz="4400" b="1">
                  <a:solidFill>
                    <a:schemeClr val="tx1"/>
                  </a:solidFill>
                  <a:latin typeface="Times New Roman" pitchFamily="18" charset="0"/>
                </a:defRPr>
              </a:lvl5pPr>
              <a:lvl6pPr marL="2514600" indent="-228600" algn="ctr" eaLnBrk="0" fontAlgn="base" hangingPunct="0">
                <a:spcBef>
                  <a:spcPct val="0"/>
                </a:spcBef>
                <a:spcAft>
                  <a:spcPct val="0"/>
                </a:spcAft>
                <a:defRPr sz="4400" b="1">
                  <a:solidFill>
                    <a:schemeClr val="tx1"/>
                  </a:solidFill>
                  <a:latin typeface="Times New Roman" pitchFamily="18" charset="0"/>
                </a:defRPr>
              </a:lvl6pPr>
              <a:lvl7pPr marL="2971800" indent="-228600" algn="ctr" eaLnBrk="0" fontAlgn="base" hangingPunct="0">
                <a:spcBef>
                  <a:spcPct val="0"/>
                </a:spcBef>
                <a:spcAft>
                  <a:spcPct val="0"/>
                </a:spcAft>
                <a:defRPr sz="4400" b="1">
                  <a:solidFill>
                    <a:schemeClr val="tx1"/>
                  </a:solidFill>
                  <a:latin typeface="Times New Roman" pitchFamily="18" charset="0"/>
                </a:defRPr>
              </a:lvl7pPr>
              <a:lvl8pPr marL="3429000" indent="-228600" algn="ctr" eaLnBrk="0" fontAlgn="base" hangingPunct="0">
                <a:spcBef>
                  <a:spcPct val="0"/>
                </a:spcBef>
                <a:spcAft>
                  <a:spcPct val="0"/>
                </a:spcAft>
                <a:defRPr sz="4400" b="1">
                  <a:solidFill>
                    <a:schemeClr val="tx1"/>
                  </a:solidFill>
                  <a:latin typeface="Times New Roman" pitchFamily="18" charset="0"/>
                </a:defRPr>
              </a:lvl8pPr>
              <a:lvl9pPr marL="3886200" indent="-228600" algn="ctr" eaLnBrk="0" fontAlgn="base" hangingPunct="0">
                <a:spcBef>
                  <a:spcPct val="0"/>
                </a:spcBef>
                <a:spcAft>
                  <a:spcPct val="0"/>
                </a:spcAft>
                <a:defRPr sz="4400" b="1">
                  <a:solidFill>
                    <a:schemeClr val="tx1"/>
                  </a:solidFill>
                  <a:latin typeface="Times New Roman" pitchFamily="18" charset="0"/>
                </a:defRPr>
              </a:lvl9pPr>
            </a:lstStyle>
            <a:p>
              <a:pPr eaLnBrk="1" hangingPunct="1"/>
              <a:r>
                <a:rPr lang="en-US" altLang="en-US" sz="3200" dirty="0">
                  <a:solidFill>
                    <a:schemeClr val="bg2">
                      <a:lumMod val="75000"/>
                    </a:schemeClr>
                  </a:solidFill>
                  <a:latin typeface="Calibri" pitchFamily="34" charset="0"/>
                </a:rPr>
                <a:t>Stratosphere</a:t>
              </a:r>
            </a:p>
          </p:txBody>
        </p:sp>
        <p:sp>
          <p:nvSpPr>
            <p:cNvPr id="30" name="Flowchart: Connector 29"/>
            <p:cNvSpPr/>
            <p:nvPr/>
          </p:nvSpPr>
          <p:spPr bwMode="auto">
            <a:xfrm>
              <a:off x="860425" y="2185988"/>
              <a:ext cx="4022725" cy="3840162"/>
            </a:xfrm>
            <a:prstGeom prst="flowChartConnector">
              <a:avLst/>
            </a:prstGeom>
            <a:noFill/>
            <a:ln w="1270000">
              <a:solidFill>
                <a:srgbClr val="00FF99"/>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31" name="Oval 30"/>
            <p:cNvSpPr/>
            <p:nvPr/>
          </p:nvSpPr>
          <p:spPr bwMode="auto">
            <a:xfrm>
              <a:off x="1470025" y="2692400"/>
              <a:ext cx="2806700" cy="2809875"/>
            </a:xfrm>
            <a:prstGeom prst="ellipse">
              <a:avLst/>
            </a:prstGeom>
            <a:solidFill>
              <a:schemeClr val="bg1"/>
            </a:solidFill>
            <a:ln w="1524000">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prstClr val="white"/>
                </a:solidFill>
              </a:endParaRPr>
            </a:p>
          </p:txBody>
        </p:sp>
        <p:sp>
          <p:nvSpPr>
            <p:cNvPr id="33" name="Oval 32"/>
            <p:cNvSpPr/>
            <p:nvPr/>
          </p:nvSpPr>
          <p:spPr bwMode="auto">
            <a:xfrm>
              <a:off x="1771650" y="2908300"/>
              <a:ext cx="2195513" cy="2193925"/>
            </a:xfrm>
            <a:prstGeom prst="ellipse">
              <a:avLst/>
            </a:prstGeom>
            <a:solidFill>
              <a:schemeClr val="bg1"/>
            </a:solidFill>
            <a:ln w="381000">
              <a:solidFill>
                <a:schemeClr val="accent5">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solidFill>
                  <a:schemeClr val="bg1"/>
                </a:solidFill>
              </a:endParaRPr>
            </a:p>
          </p:txBody>
        </p:sp>
        <p:sp>
          <p:nvSpPr>
            <p:cNvPr id="34" name="Flowchart: Connector 33"/>
            <p:cNvSpPr/>
            <p:nvPr/>
          </p:nvSpPr>
          <p:spPr bwMode="auto">
            <a:xfrm>
              <a:off x="1917700" y="3052763"/>
              <a:ext cx="1871663" cy="1873250"/>
            </a:xfrm>
            <a:prstGeom prst="flowChartConnector">
              <a:avLst/>
            </a:prstGeom>
            <a:solidFill>
              <a:srgbClr val="008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bg1"/>
                  </a:solidFill>
                </a:rPr>
                <a:t>EARTH</a:t>
              </a:r>
            </a:p>
          </p:txBody>
        </p:sp>
      </p:grpSp>
      <p:sp>
        <p:nvSpPr>
          <p:cNvPr id="2" name="Speech Bubble: Rectangle 1">
            <a:extLst>
              <a:ext uri="{FF2B5EF4-FFF2-40B4-BE49-F238E27FC236}">
                <a16:creationId xmlns:a16="http://schemas.microsoft.com/office/drawing/2014/main" id="{EFE08740-37DB-4442-8CA3-DBC7FDD68425}"/>
              </a:ext>
            </a:extLst>
          </p:cNvPr>
          <p:cNvSpPr/>
          <p:nvPr/>
        </p:nvSpPr>
        <p:spPr>
          <a:xfrm>
            <a:off x="845208" y="2164813"/>
            <a:ext cx="1253310" cy="612648"/>
          </a:xfrm>
          <a:prstGeom prst="wedgeRectCallout">
            <a:avLst>
              <a:gd name="adj1" fmla="val 108347"/>
              <a:gd name="adj2" fmla="val 95863"/>
            </a:avLst>
          </a:prstGeom>
          <a:solidFill>
            <a:schemeClr val="bg2">
              <a:lumMod val="9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latin typeface="Arial" panose="020B0604020202020204" pitchFamily="34" charset="0"/>
                <a:cs typeface="Arial" panose="020B0604020202020204" pitchFamily="34" charset="0"/>
              </a:rPr>
              <a:t>30 Miles</a:t>
            </a:r>
          </a:p>
        </p:txBody>
      </p:sp>
      <p:sp>
        <p:nvSpPr>
          <p:cNvPr id="3" name="Speech Bubble: Rectangle 2">
            <a:extLst>
              <a:ext uri="{FF2B5EF4-FFF2-40B4-BE49-F238E27FC236}">
                <a16:creationId xmlns:a16="http://schemas.microsoft.com/office/drawing/2014/main" id="{5DB5E2AA-2C9E-4DC1-B3E4-6446DB368CDB}"/>
              </a:ext>
            </a:extLst>
          </p:cNvPr>
          <p:cNvSpPr/>
          <p:nvPr/>
        </p:nvSpPr>
        <p:spPr>
          <a:xfrm>
            <a:off x="914400" y="3581400"/>
            <a:ext cx="1184118" cy="612648"/>
          </a:xfrm>
          <a:prstGeom prst="wedgeRectCallout">
            <a:avLst>
              <a:gd name="adj1" fmla="val 152294"/>
              <a:gd name="adj2" fmla="val 31321"/>
            </a:avLst>
          </a:prstGeom>
          <a:solidFill>
            <a:schemeClr val="accent3">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2000" dirty="0">
                <a:solidFill>
                  <a:schemeClr val="bg1"/>
                </a:solidFill>
                <a:latin typeface="Arial" panose="020B0604020202020204" pitchFamily="34" charset="0"/>
                <a:cs typeface="Arial" panose="020B0604020202020204" pitchFamily="34" charset="0"/>
              </a:rPr>
              <a:t>7 Miles</a:t>
            </a:r>
          </a:p>
        </p:txBody>
      </p:sp>
      <p:cxnSp>
        <p:nvCxnSpPr>
          <p:cNvPr id="7" name="Straight Arrow Connector 6">
            <a:extLst>
              <a:ext uri="{FF2B5EF4-FFF2-40B4-BE49-F238E27FC236}">
                <a16:creationId xmlns:a16="http://schemas.microsoft.com/office/drawing/2014/main" id="{54DD9256-3E25-41A9-8688-E2E7C6D8F6B3}"/>
              </a:ext>
            </a:extLst>
          </p:cNvPr>
          <p:cNvCxnSpPr>
            <a:cxnSpLocks/>
          </p:cNvCxnSpPr>
          <p:nvPr/>
        </p:nvCxnSpPr>
        <p:spPr>
          <a:xfrm flipH="1">
            <a:off x="6349742" y="3657600"/>
            <a:ext cx="1498858" cy="457200"/>
          </a:xfrm>
          <a:prstGeom prst="straightConnector1">
            <a:avLst/>
          </a:prstGeom>
          <a:ln w="57150">
            <a:solidFill>
              <a:schemeClr val="bg2">
                <a:lumMod val="75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3653746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altLang="en-US" dirty="0"/>
              <a:t>OZONE DEPLETION POTENTIAL</a:t>
            </a:r>
          </a:p>
        </p:txBody>
      </p:sp>
      <p:sp>
        <p:nvSpPr>
          <p:cNvPr id="47107" name="Rectangle 3"/>
          <p:cNvSpPr>
            <a:spLocks noGrp="1" noChangeArrowheads="1"/>
          </p:cNvSpPr>
          <p:nvPr>
            <p:ph idx="1"/>
          </p:nvPr>
        </p:nvSpPr>
        <p:spPr>
          <a:xfrm>
            <a:off x="581192" y="2340401"/>
            <a:ext cx="11309338" cy="3877600"/>
          </a:xfrm>
        </p:spPr>
        <p:txBody>
          <a:bodyPr anchor="t">
            <a:normAutofit/>
          </a:bodyPr>
          <a:lstStyle/>
          <a:p>
            <a:pPr marL="0" indent="0">
              <a:buNone/>
            </a:pPr>
            <a:r>
              <a:rPr lang="en-US" dirty="0"/>
              <a:t>Ozone depletion potential (or ODP) measures the ability of a substance to destroy ozone in the stratosphere.</a:t>
            </a:r>
            <a:endParaRPr lang="en-US" altLang="en-US" dirty="0"/>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E11F3-C1D5-438E-BB65-43EEA9F74AB4}"/>
              </a:ext>
            </a:extLst>
          </p:cNvPr>
          <p:cNvSpPr>
            <a:spLocks noGrp="1"/>
          </p:cNvSpPr>
          <p:nvPr>
            <p:ph type="title"/>
          </p:nvPr>
        </p:nvSpPr>
        <p:spPr/>
        <p:txBody>
          <a:bodyPr/>
          <a:lstStyle/>
          <a:p>
            <a:r>
              <a:rPr lang="en-US" altLang="en-US" dirty="0"/>
              <a:t>STRATOSPHERIC OZONE DEPLETION</a:t>
            </a:r>
            <a:endParaRPr lang="en-US" dirty="0"/>
          </a:p>
        </p:txBody>
      </p:sp>
      <p:sp>
        <p:nvSpPr>
          <p:cNvPr id="3" name="Content Placeholder 2">
            <a:extLst>
              <a:ext uri="{FF2B5EF4-FFF2-40B4-BE49-F238E27FC236}">
                <a16:creationId xmlns:a16="http://schemas.microsoft.com/office/drawing/2014/main" id="{6FBB6BC1-DDC6-4549-9F4C-308611CE2F61}"/>
              </a:ext>
            </a:extLst>
          </p:cNvPr>
          <p:cNvSpPr>
            <a:spLocks noGrp="1"/>
          </p:cNvSpPr>
          <p:nvPr>
            <p:ph idx="1"/>
          </p:nvPr>
        </p:nvSpPr>
        <p:spPr>
          <a:xfrm>
            <a:off x="440286" y="1981200"/>
            <a:ext cx="11446914" cy="1295400"/>
          </a:xfrm>
        </p:spPr>
        <p:txBody>
          <a:bodyPr anchor="t"/>
          <a:lstStyle/>
          <a:p>
            <a:pPr marL="0" indent="0">
              <a:buNone/>
            </a:pPr>
            <a:r>
              <a:rPr lang="en-US" dirty="0"/>
              <a:t>Ozone depletion in the stratosphere is a </a:t>
            </a:r>
            <a:r>
              <a:rPr lang="en-US" b="1" dirty="0">
                <a:solidFill>
                  <a:srgbClr val="FF0000"/>
                </a:solidFill>
              </a:rPr>
              <a:t>global problem </a:t>
            </a:r>
            <a:r>
              <a:rPr lang="en-US" dirty="0"/>
              <a:t>which affects everyone on the planet.</a:t>
            </a:r>
          </a:p>
          <a:p>
            <a:endParaRPr lang="en-US" dirty="0"/>
          </a:p>
        </p:txBody>
      </p:sp>
      <p:pic>
        <p:nvPicPr>
          <p:cNvPr id="4" name="Picture 3">
            <a:extLst>
              <a:ext uri="{FF2B5EF4-FFF2-40B4-BE49-F238E27FC236}">
                <a16:creationId xmlns:a16="http://schemas.microsoft.com/office/drawing/2014/main" id="{17839525-CFE7-40E9-965A-76CDCD3E41DA}"/>
              </a:ext>
            </a:extLst>
          </p:cNvPr>
          <p:cNvPicPr>
            <a:picLocks noChangeAspect="1"/>
          </p:cNvPicPr>
          <p:nvPr/>
        </p:nvPicPr>
        <p:blipFill>
          <a:blip r:embed="rId3"/>
          <a:stretch>
            <a:fillRect/>
          </a:stretch>
        </p:blipFill>
        <p:spPr>
          <a:xfrm>
            <a:off x="3252650" y="3190464"/>
            <a:ext cx="5822185" cy="2969009"/>
          </a:xfrm>
          <a:prstGeom prst="rect">
            <a:avLst/>
          </a:prstGeom>
        </p:spPr>
      </p:pic>
    </p:spTree>
    <p:extLst>
      <p:ext uri="{BB962C8B-B14F-4D97-AF65-F5344CB8AC3E}">
        <p14:creationId xmlns:p14="http://schemas.microsoft.com/office/powerpoint/2010/main" val="69373239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STRATOSPHERIC OZONE DEPLETION</a:t>
            </a:r>
            <a:endParaRPr lang="en-US" dirty="0"/>
          </a:p>
        </p:txBody>
      </p:sp>
      <p:sp>
        <p:nvSpPr>
          <p:cNvPr id="3" name="Content Placeholder 2"/>
          <p:cNvSpPr>
            <a:spLocks noGrp="1"/>
          </p:cNvSpPr>
          <p:nvPr>
            <p:ph idx="1"/>
          </p:nvPr>
        </p:nvSpPr>
        <p:spPr>
          <a:xfrm>
            <a:off x="441331" y="2278244"/>
            <a:ext cx="11309338" cy="3877600"/>
          </a:xfrm>
        </p:spPr>
        <p:txBody>
          <a:bodyPr>
            <a:normAutofit/>
          </a:bodyPr>
          <a:lstStyle/>
          <a:p>
            <a:pPr marL="0" indent="0">
              <a:buNone/>
            </a:pPr>
            <a:r>
              <a:rPr lang="en-US" dirty="0"/>
              <a:t>One of the most serious results from the thinning and damaging of the stratospheric ozone layer is an increase in the rates of </a:t>
            </a:r>
            <a:r>
              <a:rPr lang="en-US" b="1" dirty="0">
                <a:solidFill>
                  <a:srgbClr val="FF0000"/>
                </a:solidFill>
              </a:rPr>
              <a:t>skin cancer</a:t>
            </a:r>
            <a:r>
              <a:rPr lang="en-US" dirty="0"/>
              <a:t> in humans. </a:t>
            </a:r>
          </a:p>
          <a:p>
            <a:pPr marL="0" indent="0">
              <a:buNone/>
            </a:pPr>
            <a:endParaRPr lang="en-US" dirty="0"/>
          </a:p>
          <a:p>
            <a:pPr marL="0" indent="0">
              <a:buNone/>
            </a:pPr>
            <a:endParaRPr lang="en-US" dirty="0"/>
          </a:p>
        </p:txBody>
      </p:sp>
    </p:spTree>
    <p:extLst>
      <p:ext uri="{BB962C8B-B14F-4D97-AF65-F5344CB8AC3E}">
        <p14:creationId xmlns:p14="http://schemas.microsoft.com/office/powerpoint/2010/main" val="26484271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STRATOSPHERIC OZONE DEPLETION</a:t>
            </a:r>
            <a:endParaRPr lang="en-US" dirty="0"/>
          </a:p>
        </p:txBody>
      </p:sp>
      <p:sp>
        <p:nvSpPr>
          <p:cNvPr id="3" name="Content Placeholder 2"/>
          <p:cNvSpPr>
            <a:spLocks noGrp="1"/>
          </p:cNvSpPr>
          <p:nvPr>
            <p:ph idx="1"/>
          </p:nvPr>
        </p:nvSpPr>
        <p:spPr>
          <a:xfrm>
            <a:off x="441331" y="2278244"/>
            <a:ext cx="11309338" cy="2674756"/>
          </a:xfrm>
        </p:spPr>
        <p:txBody>
          <a:bodyPr>
            <a:normAutofit/>
          </a:bodyPr>
          <a:lstStyle/>
          <a:p>
            <a:pPr marL="0" indent="0">
              <a:buNone/>
            </a:pPr>
            <a:endParaRPr lang="en-US" dirty="0"/>
          </a:p>
          <a:p>
            <a:pPr marL="0" indent="0">
              <a:buNone/>
            </a:pPr>
            <a:r>
              <a:rPr lang="en-US" dirty="0"/>
              <a:t>Another human health effect that has increased from damage to the stratospheric ozone layer is the increase in cases of </a:t>
            </a:r>
            <a:r>
              <a:rPr lang="en-US" b="1" dirty="0">
                <a:solidFill>
                  <a:srgbClr val="FF0000"/>
                </a:solidFill>
              </a:rPr>
              <a:t>cataracts.</a:t>
            </a:r>
            <a:r>
              <a:rPr lang="en-US" dirty="0"/>
              <a:t> </a:t>
            </a:r>
          </a:p>
          <a:p>
            <a:pPr marL="0" indent="0">
              <a:buNone/>
            </a:pPr>
            <a:endParaRPr lang="en-US" dirty="0"/>
          </a:p>
        </p:txBody>
      </p:sp>
    </p:spTree>
    <p:extLst>
      <p:ext uri="{BB962C8B-B14F-4D97-AF65-F5344CB8AC3E}">
        <p14:creationId xmlns:p14="http://schemas.microsoft.com/office/powerpoint/2010/main" val="68609160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en-US" dirty="0"/>
              <a:t>STRATOSPHERIC OZONE DEPLETION</a:t>
            </a:r>
            <a:endParaRPr lang="en-US" dirty="0"/>
          </a:p>
        </p:txBody>
      </p:sp>
      <p:sp>
        <p:nvSpPr>
          <p:cNvPr id="3" name="Content Placeholder 2"/>
          <p:cNvSpPr>
            <a:spLocks noGrp="1"/>
          </p:cNvSpPr>
          <p:nvPr>
            <p:ph idx="1"/>
          </p:nvPr>
        </p:nvSpPr>
        <p:spPr>
          <a:xfrm>
            <a:off x="441331" y="2221502"/>
            <a:ext cx="11309338" cy="3877600"/>
          </a:xfrm>
        </p:spPr>
        <p:txBody>
          <a:bodyPr>
            <a:normAutofit/>
          </a:bodyPr>
          <a:lstStyle/>
          <a:p>
            <a:pPr marL="0" indent="0">
              <a:buNone/>
            </a:pPr>
            <a:r>
              <a:rPr lang="en-US" dirty="0"/>
              <a:t>Stratospheric ozone depletion can also have an effect on the environment, causing decreased crop yields and damage to marine organisms.  </a:t>
            </a:r>
          </a:p>
          <a:p>
            <a:pPr marL="0" indent="0">
              <a:buNone/>
            </a:pPr>
            <a:endParaRPr lang="en-US" dirty="0"/>
          </a:p>
        </p:txBody>
      </p:sp>
    </p:spTree>
    <p:extLst>
      <p:ext uri="{BB962C8B-B14F-4D97-AF65-F5344CB8AC3E}">
        <p14:creationId xmlns:p14="http://schemas.microsoft.com/office/powerpoint/2010/main" val="22439813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p:cNvSpPr>
            <a:spLocks noGrp="1" noChangeArrowheads="1"/>
          </p:cNvSpPr>
          <p:nvPr>
            <p:ph type="title"/>
          </p:nvPr>
        </p:nvSpPr>
        <p:spPr/>
        <p:txBody>
          <a:bodyPr/>
          <a:lstStyle/>
          <a:p>
            <a:r>
              <a:rPr lang="en-US" altLang="en-US" dirty="0"/>
              <a:t>STRATOSPHERIC OZONE DEPLETION</a:t>
            </a:r>
          </a:p>
        </p:txBody>
      </p:sp>
      <p:sp>
        <p:nvSpPr>
          <p:cNvPr id="44035" name="Rectangle 3"/>
          <p:cNvSpPr>
            <a:spLocks noGrp="1" noChangeArrowheads="1"/>
          </p:cNvSpPr>
          <p:nvPr>
            <p:ph idx="1"/>
          </p:nvPr>
        </p:nvSpPr>
        <p:spPr/>
        <p:txBody>
          <a:bodyPr anchor="t"/>
          <a:lstStyle/>
          <a:p>
            <a:pPr marL="0" indent="0">
              <a:buNone/>
            </a:pPr>
            <a:r>
              <a:rPr lang="en-US" altLang="en-US" b="1" dirty="0"/>
              <a:t>Source of Chlorine in the Stratosphere</a:t>
            </a:r>
          </a:p>
          <a:p>
            <a:pPr marL="0" indent="0">
              <a:buNone/>
            </a:pPr>
            <a:r>
              <a:rPr lang="en-US" altLang="en-US" dirty="0">
                <a:solidFill>
                  <a:srgbClr val="FF0000"/>
                </a:solidFill>
              </a:rPr>
              <a:t>Air samples taken over erupting volcanoes </a:t>
            </a:r>
            <a:r>
              <a:rPr lang="en-US" altLang="en-US" dirty="0">
                <a:solidFill>
                  <a:schemeClr val="tx2">
                    <a:lumMod val="75000"/>
                  </a:schemeClr>
                </a:solidFill>
              </a:rPr>
              <a:t>show that volcanoes contribute only a </a:t>
            </a:r>
            <a:r>
              <a:rPr lang="en-US" altLang="en-US" b="1" dirty="0">
                <a:solidFill>
                  <a:schemeClr val="tx2">
                    <a:lumMod val="75000"/>
                  </a:schemeClr>
                </a:solidFill>
              </a:rPr>
              <a:t>small quantity of Chlorine </a:t>
            </a:r>
            <a:r>
              <a:rPr lang="en-US" altLang="en-US" dirty="0">
                <a:solidFill>
                  <a:schemeClr val="tx2">
                    <a:lumMod val="75000"/>
                  </a:schemeClr>
                </a:solidFill>
              </a:rPr>
              <a:t>as compared to CFCs and HCFCs. </a:t>
            </a:r>
          </a:p>
          <a:p>
            <a:endParaRPr lang="en-US" altLang="en-US" dirty="0"/>
          </a:p>
          <a:p>
            <a:endParaRPr lang="en-US" altLang="en-US" dirty="0"/>
          </a:p>
        </p:txBody>
      </p:sp>
      <p:pic>
        <p:nvPicPr>
          <p:cNvPr id="44036" name="Picture 5" descr="volcano-clip-art-6.jpg"/>
          <p:cNvPicPr>
            <a:picLocks noChangeAspect="1" noChangeArrowheads="1"/>
          </p:cNvPicPr>
          <p:nvPr/>
        </p:nvPicPr>
        <p:blipFill rotWithShape="1">
          <a:blip r:embed="rId3">
            <a:extLst>
              <a:ext uri="{28A0092B-C50C-407E-A947-70E740481C1C}">
                <a14:useLocalDpi xmlns:a14="http://schemas.microsoft.com/office/drawing/2010/main" val="0"/>
              </a:ext>
            </a:extLst>
          </a:blip>
          <a:srcRect b="16653"/>
          <a:stretch/>
        </p:blipFill>
        <p:spPr bwMode="auto">
          <a:xfrm>
            <a:off x="7010400" y="3943747"/>
            <a:ext cx="3200400" cy="28179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p:txBody>
          <a:bodyPr/>
          <a:lstStyle/>
          <a:p>
            <a:r>
              <a:rPr lang="en-US" altLang="en-US" dirty="0"/>
              <a:t>STRATOSPHERIC OZONE DEPLETION</a:t>
            </a:r>
          </a:p>
        </p:txBody>
      </p:sp>
      <p:sp>
        <p:nvSpPr>
          <p:cNvPr id="45059" name="Rectangle 3"/>
          <p:cNvSpPr>
            <a:spLocks noGrp="1" noChangeArrowheads="1"/>
          </p:cNvSpPr>
          <p:nvPr>
            <p:ph idx="1"/>
          </p:nvPr>
        </p:nvSpPr>
        <p:spPr>
          <a:xfrm>
            <a:off x="441331" y="2133600"/>
            <a:ext cx="11309338" cy="4724400"/>
          </a:xfrm>
        </p:spPr>
        <p:txBody>
          <a:bodyPr anchor="t">
            <a:normAutofit/>
          </a:bodyPr>
          <a:lstStyle/>
          <a:p>
            <a:r>
              <a:rPr lang="en-US" altLang="en-US" dirty="0"/>
              <a:t>The rise in Chlorine measured in the stratosphere matches the rise in the amount of </a:t>
            </a:r>
            <a:r>
              <a:rPr lang="en-US" altLang="en-US" b="1" dirty="0">
                <a:solidFill>
                  <a:srgbClr val="FF0000"/>
                </a:solidFill>
              </a:rPr>
              <a:t>Fluorine</a:t>
            </a:r>
            <a:r>
              <a:rPr lang="en-US" altLang="en-US" dirty="0"/>
              <a:t>, which has different natural sources than Chlorine, over the past two decades. </a:t>
            </a:r>
          </a:p>
          <a:p>
            <a:pPr marL="0" indent="0">
              <a:buNone/>
            </a:pPr>
            <a:endParaRPr lang="en-US" altLang="en-US" dirty="0"/>
          </a:p>
          <a:p>
            <a:r>
              <a:rPr lang="en-US" altLang="en-US" dirty="0"/>
              <a:t>The rise in the amount of </a:t>
            </a:r>
            <a:r>
              <a:rPr lang="en-US" altLang="en-US" dirty="0">
                <a:solidFill>
                  <a:srgbClr val="FF0000"/>
                </a:solidFill>
              </a:rPr>
              <a:t>Chlorine </a:t>
            </a:r>
            <a:r>
              <a:rPr lang="en-US" altLang="en-US" dirty="0"/>
              <a:t>measured by NASA and other agencies in the stratosphere over the past twenty years matches the rise in CFC and HCFC emissions over the same period.</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1DA258-14CE-48C3-9052-39E915328A88}"/>
              </a:ext>
            </a:extLst>
          </p:cNvPr>
          <p:cNvSpPr>
            <a:spLocks noGrp="1"/>
          </p:cNvSpPr>
          <p:nvPr>
            <p:ph type="title"/>
          </p:nvPr>
        </p:nvSpPr>
        <p:spPr/>
        <p:txBody>
          <a:bodyPr/>
          <a:lstStyle/>
          <a:p>
            <a:r>
              <a:rPr lang="en-US" altLang="en-US" dirty="0"/>
              <a:t>STRATOSPHERIC OZONE DEPLETION</a:t>
            </a:r>
            <a:endParaRPr lang="en-US" dirty="0"/>
          </a:p>
        </p:txBody>
      </p:sp>
      <p:sp>
        <p:nvSpPr>
          <p:cNvPr id="3" name="Content Placeholder 2">
            <a:extLst>
              <a:ext uri="{FF2B5EF4-FFF2-40B4-BE49-F238E27FC236}">
                <a16:creationId xmlns:a16="http://schemas.microsoft.com/office/drawing/2014/main" id="{C9E14950-F47F-4B23-AFC9-1EA4BDFE53AF}"/>
              </a:ext>
            </a:extLst>
          </p:cNvPr>
          <p:cNvSpPr>
            <a:spLocks noGrp="1"/>
          </p:cNvSpPr>
          <p:nvPr>
            <p:ph idx="1"/>
          </p:nvPr>
        </p:nvSpPr>
        <p:spPr>
          <a:xfrm>
            <a:off x="440286" y="1981200"/>
            <a:ext cx="11309338" cy="3581400"/>
          </a:xfrm>
        </p:spPr>
        <p:txBody>
          <a:bodyPr/>
          <a:lstStyle/>
          <a:p>
            <a:pPr marL="0" indent="0">
              <a:buNone/>
            </a:pPr>
            <a:r>
              <a:rPr lang="en-US" dirty="0"/>
              <a:t>The evidence is clear, chlorine containing refrigerants have changed the natural balance, thus depleting the ozone layer. </a:t>
            </a:r>
          </a:p>
          <a:p>
            <a:endParaRPr lang="en-US" dirty="0"/>
          </a:p>
        </p:txBody>
      </p:sp>
      <p:sp>
        <p:nvSpPr>
          <p:cNvPr id="4" name="Rectangle 3">
            <a:extLst>
              <a:ext uri="{FF2B5EF4-FFF2-40B4-BE49-F238E27FC236}">
                <a16:creationId xmlns:a16="http://schemas.microsoft.com/office/drawing/2014/main" id="{92AAF04F-B422-4AD4-816A-C32EB793E83F}"/>
              </a:ext>
            </a:extLst>
          </p:cNvPr>
          <p:cNvSpPr/>
          <p:nvPr/>
        </p:nvSpPr>
        <p:spPr>
          <a:xfrm>
            <a:off x="2796739" y="4648200"/>
            <a:ext cx="5655714" cy="769441"/>
          </a:xfrm>
          <a:prstGeom prst="rect">
            <a:avLst/>
          </a:prstGeom>
        </p:spPr>
        <p:txBody>
          <a:bodyPr wrap="none">
            <a:spAutoFit/>
          </a:bodyPr>
          <a:lstStyle/>
          <a:p>
            <a:r>
              <a:rPr lang="en-US" dirty="0">
                <a:solidFill>
                  <a:srgbClr val="FF0000"/>
                </a:solidFill>
              </a:rPr>
              <a:t>Chlorine is the Culprit</a:t>
            </a:r>
          </a:p>
        </p:txBody>
      </p:sp>
    </p:spTree>
    <p:extLst>
      <p:ext uri="{BB962C8B-B14F-4D97-AF65-F5344CB8AC3E}">
        <p14:creationId xmlns:p14="http://schemas.microsoft.com/office/powerpoint/2010/main" val="37534279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F400DE-527D-454C-A2FB-C1210216A607}"/>
              </a:ext>
            </a:extLst>
          </p:cNvPr>
          <p:cNvSpPr>
            <a:spLocks noGrp="1"/>
          </p:cNvSpPr>
          <p:nvPr>
            <p:ph type="title"/>
          </p:nvPr>
        </p:nvSpPr>
        <p:spPr/>
        <p:txBody>
          <a:bodyPr>
            <a:normAutofit/>
          </a:bodyPr>
          <a:lstStyle/>
          <a:p>
            <a:r>
              <a:rPr lang="en-US" dirty="0">
                <a:effectLst/>
              </a:rPr>
              <a:t>FEDERAL REGULATIONS</a:t>
            </a:r>
            <a:endParaRPr lang="en-US" dirty="0"/>
          </a:p>
        </p:txBody>
      </p:sp>
      <p:sp>
        <p:nvSpPr>
          <p:cNvPr id="3" name="Content Placeholder 2">
            <a:extLst>
              <a:ext uri="{FF2B5EF4-FFF2-40B4-BE49-F238E27FC236}">
                <a16:creationId xmlns:a16="http://schemas.microsoft.com/office/drawing/2014/main" id="{CBDE8818-21FA-4288-BB45-883F41E79D8F}"/>
              </a:ext>
            </a:extLst>
          </p:cNvPr>
          <p:cNvSpPr>
            <a:spLocks noGrp="1"/>
          </p:cNvSpPr>
          <p:nvPr>
            <p:ph idx="1"/>
          </p:nvPr>
        </p:nvSpPr>
        <p:spPr>
          <a:xfrm>
            <a:off x="440286" y="1981200"/>
            <a:ext cx="11309338" cy="4724400"/>
          </a:xfrm>
        </p:spPr>
        <p:txBody>
          <a:bodyPr>
            <a:normAutofit/>
          </a:bodyPr>
          <a:lstStyle/>
          <a:p>
            <a:r>
              <a:rPr lang="en-US" dirty="0"/>
              <a:t>Section 608 of the Clean Air Act requires all persons who maintain, service, repair, or dispose of appliances containing regulated refrigerants, be certified in proper refrigerant handling techniques as required by the National Recycling and Emission Reduction Program.  </a:t>
            </a:r>
          </a:p>
          <a:p>
            <a:r>
              <a:rPr lang="en-US" dirty="0">
                <a:solidFill>
                  <a:srgbClr val="418AB3"/>
                </a:solidFill>
              </a:rPr>
              <a:t>Regulated refrigerants currently include: CFC, HCFC, HFC, and HFO refrigerants.</a:t>
            </a:r>
          </a:p>
        </p:txBody>
      </p:sp>
    </p:spTree>
    <p:custDataLst>
      <p:tags r:id="rId1"/>
    </p:custDataLst>
    <p:extLst>
      <p:ext uri="{BB962C8B-B14F-4D97-AF65-F5344CB8AC3E}">
        <p14:creationId xmlns:p14="http://schemas.microsoft.com/office/powerpoint/2010/main" val="42058871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r>
              <a:rPr lang="en-US" altLang="en-US" dirty="0"/>
              <a:t>STRATOSPHERIC OZONE DEPLETION</a:t>
            </a:r>
          </a:p>
        </p:txBody>
      </p:sp>
      <p:sp>
        <p:nvSpPr>
          <p:cNvPr id="2" name="Content Placeholder 1">
            <a:extLst>
              <a:ext uri="{FF2B5EF4-FFF2-40B4-BE49-F238E27FC236}">
                <a16:creationId xmlns:a16="http://schemas.microsoft.com/office/drawing/2014/main" id="{780D43C6-ABEB-4D92-96D6-5FCB48AF670E}"/>
              </a:ext>
            </a:extLst>
          </p:cNvPr>
          <p:cNvSpPr>
            <a:spLocks noGrp="1"/>
          </p:cNvSpPr>
          <p:nvPr>
            <p:ph idx="1"/>
          </p:nvPr>
        </p:nvSpPr>
        <p:spPr>
          <a:xfrm>
            <a:off x="440286" y="1981200"/>
            <a:ext cx="11309338" cy="1030287"/>
          </a:xfrm>
        </p:spPr>
        <p:txBody>
          <a:bodyPr anchor="t"/>
          <a:lstStyle/>
          <a:p>
            <a:pPr marL="0" indent="0">
              <a:buNone/>
            </a:pPr>
            <a:r>
              <a:rPr lang="en-US" dirty="0"/>
              <a:t>An ozone molecule consists of</a:t>
            </a:r>
            <a:r>
              <a:rPr lang="en-US" dirty="0">
                <a:solidFill>
                  <a:srgbClr val="FF0000"/>
                </a:solidFill>
              </a:rPr>
              <a:t> three oxygen atoms </a:t>
            </a:r>
            <a:r>
              <a:rPr lang="en-US" dirty="0"/>
              <a:t>(O</a:t>
            </a:r>
            <a:r>
              <a:rPr lang="en-US" baseline="-25000" dirty="0"/>
              <a:t>3</a:t>
            </a:r>
            <a:r>
              <a:rPr lang="en-US" dirty="0"/>
              <a:t>).</a:t>
            </a:r>
          </a:p>
          <a:p>
            <a:pPr marL="0" indent="0">
              <a:buNone/>
            </a:pPr>
            <a:endParaRPr lang="en-US" dirty="0"/>
          </a:p>
        </p:txBody>
      </p:sp>
      <p:pic>
        <p:nvPicPr>
          <p:cNvPr id="3" name="Picture 2">
            <a:extLst>
              <a:ext uri="{FF2B5EF4-FFF2-40B4-BE49-F238E27FC236}">
                <a16:creationId xmlns:a16="http://schemas.microsoft.com/office/drawing/2014/main" id="{0B4874DE-6CCA-430B-B48E-1CCE5077C684}"/>
              </a:ext>
            </a:extLst>
          </p:cNvPr>
          <p:cNvPicPr>
            <a:picLocks noChangeAspect="1"/>
          </p:cNvPicPr>
          <p:nvPr/>
        </p:nvPicPr>
        <p:blipFill>
          <a:blip r:embed="rId3"/>
          <a:stretch>
            <a:fillRect/>
          </a:stretch>
        </p:blipFill>
        <p:spPr>
          <a:xfrm>
            <a:off x="2743200" y="2662956"/>
            <a:ext cx="3998375" cy="3718076"/>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4"/>
          <p:cNvSpPr>
            <a:spLocks noGrp="1" noChangeArrowheads="1"/>
          </p:cNvSpPr>
          <p:nvPr>
            <p:ph type="title"/>
          </p:nvPr>
        </p:nvSpPr>
        <p:spPr/>
        <p:txBody>
          <a:bodyPr/>
          <a:lstStyle/>
          <a:p>
            <a:r>
              <a:rPr lang="en-US" altLang="en-US" dirty="0"/>
              <a:t>STRATOSPHERIC OZONE DEPLETION</a:t>
            </a:r>
          </a:p>
        </p:txBody>
      </p:sp>
      <p:sp>
        <p:nvSpPr>
          <p:cNvPr id="37905" name="TextBox 37904"/>
          <p:cNvSpPr txBox="1"/>
          <p:nvPr/>
        </p:nvSpPr>
        <p:spPr>
          <a:xfrm rot="19195386">
            <a:off x="6284865" y="4086998"/>
            <a:ext cx="1716135" cy="406600"/>
          </a:xfrm>
          <a:prstGeom prst="rect">
            <a:avLst/>
          </a:prstGeom>
          <a:noFill/>
        </p:spPr>
        <p:txBody>
          <a:bodyPr wrap="none" rtlCol="0">
            <a:spAutoFit/>
          </a:bodyPr>
          <a:lstStyle/>
          <a:p>
            <a:r>
              <a:rPr lang="en-US" sz="2400" dirty="0">
                <a:latin typeface="+mn-lt"/>
              </a:rPr>
              <a:t>UV Radiation</a:t>
            </a:r>
          </a:p>
        </p:txBody>
      </p:sp>
      <p:grpSp>
        <p:nvGrpSpPr>
          <p:cNvPr id="4" name="Group 3">
            <a:extLst>
              <a:ext uri="{FF2B5EF4-FFF2-40B4-BE49-F238E27FC236}">
                <a16:creationId xmlns:a16="http://schemas.microsoft.com/office/drawing/2014/main" id="{D36C7519-5B77-40BD-8D17-96970354A101}"/>
              </a:ext>
            </a:extLst>
          </p:cNvPr>
          <p:cNvGrpSpPr/>
          <p:nvPr/>
        </p:nvGrpSpPr>
        <p:grpSpPr>
          <a:xfrm>
            <a:off x="1411831" y="2537737"/>
            <a:ext cx="5274664" cy="4015463"/>
            <a:chOff x="1411831" y="2537737"/>
            <a:chExt cx="5274664" cy="4015463"/>
          </a:xfrm>
        </p:grpSpPr>
        <p:grpSp>
          <p:nvGrpSpPr>
            <p:cNvPr id="37907" name="Group 37906"/>
            <p:cNvGrpSpPr/>
            <p:nvPr/>
          </p:nvGrpSpPr>
          <p:grpSpPr>
            <a:xfrm>
              <a:off x="2572662" y="2830851"/>
              <a:ext cx="1271243" cy="1257534"/>
              <a:chOff x="969867" y="4785360"/>
              <a:chExt cx="1499415" cy="1463040"/>
            </a:xfrm>
          </p:grpSpPr>
          <p:sp>
            <p:nvSpPr>
              <p:cNvPr id="61" name="Oval 60"/>
              <p:cNvSpPr/>
              <p:nvPr/>
            </p:nvSpPr>
            <p:spPr bwMode="auto">
              <a:xfrm>
                <a:off x="1447800" y="4785360"/>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2" name="Oval 61"/>
              <p:cNvSpPr/>
              <p:nvPr/>
            </p:nvSpPr>
            <p:spPr bwMode="auto">
              <a:xfrm rot="18559005">
                <a:off x="1472787" y="479898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3" name="Oval 62"/>
              <p:cNvSpPr/>
              <p:nvPr/>
            </p:nvSpPr>
            <p:spPr bwMode="auto">
              <a:xfrm rot="2860410">
                <a:off x="1509162" y="478781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4" name="Oval 63"/>
              <p:cNvSpPr/>
              <p:nvPr/>
            </p:nvSpPr>
            <p:spPr bwMode="auto">
              <a:xfrm rot="10800000" flipV="1">
                <a:off x="1390650" y="5208032"/>
                <a:ext cx="763169" cy="651749"/>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rPr>
                  <a:t>CL</a:t>
                </a:r>
              </a:p>
            </p:txBody>
          </p:sp>
        </p:grpSp>
        <p:sp>
          <p:nvSpPr>
            <p:cNvPr id="93" name="TextBox 12"/>
            <p:cNvSpPr txBox="1">
              <a:spLocks noChangeArrowheads="1"/>
            </p:cNvSpPr>
            <p:nvPr/>
          </p:nvSpPr>
          <p:spPr bwMode="auto">
            <a:xfrm>
              <a:off x="2943620" y="6145411"/>
              <a:ext cx="2921131" cy="407789"/>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nchor="ctr" anchorCtr="0">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800" dirty="0">
                  <a:latin typeface="Times New Roman" pitchFamily="18" charset="0"/>
                </a:rPr>
                <a:t>CFC Molecule</a:t>
              </a:r>
            </a:p>
          </p:txBody>
        </p:sp>
        <p:cxnSp>
          <p:nvCxnSpPr>
            <p:cNvPr id="90" name="Straight Connector 89"/>
            <p:cNvCxnSpPr>
              <a:cxnSpLocks/>
              <a:stCxn id="64" idx="3"/>
            </p:cNvCxnSpPr>
            <p:nvPr/>
          </p:nvCxnSpPr>
          <p:spPr>
            <a:xfrm>
              <a:off x="3481691" y="3672313"/>
              <a:ext cx="710038" cy="719119"/>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3097587" y="4708402"/>
              <a:ext cx="1053020" cy="659850"/>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652022" y="4730251"/>
              <a:ext cx="1140824" cy="736844"/>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flipH="1">
              <a:off x="4741976" y="3682306"/>
              <a:ext cx="742718" cy="652156"/>
            </a:xfrm>
            <a:prstGeom prst="line">
              <a:avLst/>
            </a:prstGeom>
            <a:ln w="76200"/>
          </p:spPr>
          <p:style>
            <a:lnRef idx="1">
              <a:schemeClr val="accent1"/>
            </a:lnRef>
            <a:fillRef idx="0">
              <a:schemeClr val="accent1"/>
            </a:fillRef>
            <a:effectRef idx="0">
              <a:schemeClr val="accent1"/>
            </a:effectRef>
            <a:fontRef idx="minor">
              <a:schemeClr val="tx1"/>
            </a:fontRef>
          </p:style>
        </p:cxnSp>
        <p:grpSp>
          <p:nvGrpSpPr>
            <p:cNvPr id="66" name="Group 65"/>
            <p:cNvGrpSpPr/>
            <p:nvPr/>
          </p:nvGrpSpPr>
          <p:grpSpPr>
            <a:xfrm>
              <a:off x="2249640" y="4848145"/>
              <a:ext cx="1271243" cy="1257534"/>
              <a:chOff x="969867" y="4785360"/>
              <a:chExt cx="1499415" cy="1463040"/>
            </a:xfrm>
          </p:grpSpPr>
          <p:sp>
            <p:nvSpPr>
              <p:cNvPr id="67" name="Oval 66"/>
              <p:cNvSpPr/>
              <p:nvPr/>
            </p:nvSpPr>
            <p:spPr bwMode="auto">
              <a:xfrm>
                <a:off x="1447800" y="4785360"/>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8" name="Oval 67"/>
              <p:cNvSpPr/>
              <p:nvPr/>
            </p:nvSpPr>
            <p:spPr bwMode="auto">
              <a:xfrm rot="18559005">
                <a:off x="1472787" y="479898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9" name="Oval 68"/>
              <p:cNvSpPr/>
              <p:nvPr/>
            </p:nvSpPr>
            <p:spPr bwMode="auto">
              <a:xfrm rot="2860410">
                <a:off x="1509162" y="478781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0" name="Oval 69"/>
              <p:cNvSpPr/>
              <p:nvPr/>
            </p:nvSpPr>
            <p:spPr bwMode="auto">
              <a:xfrm rot="10800000" flipV="1">
                <a:off x="1390650" y="5219700"/>
                <a:ext cx="692749" cy="6400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rPr>
                  <a:t>CL</a:t>
                </a:r>
              </a:p>
            </p:txBody>
          </p:sp>
        </p:grpSp>
        <p:grpSp>
          <p:nvGrpSpPr>
            <p:cNvPr id="71" name="Group 70"/>
            <p:cNvGrpSpPr/>
            <p:nvPr/>
          </p:nvGrpSpPr>
          <p:grpSpPr>
            <a:xfrm>
              <a:off x="5415252" y="4926741"/>
              <a:ext cx="1271243" cy="1257534"/>
              <a:chOff x="969867" y="4785360"/>
              <a:chExt cx="1499415" cy="1463040"/>
            </a:xfrm>
          </p:grpSpPr>
          <p:sp>
            <p:nvSpPr>
              <p:cNvPr id="72" name="Oval 71"/>
              <p:cNvSpPr/>
              <p:nvPr/>
            </p:nvSpPr>
            <p:spPr bwMode="auto">
              <a:xfrm>
                <a:off x="1447800" y="4785360"/>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3" name="Oval 72"/>
              <p:cNvSpPr/>
              <p:nvPr/>
            </p:nvSpPr>
            <p:spPr bwMode="auto">
              <a:xfrm rot="18559005">
                <a:off x="1472787" y="479898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4" name="Oval 73"/>
              <p:cNvSpPr/>
              <p:nvPr/>
            </p:nvSpPr>
            <p:spPr bwMode="auto">
              <a:xfrm rot="2860410">
                <a:off x="1509162" y="478781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5" name="Oval 74"/>
              <p:cNvSpPr/>
              <p:nvPr/>
            </p:nvSpPr>
            <p:spPr bwMode="auto">
              <a:xfrm rot="10800000" flipV="1">
                <a:off x="1390650" y="5219700"/>
                <a:ext cx="732017" cy="6400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rPr>
                  <a:t>CL</a:t>
                </a:r>
              </a:p>
            </p:txBody>
          </p:sp>
        </p:grpSp>
        <p:sp>
          <p:nvSpPr>
            <p:cNvPr id="77" name="Oval 76"/>
            <p:cNvSpPr/>
            <p:nvPr/>
          </p:nvSpPr>
          <p:spPr bwMode="auto">
            <a:xfrm>
              <a:off x="5453674" y="2896348"/>
              <a:ext cx="387626" cy="1257534"/>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9" name="Oval 78"/>
            <p:cNvSpPr/>
            <p:nvPr/>
          </p:nvSpPr>
          <p:spPr bwMode="auto">
            <a:xfrm rot="2860410">
              <a:off x="5503021" y="2907020"/>
              <a:ext cx="392979" cy="1240403"/>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nvGrpSpPr>
            <p:cNvPr id="2" name="Group 1"/>
            <p:cNvGrpSpPr/>
            <p:nvPr/>
          </p:nvGrpSpPr>
          <p:grpSpPr>
            <a:xfrm>
              <a:off x="5048470" y="3269678"/>
              <a:ext cx="1240403" cy="550171"/>
              <a:chOff x="5358585" y="2800682"/>
              <a:chExt cx="1463040" cy="640080"/>
            </a:xfrm>
          </p:grpSpPr>
          <p:sp>
            <p:nvSpPr>
              <p:cNvPr id="78" name="Oval 77"/>
              <p:cNvSpPr/>
              <p:nvPr/>
            </p:nvSpPr>
            <p:spPr bwMode="auto">
              <a:xfrm rot="18559005">
                <a:off x="5861505" y="2379963"/>
                <a:ext cx="457200" cy="146304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0" name="Oval 79"/>
              <p:cNvSpPr/>
              <p:nvPr/>
            </p:nvSpPr>
            <p:spPr bwMode="auto">
              <a:xfrm rot="10800000" flipV="1">
                <a:off x="5779368" y="2800682"/>
                <a:ext cx="640080" cy="640080"/>
              </a:xfrm>
              <a:prstGeom prst="ellipse">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rPr>
                  <a:t>FL</a:t>
                </a:r>
              </a:p>
            </p:txBody>
          </p:sp>
        </p:grpSp>
        <p:sp>
          <p:nvSpPr>
            <p:cNvPr id="83" name="Oval 82"/>
            <p:cNvSpPr/>
            <p:nvPr/>
          </p:nvSpPr>
          <p:spPr bwMode="auto">
            <a:xfrm>
              <a:off x="4083640" y="3693090"/>
              <a:ext cx="542676" cy="1964897"/>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4" name="Oval 83"/>
            <p:cNvSpPr/>
            <p:nvPr/>
          </p:nvSpPr>
          <p:spPr bwMode="auto">
            <a:xfrm rot="18559005">
              <a:off x="4090698" y="3740112"/>
              <a:ext cx="550171" cy="193813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5" name="Oval 84"/>
            <p:cNvSpPr/>
            <p:nvPr/>
          </p:nvSpPr>
          <p:spPr bwMode="auto">
            <a:xfrm rot="2860410">
              <a:off x="4107478" y="3642882"/>
              <a:ext cx="550171" cy="1938130"/>
            </a:xfrm>
            <a:prstGeom prst="ellipse">
              <a:avLst/>
            </a:prstGeom>
            <a:no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6" name="Oval 85"/>
            <p:cNvSpPr/>
            <p:nvPr/>
          </p:nvSpPr>
          <p:spPr bwMode="auto">
            <a:xfrm rot="10800000" flipV="1">
              <a:off x="3864755" y="4171033"/>
              <a:ext cx="977578" cy="971689"/>
            </a:xfrm>
            <a:prstGeom prst="ellipse">
              <a:avLst/>
            </a:prstGeom>
            <a:solidFill>
              <a:srgbClr val="0033CC"/>
            </a:solidFill>
            <a:ln>
              <a:solidFill>
                <a:srgbClr val="0033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800" dirty="0">
                  <a:solidFill>
                    <a:schemeClr val="bg1"/>
                  </a:solidFill>
                </a:rPr>
                <a:t>CARBON</a:t>
              </a:r>
              <a:endParaRPr lang="en-US" sz="700" dirty="0">
                <a:solidFill>
                  <a:schemeClr val="bg1"/>
                </a:solidFill>
              </a:endParaRPr>
            </a:p>
          </p:txBody>
        </p:sp>
        <p:sp>
          <p:nvSpPr>
            <p:cNvPr id="94" name="TextBox 93"/>
            <p:cNvSpPr txBox="1"/>
            <p:nvPr/>
          </p:nvSpPr>
          <p:spPr>
            <a:xfrm>
              <a:off x="1411831" y="3230590"/>
              <a:ext cx="1266673" cy="481474"/>
            </a:xfrm>
            <a:prstGeom prst="rect">
              <a:avLst/>
            </a:prstGeom>
            <a:noFill/>
          </p:spPr>
          <p:txBody>
            <a:bodyPr wrap="none" rtlCol="0" anchor="ctr" anchorCtr="0">
              <a:spAutoFit/>
            </a:bodyPr>
            <a:lstStyle/>
            <a:p>
              <a:r>
                <a:rPr lang="en-US" sz="2800" dirty="0">
                  <a:latin typeface="+mn-lt"/>
                </a:rPr>
                <a:t>Chlorine</a:t>
              </a:r>
            </a:p>
          </p:txBody>
        </p:sp>
        <p:sp>
          <p:nvSpPr>
            <p:cNvPr id="37906" name="TextBox 37905"/>
            <p:cNvSpPr txBox="1"/>
            <p:nvPr/>
          </p:nvSpPr>
          <p:spPr>
            <a:xfrm>
              <a:off x="4166553" y="2537737"/>
              <a:ext cx="1244083" cy="481474"/>
            </a:xfrm>
            <a:prstGeom prst="rect">
              <a:avLst/>
            </a:prstGeom>
            <a:noFill/>
          </p:spPr>
          <p:txBody>
            <a:bodyPr wrap="none" rtlCol="0" anchor="ctr" anchorCtr="0">
              <a:spAutoFit/>
            </a:bodyPr>
            <a:lstStyle/>
            <a:p>
              <a:r>
                <a:rPr lang="en-US" sz="2800" dirty="0">
                  <a:latin typeface="+mn-lt"/>
                </a:rPr>
                <a:t>Fluorine</a:t>
              </a:r>
            </a:p>
          </p:txBody>
        </p:sp>
      </p:grpSp>
      <p:pic>
        <p:nvPicPr>
          <p:cNvPr id="10" name="Picture 9">
            <a:extLst>
              <a:ext uri="{FF2B5EF4-FFF2-40B4-BE49-F238E27FC236}">
                <a16:creationId xmlns:a16="http://schemas.microsoft.com/office/drawing/2014/main" id="{693B62A3-5F73-4A02-BF91-504260889C6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rot="19212108">
            <a:off x="7450249" y="1659049"/>
            <a:ext cx="2199522" cy="2199522"/>
          </a:xfrm>
          <a:prstGeom prst="rect">
            <a:avLst/>
          </a:prstGeom>
        </p:spPr>
      </p:pic>
      <p:cxnSp>
        <p:nvCxnSpPr>
          <p:cNvPr id="29" name="Straight Arrow Connector 28">
            <a:extLst>
              <a:ext uri="{FF2B5EF4-FFF2-40B4-BE49-F238E27FC236}">
                <a16:creationId xmlns:a16="http://schemas.microsoft.com/office/drawing/2014/main" id="{A9B60F90-6E3D-4E15-A909-AA21DE421C74}"/>
              </a:ext>
            </a:extLst>
          </p:cNvPr>
          <p:cNvCxnSpPr>
            <a:cxnSpLocks/>
          </p:cNvCxnSpPr>
          <p:nvPr/>
        </p:nvCxnSpPr>
        <p:spPr>
          <a:xfrm flipH="1">
            <a:off x="5027991" y="3431839"/>
            <a:ext cx="2704473" cy="2226148"/>
          </a:xfrm>
          <a:prstGeom prst="straightConnector1">
            <a:avLst/>
          </a:prstGeom>
          <a:ln w="76200">
            <a:solidFill>
              <a:srgbClr val="FFFF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31106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4"/>
          <p:cNvSpPr>
            <a:spLocks noGrp="1" noChangeArrowheads="1"/>
          </p:cNvSpPr>
          <p:nvPr>
            <p:ph type="title"/>
          </p:nvPr>
        </p:nvSpPr>
        <p:spPr/>
        <p:txBody>
          <a:bodyPr/>
          <a:lstStyle/>
          <a:p>
            <a:r>
              <a:rPr lang="en-US" altLang="en-US" dirty="0"/>
              <a:t>STRATOSPHERIC OZONE DEPLETION</a:t>
            </a:r>
          </a:p>
        </p:txBody>
      </p:sp>
      <p:sp>
        <p:nvSpPr>
          <p:cNvPr id="3" name="Content Placeholder 2">
            <a:extLst>
              <a:ext uri="{FF2B5EF4-FFF2-40B4-BE49-F238E27FC236}">
                <a16:creationId xmlns:a16="http://schemas.microsoft.com/office/drawing/2014/main" id="{37AD03D2-1569-4236-A1B0-D2C5C299B592}"/>
              </a:ext>
            </a:extLst>
          </p:cNvPr>
          <p:cNvSpPr>
            <a:spLocks noGrp="1"/>
          </p:cNvSpPr>
          <p:nvPr>
            <p:ph idx="1"/>
          </p:nvPr>
        </p:nvSpPr>
        <p:spPr>
          <a:xfrm>
            <a:off x="441331" y="1923087"/>
            <a:ext cx="11309338" cy="3877600"/>
          </a:xfrm>
        </p:spPr>
        <p:txBody>
          <a:bodyPr anchor="t"/>
          <a:lstStyle/>
          <a:p>
            <a:pPr marL="0" indent="0">
              <a:buNone/>
            </a:pPr>
            <a:r>
              <a:rPr lang="en-US" dirty="0"/>
              <a:t>When CFCs and HCFCs reach the stratosphere, the sun’s UV radiation causes them to break apart.</a:t>
            </a:r>
          </a:p>
          <a:p>
            <a:endParaRPr lang="en-US" dirty="0"/>
          </a:p>
        </p:txBody>
      </p:sp>
      <p:grpSp>
        <p:nvGrpSpPr>
          <p:cNvPr id="4" name="Group 3">
            <a:extLst>
              <a:ext uri="{FF2B5EF4-FFF2-40B4-BE49-F238E27FC236}">
                <a16:creationId xmlns:a16="http://schemas.microsoft.com/office/drawing/2014/main" id="{1BB51ABB-03E5-4258-918A-970636A33CC2}"/>
              </a:ext>
            </a:extLst>
          </p:cNvPr>
          <p:cNvGrpSpPr/>
          <p:nvPr/>
        </p:nvGrpSpPr>
        <p:grpSpPr>
          <a:xfrm>
            <a:off x="1524000" y="3276600"/>
            <a:ext cx="8488690" cy="3216275"/>
            <a:chOff x="1828800" y="2955925"/>
            <a:chExt cx="8488690" cy="3216275"/>
          </a:xfrm>
        </p:grpSpPr>
        <p:sp>
          <p:nvSpPr>
            <p:cNvPr id="39941" name="TextBox 3"/>
            <p:cNvSpPr txBox="1">
              <a:spLocks noChangeArrowheads="1"/>
            </p:cNvSpPr>
            <p:nvPr/>
          </p:nvSpPr>
          <p:spPr bwMode="auto">
            <a:xfrm>
              <a:off x="1851719" y="4949401"/>
              <a:ext cx="1582357" cy="830997"/>
            </a:xfrm>
            <a:prstGeom prst="rect">
              <a:avLst/>
            </a:prstGeom>
            <a:noFill/>
            <a:ln>
              <a:noFill/>
            </a:ln>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400" dirty="0">
                  <a:latin typeface="Times New Roman" pitchFamily="18" charset="0"/>
                </a:rPr>
                <a:t>Chlorine </a:t>
              </a:r>
            </a:p>
            <a:p>
              <a:pPr algn="ctr" eaLnBrk="1" hangingPunct="1">
                <a:spcBef>
                  <a:spcPct val="0"/>
                </a:spcBef>
                <a:buFontTx/>
                <a:buNone/>
              </a:pPr>
              <a:r>
                <a:rPr lang="en-US" altLang="en-US" sz="2400" dirty="0">
                  <a:latin typeface="Times New Roman" pitchFamily="18" charset="0"/>
                </a:rPr>
                <a:t>Atom</a:t>
              </a:r>
            </a:p>
          </p:txBody>
        </p:sp>
        <p:sp>
          <p:nvSpPr>
            <p:cNvPr id="39942" name="TextBox 18"/>
            <p:cNvSpPr txBox="1">
              <a:spLocks noChangeArrowheads="1"/>
            </p:cNvSpPr>
            <p:nvPr/>
          </p:nvSpPr>
          <p:spPr bwMode="auto">
            <a:xfrm>
              <a:off x="3886648" y="4971974"/>
              <a:ext cx="2766876" cy="1200226"/>
            </a:xfrm>
            <a:prstGeom prst="rect">
              <a:avLst/>
            </a:prstGeom>
            <a:noFill/>
            <a:ln>
              <a:noFill/>
            </a:ln>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400" dirty="0">
                  <a:solidFill>
                    <a:srgbClr val="FF0000"/>
                  </a:solidFill>
                  <a:latin typeface="Times New Roman" pitchFamily="18" charset="0"/>
                </a:rPr>
                <a:t>Ozone Molecule</a:t>
              </a:r>
            </a:p>
            <a:p>
              <a:pPr algn="ctr" eaLnBrk="1" hangingPunct="1">
                <a:spcBef>
                  <a:spcPct val="0"/>
                </a:spcBef>
                <a:buFontTx/>
                <a:buNone/>
              </a:pPr>
              <a:r>
                <a:rPr lang="en-US" altLang="en-US" sz="2400" dirty="0">
                  <a:solidFill>
                    <a:srgbClr val="FF0000"/>
                  </a:solidFill>
                  <a:latin typeface="Times New Roman" pitchFamily="18" charset="0"/>
                </a:rPr>
                <a:t>Made of up 3</a:t>
              </a:r>
            </a:p>
            <a:p>
              <a:pPr algn="ctr" eaLnBrk="1" hangingPunct="1">
                <a:spcBef>
                  <a:spcPct val="0"/>
                </a:spcBef>
                <a:buFontTx/>
                <a:buNone/>
              </a:pPr>
              <a:r>
                <a:rPr lang="en-US" altLang="en-US" sz="2400" dirty="0">
                  <a:solidFill>
                    <a:srgbClr val="FF0000"/>
                  </a:solidFill>
                  <a:latin typeface="Times New Roman" pitchFamily="18" charset="0"/>
                </a:rPr>
                <a:t>Oxygen Atoms</a:t>
              </a:r>
            </a:p>
          </p:txBody>
        </p:sp>
        <p:sp>
          <p:nvSpPr>
            <p:cNvPr id="39943" name="TextBox 20"/>
            <p:cNvSpPr txBox="1">
              <a:spLocks noChangeArrowheads="1"/>
            </p:cNvSpPr>
            <p:nvPr/>
          </p:nvSpPr>
          <p:spPr bwMode="auto">
            <a:xfrm>
              <a:off x="6830550" y="4949401"/>
              <a:ext cx="1577614" cy="830997"/>
            </a:xfrm>
            <a:prstGeom prst="rect">
              <a:avLst/>
            </a:prstGeom>
            <a:noFill/>
            <a:ln>
              <a:noFill/>
            </a:ln>
          </p:spPr>
          <p:txBody>
            <a:bodyPr>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400" dirty="0">
                  <a:solidFill>
                    <a:srgbClr val="FF0000"/>
                  </a:solidFill>
                  <a:latin typeface="Times New Roman" pitchFamily="18" charset="0"/>
                </a:rPr>
                <a:t>Chlorine </a:t>
              </a:r>
            </a:p>
            <a:p>
              <a:pPr algn="ctr" eaLnBrk="1" hangingPunct="1">
                <a:spcBef>
                  <a:spcPct val="0"/>
                </a:spcBef>
                <a:buFontTx/>
                <a:buNone/>
              </a:pPr>
              <a:r>
                <a:rPr lang="en-US" altLang="en-US" sz="2400" dirty="0">
                  <a:solidFill>
                    <a:srgbClr val="FF0000"/>
                  </a:solidFill>
                  <a:latin typeface="Times New Roman" pitchFamily="18" charset="0"/>
                </a:rPr>
                <a:t>Monoxide</a:t>
              </a:r>
            </a:p>
          </p:txBody>
        </p:sp>
        <p:sp>
          <p:nvSpPr>
            <p:cNvPr id="39944" name="TextBox 22"/>
            <p:cNvSpPr txBox="1">
              <a:spLocks noChangeArrowheads="1"/>
            </p:cNvSpPr>
            <p:nvPr/>
          </p:nvSpPr>
          <p:spPr bwMode="auto">
            <a:xfrm>
              <a:off x="8936984" y="4994377"/>
              <a:ext cx="1380506" cy="830997"/>
            </a:xfrm>
            <a:prstGeom prst="rect">
              <a:avLst/>
            </a:prstGeom>
            <a:noFill/>
            <a:ln>
              <a:noFill/>
            </a:ln>
          </p:spPr>
          <p:txBody>
            <a:bodyPr wrap="none">
              <a:spAutoFit/>
            </a:bodyPr>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400" dirty="0">
                  <a:latin typeface="Times New Roman" pitchFamily="18" charset="0"/>
                </a:rPr>
                <a:t>Diatomic</a:t>
              </a:r>
            </a:p>
            <a:p>
              <a:pPr algn="ctr" eaLnBrk="1" hangingPunct="1">
                <a:spcBef>
                  <a:spcPct val="0"/>
                </a:spcBef>
                <a:buFontTx/>
                <a:buNone/>
              </a:pPr>
              <a:r>
                <a:rPr lang="en-US" altLang="en-US" sz="2400" dirty="0">
                  <a:latin typeface="Times New Roman" pitchFamily="18" charset="0"/>
                </a:rPr>
                <a:t>Oxygen</a:t>
              </a:r>
            </a:p>
          </p:txBody>
        </p:sp>
        <p:sp>
          <p:nvSpPr>
            <p:cNvPr id="9" name="Right Arrow 8"/>
            <p:cNvSpPr/>
            <p:nvPr/>
          </p:nvSpPr>
          <p:spPr bwMode="auto">
            <a:xfrm>
              <a:off x="5962650" y="3646489"/>
              <a:ext cx="977900" cy="485775"/>
            </a:xfrm>
            <a:prstGeom prst="rightArrow">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chemeClr val="tx1"/>
                  </a:solidFill>
                </a:ln>
              </a:endParaRPr>
            </a:p>
          </p:txBody>
        </p:sp>
        <p:sp>
          <p:nvSpPr>
            <p:cNvPr id="37" name="Oval 36"/>
            <p:cNvSpPr/>
            <p:nvPr/>
          </p:nvSpPr>
          <p:spPr bwMode="auto">
            <a:xfrm>
              <a:off x="6972566" y="4197351"/>
              <a:ext cx="674681" cy="704225"/>
            </a:xfrm>
            <a:prstGeom prst="ellipse">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t>Cl</a:t>
              </a:r>
            </a:p>
          </p:txBody>
        </p:sp>
        <p:sp>
          <p:nvSpPr>
            <p:cNvPr id="39" name="Minus 38"/>
            <p:cNvSpPr/>
            <p:nvPr/>
          </p:nvSpPr>
          <p:spPr bwMode="auto">
            <a:xfrm rot="17805362">
              <a:off x="7054057" y="3575845"/>
              <a:ext cx="1103313" cy="561975"/>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5" name="Oval 44"/>
            <p:cNvSpPr/>
            <p:nvPr/>
          </p:nvSpPr>
          <p:spPr bwMode="auto">
            <a:xfrm>
              <a:off x="7620000" y="2990850"/>
              <a:ext cx="539750" cy="522288"/>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bg1"/>
                  </a:solidFill>
                </a:rPr>
                <a:t>O</a:t>
              </a:r>
            </a:p>
          </p:txBody>
        </p:sp>
        <p:sp>
          <p:nvSpPr>
            <p:cNvPr id="44" name="Minus 43"/>
            <p:cNvSpPr/>
            <p:nvPr/>
          </p:nvSpPr>
          <p:spPr bwMode="auto">
            <a:xfrm rot="16200000">
              <a:off x="9066213" y="3752850"/>
              <a:ext cx="1122362" cy="509588"/>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47" name="Oval 46"/>
            <p:cNvSpPr/>
            <p:nvPr/>
          </p:nvSpPr>
          <p:spPr bwMode="auto">
            <a:xfrm>
              <a:off x="9312276" y="3021014"/>
              <a:ext cx="582613" cy="581025"/>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bg1"/>
                  </a:solidFill>
                </a:rPr>
                <a:t>O</a:t>
              </a:r>
            </a:p>
          </p:txBody>
        </p:sp>
        <p:sp>
          <p:nvSpPr>
            <p:cNvPr id="48" name="Oval 47"/>
            <p:cNvSpPr/>
            <p:nvPr/>
          </p:nvSpPr>
          <p:spPr bwMode="auto">
            <a:xfrm>
              <a:off x="9329738" y="4419601"/>
              <a:ext cx="582612" cy="581025"/>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bg1"/>
                  </a:solidFill>
                </a:rPr>
                <a:t>O</a:t>
              </a:r>
            </a:p>
          </p:txBody>
        </p:sp>
        <p:grpSp>
          <p:nvGrpSpPr>
            <p:cNvPr id="2" name="Group 1"/>
            <p:cNvGrpSpPr/>
            <p:nvPr/>
          </p:nvGrpSpPr>
          <p:grpSpPr>
            <a:xfrm>
              <a:off x="1828800" y="2955925"/>
              <a:ext cx="3816350" cy="1817688"/>
              <a:chOff x="304800" y="2955925"/>
              <a:chExt cx="3816350" cy="1817688"/>
            </a:xfrm>
          </p:grpSpPr>
          <p:sp>
            <p:nvSpPr>
              <p:cNvPr id="26" name="Oval 25"/>
              <p:cNvSpPr/>
              <p:nvPr/>
            </p:nvSpPr>
            <p:spPr bwMode="auto">
              <a:xfrm>
                <a:off x="2473325" y="3605213"/>
                <a:ext cx="541338" cy="523875"/>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t>O</a:t>
                </a:r>
              </a:p>
            </p:txBody>
          </p:sp>
          <p:sp>
            <p:nvSpPr>
              <p:cNvPr id="27" name="Oval 26"/>
              <p:cNvSpPr/>
              <p:nvPr/>
            </p:nvSpPr>
            <p:spPr bwMode="auto">
              <a:xfrm>
                <a:off x="3581400" y="2955925"/>
                <a:ext cx="539750" cy="523875"/>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solidFill>
                      <a:schemeClr val="bg1"/>
                    </a:solidFill>
                  </a:rPr>
                  <a:t>O</a:t>
                </a:r>
              </a:p>
            </p:txBody>
          </p:sp>
          <p:sp>
            <p:nvSpPr>
              <p:cNvPr id="28" name="Oval 27"/>
              <p:cNvSpPr/>
              <p:nvPr/>
            </p:nvSpPr>
            <p:spPr bwMode="auto">
              <a:xfrm>
                <a:off x="3581400" y="4251325"/>
                <a:ext cx="539750" cy="522288"/>
              </a:xfrm>
              <a:prstGeom prst="ellipse">
                <a:avLst/>
              </a:prstGeom>
              <a:solidFill>
                <a:srgbClr val="0000CC"/>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200" dirty="0"/>
                  <a:t>O</a:t>
                </a:r>
              </a:p>
            </p:txBody>
          </p:sp>
          <p:sp>
            <p:nvSpPr>
              <p:cNvPr id="29" name="Minus 28"/>
              <p:cNvSpPr/>
              <p:nvPr/>
            </p:nvSpPr>
            <p:spPr bwMode="auto">
              <a:xfrm rot="16200000">
                <a:off x="3336132" y="3650456"/>
                <a:ext cx="1047750" cy="433387"/>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0" name="Minus 29"/>
              <p:cNvSpPr/>
              <p:nvPr/>
            </p:nvSpPr>
            <p:spPr bwMode="auto">
              <a:xfrm rot="12770099">
                <a:off x="2789238" y="3971925"/>
                <a:ext cx="1027112" cy="419100"/>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1" name="Minus 30"/>
              <p:cNvSpPr/>
              <p:nvPr/>
            </p:nvSpPr>
            <p:spPr bwMode="auto">
              <a:xfrm rot="19693619">
                <a:off x="2790825" y="3349625"/>
                <a:ext cx="1025525" cy="417513"/>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34" name="TextBox 33"/>
              <p:cNvSpPr txBox="1"/>
              <p:nvPr/>
            </p:nvSpPr>
            <p:spPr bwMode="auto">
              <a:xfrm>
                <a:off x="812800" y="4222750"/>
                <a:ext cx="423863" cy="461963"/>
              </a:xfrm>
              <a:prstGeom prst="rect">
                <a:avLst/>
              </a:prstGeom>
              <a:noFill/>
            </p:spPr>
            <p:txBody>
              <a:bodyPr wrap="none">
                <a:spAutoFit/>
              </a:bodyPr>
              <a:lstStyle/>
              <a:p>
                <a:pPr>
                  <a:defRPr/>
                </a:pPr>
                <a:r>
                  <a:rPr lang="en-US" sz="2400" dirty="0">
                    <a:solidFill>
                      <a:srgbClr val="FF0000"/>
                    </a:solidFill>
                    <a:latin typeface="+mj-lt"/>
                  </a:rPr>
                  <a:t>Cl</a:t>
                </a:r>
              </a:p>
            </p:txBody>
          </p:sp>
          <p:sp>
            <p:nvSpPr>
              <p:cNvPr id="8" name="Plus 7"/>
              <p:cNvSpPr/>
              <p:nvPr/>
            </p:nvSpPr>
            <p:spPr bwMode="auto">
              <a:xfrm>
                <a:off x="1743075" y="3616325"/>
                <a:ext cx="549275" cy="547688"/>
              </a:xfrm>
              <a:prstGeom prst="mathPlus">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nvGrpSpPr>
              <p:cNvPr id="39960" name="Group 56"/>
              <p:cNvGrpSpPr>
                <a:grpSpLocks/>
              </p:cNvGrpSpPr>
              <p:nvPr/>
            </p:nvGrpSpPr>
            <p:grpSpPr bwMode="auto">
              <a:xfrm>
                <a:off x="304800" y="3146710"/>
                <a:ext cx="1438889" cy="1504958"/>
                <a:chOff x="909828" y="2555960"/>
                <a:chExt cx="2420019" cy="2397040"/>
              </a:xfrm>
            </p:grpSpPr>
            <p:sp>
              <p:nvSpPr>
                <p:cNvPr id="58" name="Oval 57"/>
                <p:cNvSpPr/>
                <p:nvPr/>
              </p:nvSpPr>
              <p:spPr>
                <a:xfrm>
                  <a:off x="1676108" y="2555506"/>
                  <a:ext cx="913127" cy="2397027"/>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59" name="Oval 58"/>
                <p:cNvSpPr/>
                <p:nvPr/>
              </p:nvSpPr>
              <p:spPr>
                <a:xfrm rot="18559005">
                  <a:off x="1673676" y="2581828"/>
                  <a:ext cx="915321" cy="239495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0" name="Oval 59"/>
                <p:cNvSpPr/>
                <p:nvPr/>
              </p:nvSpPr>
              <p:spPr>
                <a:xfrm rot="2860410">
                  <a:off x="1649646" y="2533785"/>
                  <a:ext cx="915321" cy="239495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61" name="Oval 60"/>
                <p:cNvSpPr/>
                <p:nvPr/>
              </p:nvSpPr>
              <p:spPr>
                <a:xfrm>
                  <a:off x="1889705" y="3536568"/>
                  <a:ext cx="456563" cy="457661"/>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gr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normAutofit/>
          </a:bodyPr>
          <a:lstStyle/>
          <a:p>
            <a:r>
              <a:rPr lang="en-US" altLang="en-US" dirty="0"/>
              <a:t>STRATOSPHERIC OZONE DEPLETION</a:t>
            </a:r>
          </a:p>
        </p:txBody>
      </p:sp>
      <p:sp>
        <p:nvSpPr>
          <p:cNvPr id="43011" name="Content Placeholder 1"/>
          <p:cNvSpPr>
            <a:spLocks noGrp="1"/>
          </p:cNvSpPr>
          <p:nvPr>
            <p:ph idx="1"/>
          </p:nvPr>
        </p:nvSpPr>
        <p:spPr>
          <a:xfrm>
            <a:off x="440286" y="1981200"/>
            <a:ext cx="7713114" cy="3877600"/>
          </a:xfrm>
        </p:spPr>
        <p:txBody>
          <a:bodyPr anchor="t">
            <a:normAutofit lnSpcReduction="10000"/>
          </a:bodyPr>
          <a:lstStyle/>
          <a:p>
            <a:pPr marL="0" indent="0">
              <a:buNone/>
            </a:pPr>
            <a:r>
              <a:rPr lang="en-US" altLang="en-US" dirty="0"/>
              <a:t>The </a:t>
            </a:r>
            <a:r>
              <a:rPr lang="en-US" altLang="en-US" dirty="0">
                <a:solidFill>
                  <a:srgbClr val="FF0000"/>
                </a:solidFill>
              </a:rPr>
              <a:t>chlorine monoxide </a:t>
            </a:r>
            <a:r>
              <a:rPr lang="en-US" altLang="en-US" dirty="0"/>
              <a:t>will collide with another ozone molecule, releasing its Oxygen atom, forming two O</a:t>
            </a:r>
            <a:r>
              <a:rPr lang="en-US" altLang="en-US" dirty="0">
                <a:latin typeface="Calibri" panose="020F0502020204030204" pitchFamily="34" charset="0"/>
                <a:cs typeface="Calibri" panose="020F0502020204030204" pitchFamily="34" charset="0"/>
              </a:rPr>
              <a:t>₂</a:t>
            </a:r>
            <a:r>
              <a:rPr lang="en-US" altLang="en-US" dirty="0"/>
              <a:t> molecules, leaving the chlorine free to attack another ozone molecule.  </a:t>
            </a:r>
          </a:p>
          <a:p>
            <a:pPr marL="0" indent="0">
              <a:buNone/>
            </a:pPr>
            <a:r>
              <a:rPr lang="en-US" altLang="en-US" dirty="0"/>
              <a:t>A single chlorine atom can last in the Stratosphere for 120 years destroying up to </a:t>
            </a:r>
            <a:r>
              <a:rPr lang="en-US" altLang="en-US" dirty="0">
                <a:solidFill>
                  <a:srgbClr val="FF0000"/>
                </a:solidFill>
              </a:rPr>
              <a:t>100,000 ozone molecules</a:t>
            </a:r>
            <a:r>
              <a:rPr lang="en-US" altLang="en-US" dirty="0"/>
              <a:t>. </a:t>
            </a:r>
          </a:p>
        </p:txBody>
      </p:sp>
      <p:sp>
        <p:nvSpPr>
          <p:cNvPr id="43012" name="Rectangle 3"/>
          <p:cNvSpPr>
            <a:spLocks noChangeArrowheads="1"/>
          </p:cNvSpPr>
          <p:nvPr/>
        </p:nvSpPr>
        <p:spPr bwMode="auto">
          <a:xfrm>
            <a:off x="8610600" y="4038600"/>
            <a:ext cx="77724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2075" tIns="46038" rIns="92075" bIns="46038" anchor="b"/>
          <a:lstStyle>
            <a:lvl1pPr algn="l" eaLnBrk="0" hangingPunct="0">
              <a:spcBef>
                <a:spcPct val="20000"/>
              </a:spcBef>
              <a:buFont typeface="Wingdings" pitchFamily="2" charset="2"/>
              <a:buChar char="Ø"/>
              <a:defRPr sz="3200">
                <a:solidFill>
                  <a:schemeClr val="tx1"/>
                </a:solidFill>
                <a:latin typeface="Calibri" pitchFamily="34" charset="0"/>
              </a:defRPr>
            </a:lvl1pPr>
            <a:lvl2pPr marL="742950" indent="-285750" algn="l" eaLnBrk="0" hangingPunct="0">
              <a:spcBef>
                <a:spcPct val="20000"/>
              </a:spcBef>
              <a:buFont typeface="Wingdings" pitchFamily="2" charset="2"/>
              <a:buChar char="Ø"/>
              <a:defRPr sz="2800">
                <a:solidFill>
                  <a:schemeClr val="tx1"/>
                </a:solidFill>
                <a:latin typeface="Calibri" pitchFamily="34" charset="0"/>
              </a:defRPr>
            </a:lvl2pPr>
            <a:lvl3pPr marL="1143000" indent="-228600" algn="l" eaLnBrk="0" hangingPunct="0">
              <a:spcBef>
                <a:spcPct val="20000"/>
              </a:spcBef>
              <a:buFont typeface="Wingdings" pitchFamily="2" charset="2"/>
              <a:buChar char="Ø"/>
              <a:defRPr sz="2400">
                <a:solidFill>
                  <a:schemeClr val="tx1"/>
                </a:solidFill>
                <a:latin typeface="Calibri" pitchFamily="34" charset="0"/>
              </a:defRPr>
            </a:lvl3pPr>
            <a:lvl4pPr marL="1600200" indent="-228600" algn="l" eaLnBrk="0" hangingPunct="0">
              <a:spcBef>
                <a:spcPct val="20000"/>
              </a:spcBef>
              <a:buFont typeface="Wingdings" pitchFamily="2" charset="2"/>
              <a:buChar char="Ø"/>
              <a:defRPr sz="2000">
                <a:solidFill>
                  <a:schemeClr val="tx1"/>
                </a:solidFill>
                <a:latin typeface="Calibri" pitchFamily="34" charset="0"/>
              </a:defRPr>
            </a:lvl4pPr>
            <a:lvl5pPr marL="2057400" indent="-228600" algn="l" eaLnBrk="0" hangingPunct="0">
              <a:spcBef>
                <a:spcPct val="20000"/>
              </a:spcBef>
              <a:buFont typeface="Wingdings" pitchFamily="2" charset="2"/>
              <a:buChar char="Ø"/>
              <a:defRPr sz="2000">
                <a:solidFill>
                  <a:schemeClr val="tx1"/>
                </a:solidFill>
                <a:latin typeface="Calibri" pitchFamily="34" charset="0"/>
              </a:defRPr>
            </a:lvl5pPr>
            <a:lvl6pPr marL="25146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6pPr>
            <a:lvl7pPr marL="29718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7pPr>
            <a:lvl8pPr marL="34290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8pPr>
            <a:lvl9pPr marL="3886200" indent="-228600" eaLnBrk="0" fontAlgn="base" hangingPunct="0">
              <a:spcBef>
                <a:spcPct val="20000"/>
              </a:spcBef>
              <a:spcAft>
                <a:spcPct val="0"/>
              </a:spcAft>
              <a:buFont typeface="Wingdings" pitchFamily="2" charset="2"/>
              <a:buChar char="Ø"/>
              <a:defRPr sz="2000">
                <a:solidFill>
                  <a:schemeClr val="tx1"/>
                </a:solidFill>
                <a:latin typeface="Calibri" pitchFamily="34" charset="0"/>
              </a:defRPr>
            </a:lvl9pPr>
          </a:lstStyle>
          <a:p>
            <a:pPr algn="ctr" eaLnBrk="1" hangingPunct="1">
              <a:spcBef>
                <a:spcPct val="0"/>
              </a:spcBef>
              <a:buFontTx/>
              <a:buNone/>
            </a:pPr>
            <a:r>
              <a:rPr lang="en-US" altLang="en-US" sz="2800" b="0" dirty="0">
                <a:latin typeface="Times New Roman" pitchFamily="18" charset="0"/>
              </a:rPr>
              <a:t> </a:t>
            </a:r>
            <a:endParaRPr lang="en-US" altLang="en-US" sz="4400" i="1" dirty="0">
              <a:latin typeface="Times New Roman" pitchFamily="18" charset="0"/>
            </a:endParaRPr>
          </a:p>
        </p:txBody>
      </p:sp>
      <p:grpSp>
        <p:nvGrpSpPr>
          <p:cNvPr id="5" name="Group 4"/>
          <p:cNvGrpSpPr/>
          <p:nvPr/>
        </p:nvGrpSpPr>
        <p:grpSpPr>
          <a:xfrm>
            <a:off x="8514726" y="1988572"/>
            <a:ext cx="1499415" cy="1463040"/>
            <a:chOff x="969867" y="4785360"/>
            <a:chExt cx="1499415" cy="1463040"/>
          </a:xfrm>
        </p:grpSpPr>
        <p:sp>
          <p:nvSpPr>
            <p:cNvPr id="6" name="Oval 5"/>
            <p:cNvSpPr/>
            <p:nvPr/>
          </p:nvSpPr>
          <p:spPr bwMode="auto">
            <a:xfrm>
              <a:off x="1447800" y="4785360"/>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7" name="Oval 6"/>
            <p:cNvSpPr/>
            <p:nvPr/>
          </p:nvSpPr>
          <p:spPr bwMode="auto">
            <a:xfrm rot="18559005">
              <a:off x="1472787" y="479898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8" name="Oval 7"/>
            <p:cNvSpPr/>
            <p:nvPr/>
          </p:nvSpPr>
          <p:spPr bwMode="auto">
            <a:xfrm rot="2860410">
              <a:off x="1509162" y="4787811"/>
              <a:ext cx="457200" cy="14630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9" name="Oval 8"/>
            <p:cNvSpPr/>
            <p:nvPr/>
          </p:nvSpPr>
          <p:spPr bwMode="auto">
            <a:xfrm rot="10800000" flipV="1">
              <a:off x="1390650" y="5219700"/>
              <a:ext cx="640080" cy="64008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2000" dirty="0">
                  <a:solidFill>
                    <a:schemeClr val="tx1"/>
                  </a:solidFill>
                </a:rPr>
                <a:t>CL</a:t>
              </a:r>
            </a:p>
          </p:txBody>
        </p:sp>
      </p:grpSp>
      <p:grpSp>
        <p:nvGrpSpPr>
          <p:cNvPr id="3" name="Group 2"/>
          <p:cNvGrpSpPr/>
          <p:nvPr/>
        </p:nvGrpSpPr>
        <p:grpSpPr>
          <a:xfrm>
            <a:off x="8729737" y="3264135"/>
            <a:ext cx="3200400" cy="2329870"/>
            <a:chOff x="4155842" y="3198874"/>
            <a:chExt cx="2619946" cy="2758569"/>
          </a:xfrm>
        </p:grpSpPr>
        <p:grpSp>
          <p:nvGrpSpPr>
            <p:cNvPr id="10" name="Group 9"/>
            <p:cNvGrpSpPr/>
            <p:nvPr/>
          </p:nvGrpSpPr>
          <p:grpSpPr>
            <a:xfrm>
              <a:off x="4937125" y="4077093"/>
              <a:ext cx="1287462" cy="1047750"/>
              <a:chOff x="2789238" y="3343275"/>
              <a:chExt cx="1287462" cy="1047750"/>
            </a:xfrm>
          </p:grpSpPr>
          <p:sp>
            <p:nvSpPr>
              <p:cNvPr id="14" name="Minus 13"/>
              <p:cNvSpPr/>
              <p:nvPr/>
            </p:nvSpPr>
            <p:spPr bwMode="auto">
              <a:xfrm rot="16200000">
                <a:off x="3336132" y="3650456"/>
                <a:ext cx="1047750" cy="433387"/>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5" name="Minus 14"/>
              <p:cNvSpPr/>
              <p:nvPr/>
            </p:nvSpPr>
            <p:spPr bwMode="auto">
              <a:xfrm rot="12770099">
                <a:off x="2789238" y="3971925"/>
                <a:ext cx="1027112" cy="419100"/>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sp>
            <p:nvSpPr>
              <p:cNvPr id="16" name="Minus 15"/>
              <p:cNvSpPr/>
              <p:nvPr/>
            </p:nvSpPr>
            <p:spPr bwMode="auto">
              <a:xfrm rot="19693619">
                <a:off x="2790825" y="3349625"/>
                <a:ext cx="1025525" cy="417513"/>
              </a:xfrm>
              <a:prstGeom prst="mathMinus">
                <a:avLst/>
              </a:prstGeom>
              <a:solidFill>
                <a:schemeClr val="tx1">
                  <a:lumMod val="50000"/>
                  <a:lumOff val="5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p>
            </p:txBody>
          </p:sp>
        </p:grpSp>
        <p:grpSp>
          <p:nvGrpSpPr>
            <p:cNvPr id="2" name="Group 1"/>
            <p:cNvGrpSpPr/>
            <p:nvPr/>
          </p:nvGrpSpPr>
          <p:grpSpPr>
            <a:xfrm>
              <a:off x="5258186" y="3198874"/>
              <a:ext cx="1499415" cy="1463040"/>
              <a:chOff x="2590800" y="2997720"/>
              <a:chExt cx="1499415" cy="1463040"/>
            </a:xfrm>
          </p:grpSpPr>
          <p:sp>
            <p:nvSpPr>
              <p:cNvPr id="28" name="Oval 27"/>
              <p:cNvSpPr/>
              <p:nvPr/>
            </p:nvSpPr>
            <p:spPr bwMode="auto">
              <a:xfrm>
                <a:off x="3068733" y="2997720"/>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29" name="Oval 28"/>
              <p:cNvSpPr/>
              <p:nvPr/>
            </p:nvSpPr>
            <p:spPr bwMode="auto">
              <a:xfrm rot="18559005">
                <a:off x="3093720" y="301134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30" name="Oval 29"/>
              <p:cNvSpPr/>
              <p:nvPr/>
            </p:nvSpPr>
            <p:spPr bwMode="auto">
              <a:xfrm rot="2860410">
                <a:off x="3130095" y="300017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31" name="Oval 30"/>
              <p:cNvSpPr/>
              <p:nvPr/>
            </p:nvSpPr>
            <p:spPr bwMode="auto">
              <a:xfrm rot="10800000" flipV="1">
                <a:off x="3011583" y="3432060"/>
                <a:ext cx="640080" cy="640080"/>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dirty="0">
                    <a:ln>
                      <a:solidFill>
                        <a:srgbClr val="0000CC"/>
                      </a:solidFill>
                    </a:ln>
                    <a:solidFill>
                      <a:schemeClr val="bg1"/>
                    </a:solidFill>
                  </a:rPr>
                  <a:t>O</a:t>
                </a:r>
              </a:p>
            </p:txBody>
          </p:sp>
        </p:grpSp>
        <p:grpSp>
          <p:nvGrpSpPr>
            <p:cNvPr id="33" name="Group 32"/>
            <p:cNvGrpSpPr/>
            <p:nvPr/>
          </p:nvGrpSpPr>
          <p:grpSpPr>
            <a:xfrm>
              <a:off x="4155842" y="3906786"/>
              <a:ext cx="1499415" cy="1463040"/>
              <a:chOff x="2590800" y="2997720"/>
              <a:chExt cx="1499415" cy="1463040"/>
            </a:xfrm>
          </p:grpSpPr>
          <p:sp>
            <p:nvSpPr>
              <p:cNvPr id="34" name="Oval 33"/>
              <p:cNvSpPr/>
              <p:nvPr/>
            </p:nvSpPr>
            <p:spPr bwMode="auto">
              <a:xfrm>
                <a:off x="3068733" y="2997720"/>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35" name="Oval 34"/>
              <p:cNvSpPr/>
              <p:nvPr/>
            </p:nvSpPr>
            <p:spPr bwMode="auto">
              <a:xfrm rot="18559005">
                <a:off x="3093720" y="301134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36" name="Oval 35"/>
              <p:cNvSpPr/>
              <p:nvPr/>
            </p:nvSpPr>
            <p:spPr bwMode="auto">
              <a:xfrm rot="2860410">
                <a:off x="3130095" y="300017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37" name="Oval 36"/>
              <p:cNvSpPr/>
              <p:nvPr/>
            </p:nvSpPr>
            <p:spPr bwMode="auto">
              <a:xfrm rot="10800000" flipV="1">
                <a:off x="3011583" y="3432060"/>
                <a:ext cx="640080" cy="640080"/>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dirty="0">
                    <a:ln>
                      <a:solidFill>
                        <a:srgbClr val="0000CC"/>
                      </a:solidFill>
                    </a:ln>
                    <a:solidFill>
                      <a:schemeClr val="bg1"/>
                    </a:solidFill>
                  </a:rPr>
                  <a:t>O</a:t>
                </a:r>
              </a:p>
            </p:txBody>
          </p:sp>
        </p:grpSp>
        <p:grpSp>
          <p:nvGrpSpPr>
            <p:cNvPr id="38" name="Group 37"/>
            <p:cNvGrpSpPr/>
            <p:nvPr/>
          </p:nvGrpSpPr>
          <p:grpSpPr>
            <a:xfrm>
              <a:off x="5276373" y="4494403"/>
              <a:ext cx="1499415" cy="1463040"/>
              <a:chOff x="2590800" y="2997720"/>
              <a:chExt cx="1499415" cy="1463040"/>
            </a:xfrm>
          </p:grpSpPr>
          <p:sp>
            <p:nvSpPr>
              <p:cNvPr id="39" name="Oval 38"/>
              <p:cNvSpPr/>
              <p:nvPr/>
            </p:nvSpPr>
            <p:spPr bwMode="auto">
              <a:xfrm>
                <a:off x="3068733" y="2997720"/>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40" name="Oval 39"/>
              <p:cNvSpPr/>
              <p:nvPr/>
            </p:nvSpPr>
            <p:spPr bwMode="auto">
              <a:xfrm rot="18559005">
                <a:off x="3093720" y="301134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41" name="Oval 40"/>
              <p:cNvSpPr/>
              <p:nvPr/>
            </p:nvSpPr>
            <p:spPr bwMode="auto">
              <a:xfrm rot="2860410">
                <a:off x="3130095" y="3000171"/>
                <a:ext cx="457200" cy="1463040"/>
              </a:xfrm>
              <a:prstGeom prst="ellipse">
                <a:avLst/>
              </a:prstGeom>
              <a:no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US" dirty="0">
                  <a:ln>
                    <a:solidFill>
                      <a:srgbClr val="0000CC"/>
                    </a:solidFill>
                  </a:ln>
                </a:endParaRPr>
              </a:p>
            </p:txBody>
          </p:sp>
          <p:sp>
            <p:nvSpPr>
              <p:cNvPr id="42" name="Oval 41"/>
              <p:cNvSpPr/>
              <p:nvPr/>
            </p:nvSpPr>
            <p:spPr bwMode="auto">
              <a:xfrm rot="10800000" flipV="1">
                <a:off x="3011583" y="3432060"/>
                <a:ext cx="640080" cy="640080"/>
              </a:xfrm>
              <a:prstGeom prst="ellipse">
                <a:avLst/>
              </a:prstGeom>
              <a:solidFill>
                <a:srgbClr val="0000CC"/>
              </a:solidFill>
              <a:ln>
                <a:solidFill>
                  <a:srgbClr val="0000CC"/>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r>
                  <a:rPr lang="en-US" sz="3600" dirty="0">
                    <a:ln>
                      <a:solidFill>
                        <a:srgbClr val="0000CC"/>
                      </a:solidFill>
                    </a:ln>
                    <a:solidFill>
                      <a:schemeClr val="bg1"/>
                    </a:solidFill>
                  </a:rPr>
                  <a:t>O</a:t>
                </a:r>
              </a:p>
            </p:txBody>
          </p:sp>
        </p:grpSp>
      </p:gr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Grp="1" noChangeArrowheads="1"/>
          </p:cNvSpPr>
          <p:nvPr>
            <p:ph type="title"/>
          </p:nvPr>
        </p:nvSpPr>
        <p:spPr/>
        <p:txBody>
          <a:bodyPr/>
          <a:lstStyle/>
          <a:p>
            <a:r>
              <a:rPr lang="en-US" altLang="en-US" dirty="0"/>
              <a:t>STRATOSPHERIC OZONE DEPLETION</a:t>
            </a:r>
          </a:p>
        </p:txBody>
      </p:sp>
      <p:sp>
        <p:nvSpPr>
          <p:cNvPr id="46083" name="Rectangle 3"/>
          <p:cNvSpPr>
            <a:spLocks noGrp="1" noChangeArrowheads="1"/>
          </p:cNvSpPr>
          <p:nvPr>
            <p:ph idx="1"/>
          </p:nvPr>
        </p:nvSpPr>
        <p:spPr>
          <a:xfrm>
            <a:off x="440286" y="1981200"/>
            <a:ext cx="10086808" cy="3877600"/>
          </a:xfrm>
        </p:spPr>
        <p:txBody>
          <a:bodyPr anchor="t"/>
          <a:lstStyle/>
          <a:p>
            <a:r>
              <a:rPr lang="en-US" altLang="en-US" dirty="0"/>
              <a:t>The chlorine in </a:t>
            </a:r>
            <a:r>
              <a:rPr lang="en-US" altLang="en-US" b="1" dirty="0">
                <a:solidFill>
                  <a:srgbClr val="FF0000"/>
                </a:solidFill>
              </a:rPr>
              <a:t>CFCs</a:t>
            </a:r>
            <a:r>
              <a:rPr lang="en-US" altLang="en-US" dirty="0">
                <a:solidFill>
                  <a:srgbClr val="FF0000"/>
                </a:solidFill>
              </a:rPr>
              <a:t> &amp; </a:t>
            </a:r>
            <a:r>
              <a:rPr lang="en-US" altLang="en-US" b="1" dirty="0">
                <a:solidFill>
                  <a:srgbClr val="FF0000"/>
                </a:solidFill>
              </a:rPr>
              <a:t>HCFCs</a:t>
            </a:r>
            <a:r>
              <a:rPr lang="en-US" altLang="en-US" dirty="0"/>
              <a:t> will neither dissolve in water nor break down into compounds that dissolve in water, so it does not rain out of the atmosphere.  </a:t>
            </a:r>
          </a:p>
          <a:p>
            <a:endParaRPr lang="en-US" altLang="en-US" dirty="0"/>
          </a:p>
          <a:p>
            <a:r>
              <a:rPr lang="en-US" altLang="en-US" dirty="0"/>
              <a:t>Naturally-occurring chlorine </a:t>
            </a:r>
            <a:r>
              <a:rPr lang="en-US" altLang="en-US" b="1" dirty="0"/>
              <a:t>will dissolve </a:t>
            </a:r>
            <a:r>
              <a:rPr lang="en-US" altLang="en-US" dirty="0"/>
              <a:t>in water and rain out of the atmosphere.</a:t>
            </a:r>
          </a:p>
        </p:txBody>
      </p:sp>
      <p:pic>
        <p:nvPicPr>
          <p:cNvPr id="3074" name="Picture 2" descr="C:\Users\Earl\AppData\Local\Microsoft\Windows\INetCache\IE\4LLFUD6Q\raincloud[1].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88994" y="3657600"/>
            <a:ext cx="1524000" cy="1863635"/>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CD034D-2781-4EE9-9393-B4FC1BB1A699}"/>
              </a:ext>
            </a:extLst>
          </p:cNvPr>
          <p:cNvSpPr>
            <a:spLocks noGrp="1"/>
          </p:cNvSpPr>
          <p:nvPr>
            <p:ph type="title"/>
          </p:nvPr>
        </p:nvSpPr>
        <p:spPr/>
        <p:txBody>
          <a:bodyPr/>
          <a:lstStyle/>
          <a:p>
            <a:r>
              <a:rPr lang="en-US" dirty="0"/>
              <a:t>HFCs</a:t>
            </a:r>
          </a:p>
        </p:txBody>
      </p:sp>
      <p:sp>
        <p:nvSpPr>
          <p:cNvPr id="3" name="Content Placeholder 2">
            <a:extLst>
              <a:ext uri="{FF2B5EF4-FFF2-40B4-BE49-F238E27FC236}">
                <a16:creationId xmlns:a16="http://schemas.microsoft.com/office/drawing/2014/main" id="{08719709-5FD0-4152-BEA2-43DF5216AA6C}"/>
              </a:ext>
            </a:extLst>
          </p:cNvPr>
          <p:cNvSpPr>
            <a:spLocks noGrp="1"/>
          </p:cNvSpPr>
          <p:nvPr>
            <p:ph idx="1"/>
          </p:nvPr>
        </p:nvSpPr>
        <p:spPr>
          <a:xfrm>
            <a:off x="441331" y="2289967"/>
            <a:ext cx="11309338" cy="3877600"/>
          </a:xfrm>
        </p:spPr>
        <p:txBody>
          <a:bodyPr/>
          <a:lstStyle/>
          <a:p>
            <a:r>
              <a:rPr lang="en-US" dirty="0"/>
              <a:t>HFCs are made up of </a:t>
            </a:r>
            <a:r>
              <a:rPr lang="en-US" b="1" dirty="0"/>
              <a:t>Hydrogen, Fluorine, and Carbon</a:t>
            </a:r>
            <a:r>
              <a:rPr lang="en-US" dirty="0"/>
              <a:t>.  </a:t>
            </a:r>
          </a:p>
          <a:p>
            <a:endParaRPr lang="en-US" dirty="0"/>
          </a:p>
          <a:p>
            <a:r>
              <a:rPr lang="en-US" dirty="0"/>
              <a:t>They do not contain chlorine that effects the ozone layer, but most HFCs have a</a:t>
            </a:r>
            <a:r>
              <a:rPr lang="en-US" dirty="0">
                <a:solidFill>
                  <a:schemeClr val="tx1"/>
                </a:solidFill>
              </a:rPr>
              <a:t> </a:t>
            </a:r>
            <a:r>
              <a:rPr lang="en-US" dirty="0">
                <a:solidFill>
                  <a:srgbClr val="FF0000"/>
                </a:solidFill>
              </a:rPr>
              <a:t>high Global Warming Potential </a:t>
            </a:r>
            <a:r>
              <a:rPr lang="en-US" dirty="0"/>
              <a:t>(GWP).</a:t>
            </a:r>
          </a:p>
          <a:p>
            <a:endParaRPr lang="en-US" dirty="0"/>
          </a:p>
          <a:p>
            <a:endParaRPr lang="en-US" dirty="0"/>
          </a:p>
          <a:p>
            <a:endParaRPr lang="en-US" dirty="0"/>
          </a:p>
        </p:txBody>
      </p:sp>
    </p:spTree>
    <p:extLst>
      <p:ext uri="{BB962C8B-B14F-4D97-AF65-F5344CB8AC3E}">
        <p14:creationId xmlns:p14="http://schemas.microsoft.com/office/powerpoint/2010/main" val="808636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GLOBAL WARMING POTENTIAL</a:t>
            </a:r>
          </a:p>
        </p:txBody>
      </p:sp>
      <p:sp>
        <p:nvSpPr>
          <p:cNvPr id="3" name="Content Placeholder 2"/>
          <p:cNvSpPr>
            <a:spLocks noGrp="1"/>
          </p:cNvSpPr>
          <p:nvPr>
            <p:ph idx="1"/>
          </p:nvPr>
        </p:nvSpPr>
        <p:spPr>
          <a:xfrm>
            <a:off x="441331" y="2278244"/>
            <a:ext cx="7712069" cy="3877600"/>
          </a:xfrm>
        </p:spPr>
        <p:txBody>
          <a:bodyPr anchor="t"/>
          <a:lstStyle/>
          <a:p>
            <a:pPr marL="0" indent="0">
              <a:buNone/>
            </a:pPr>
            <a:r>
              <a:rPr lang="en-US" dirty="0"/>
              <a:t>Global Warming Potential (GWP) was established to provide comparisons of the global warming impacts of different gases over a span of time. </a:t>
            </a:r>
          </a:p>
          <a:p>
            <a:pPr marL="0" indent="0">
              <a:buNone/>
            </a:pPr>
            <a:r>
              <a:rPr lang="en-US" dirty="0"/>
              <a:t>Carbon Dioxide </a:t>
            </a:r>
            <a:r>
              <a:rPr lang="en-US" dirty="0">
                <a:solidFill>
                  <a:srgbClr val="FF0000"/>
                </a:solidFill>
              </a:rPr>
              <a:t>(CO</a:t>
            </a:r>
            <a:r>
              <a:rPr lang="en-US" dirty="0">
                <a:solidFill>
                  <a:srgbClr val="FF0000"/>
                </a:solidFill>
                <a:latin typeface="Calibri" panose="020F0502020204030204" pitchFamily="34" charset="0"/>
                <a:cs typeface="Calibri" panose="020F0502020204030204" pitchFamily="34" charset="0"/>
              </a:rPr>
              <a:t>₂</a:t>
            </a:r>
            <a:r>
              <a:rPr lang="en-US" dirty="0">
                <a:solidFill>
                  <a:srgbClr val="FF0000"/>
                </a:solidFill>
              </a:rPr>
              <a:t>)</a:t>
            </a:r>
            <a:r>
              <a:rPr lang="en-US" dirty="0"/>
              <a:t> is used as the baseline measurement for global warming potential and has a value of </a:t>
            </a:r>
            <a:r>
              <a:rPr lang="en-US" dirty="0">
                <a:solidFill>
                  <a:srgbClr val="FF0000"/>
                </a:solidFill>
                <a:latin typeface="Times New Roman" panose="02020603050405020304" pitchFamily="18" charset="0"/>
                <a:cs typeface="Times New Roman" panose="02020603050405020304" pitchFamily="18" charset="0"/>
              </a:rPr>
              <a:t>1</a:t>
            </a:r>
            <a:r>
              <a:rPr lang="en-US" dirty="0"/>
              <a:t>. </a:t>
            </a:r>
          </a:p>
        </p:txBody>
      </p:sp>
      <p:pic>
        <p:nvPicPr>
          <p:cNvPr id="4098" name="Picture 2" descr="C:\Users\Earl\AppData\Local\Microsoft\Windows\INetCache\IE\RPQYKGMO\LrPIp[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51303" y="5105400"/>
            <a:ext cx="2123147" cy="1427761"/>
          </a:xfrm>
          <a:prstGeom prst="rect">
            <a:avLst/>
          </a:prstGeom>
          <a:noFill/>
          <a:extLst>
            <a:ext uri="{909E8E84-426E-40DD-AFC4-6F175D3DCCD1}">
              <a14:hiddenFill xmlns:a14="http://schemas.microsoft.com/office/drawing/2010/main">
                <a:solidFill>
                  <a:srgbClr val="FFFFFF"/>
                </a:solidFill>
              </a14:hiddenFill>
            </a:ext>
          </a:extLst>
        </p:spPr>
      </p:pic>
      <p:sp>
        <p:nvSpPr>
          <p:cNvPr id="4" name="AutoShape 2" descr="https://19january2017snapshot.epa.gov/sites/production/files/styles/large/public/2016-10/climate-forcing-graphic.png">
            <a:extLst>
              <a:ext uri="{FF2B5EF4-FFF2-40B4-BE49-F238E27FC236}">
                <a16:creationId xmlns:a16="http://schemas.microsoft.com/office/drawing/2014/main" id="{24CD422A-A7FB-4558-BB80-F6DA97BE3EA0}"/>
              </a:ext>
            </a:extLst>
          </p:cNvPr>
          <p:cNvSpPr>
            <a:spLocks noChangeAspect="1" noChangeArrowheads="1"/>
          </p:cNvSpPr>
          <p:nvPr/>
        </p:nvSpPr>
        <p:spPr bwMode="auto">
          <a:xfrm>
            <a:off x="15087600" y="31242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5" name="Picture 4">
            <a:extLst>
              <a:ext uri="{FF2B5EF4-FFF2-40B4-BE49-F238E27FC236}">
                <a16:creationId xmlns:a16="http://schemas.microsoft.com/office/drawing/2014/main" id="{AF25DEBE-6944-4ED6-8A90-8D13748DA3C3}"/>
              </a:ext>
            </a:extLst>
          </p:cNvPr>
          <p:cNvPicPr>
            <a:picLocks noChangeAspect="1"/>
          </p:cNvPicPr>
          <p:nvPr/>
        </p:nvPicPr>
        <p:blipFill>
          <a:blip r:embed="rId4"/>
          <a:stretch>
            <a:fillRect/>
          </a:stretch>
        </p:blipFill>
        <p:spPr>
          <a:xfrm>
            <a:off x="7762950" y="1945767"/>
            <a:ext cx="4109403" cy="2736651"/>
          </a:xfrm>
          <a:prstGeom prst="rect">
            <a:avLst/>
          </a:prstGeom>
        </p:spPr>
      </p:pic>
    </p:spTree>
    <p:extLst>
      <p:ext uri="{BB962C8B-B14F-4D97-AF65-F5344CB8AC3E}">
        <p14:creationId xmlns:p14="http://schemas.microsoft.com/office/powerpoint/2010/main" val="66802626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GLOBAL WARMING POTENTIAL</a:t>
            </a:r>
          </a:p>
        </p:txBody>
      </p:sp>
      <p:sp>
        <p:nvSpPr>
          <p:cNvPr id="3" name="Content Placeholder 2"/>
          <p:cNvSpPr>
            <a:spLocks noGrp="1"/>
          </p:cNvSpPr>
          <p:nvPr>
            <p:ph idx="1"/>
          </p:nvPr>
        </p:nvSpPr>
        <p:spPr>
          <a:xfrm>
            <a:off x="1066800" y="1981200"/>
            <a:ext cx="9829800" cy="3877600"/>
          </a:xfrm>
        </p:spPr>
        <p:txBody>
          <a:bodyPr anchor="t"/>
          <a:lstStyle/>
          <a:p>
            <a:r>
              <a:rPr lang="en-US" dirty="0"/>
              <a:t>Most HFC refrigerants, such as R-410A, have global warming potentials thousands of times greater compared to carbon dioxide. </a:t>
            </a:r>
          </a:p>
          <a:p>
            <a:endParaRPr lang="en-US" dirty="0"/>
          </a:p>
          <a:p>
            <a:r>
              <a:rPr lang="en-US" dirty="0"/>
              <a:t>Hydrocarbon (HC) and </a:t>
            </a:r>
            <a:r>
              <a:rPr lang="en-US" dirty="0">
                <a:solidFill>
                  <a:srgbClr val="FF0000"/>
                </a:solidFill>
              </a:rPr>
              <a:t>Hydrofluoroolefins (HFO) </a:t>
            </a:r>
            <a:r>
              <a:rPr lang="en-US" dirty="0"/>
              <a:t>refrigerants have the lowest global warming potential compared to CFCs, HCFCs, and HFCs.</a:t>
            </a:r>
          </a:p>
        </p:txBody>
      </p:sp>
      <p:sp>
        <p:nvSpPr>
          <p:cNvPr id="4" name="Multiplication Sign 3">
            <a:extLst>
              <a:ext uri="{FF2B5EF4-FFF2-40B4-BE49-F238E27FC236}">
                <a16:creationId xmlns:a16="http://schemas.microsoft.com/office/drawing/2014/main" id="{0CC72F12-C206-4D7A-8E20-CEC15EA6680D}"/>
              </a:ext>
            </a:extLst>
          </p:cNvPr>
          <p:cNvSpPr/>
          <p:nvPr/>
        </p:nvSpPr>
        <p:spPr>
          <a:xfrm>
            <a:off x="9944100" y="1981200"/>
            <a:ext cx="2286000" cy="2286000"/>
          </a:xfrm>
          <a:prstGeom prst="mathMultiply">
            <a:avLst/>
          </a:prstGeom>
          <a:solidFill>
            <a:srgbClr val="FF4B4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0000"/>
              </a:solidFill>
            </a:endParaRPr>
          </a:p>
        </p:txBody>
      </p:sp>
      <p:sp>
        <p:nvSpPr>
          <p:cNvPr id="7" name="Arrow: Down 6">
            <a:extLst>
              <a:ext uri="{FF2B5EF4-FFF2-40B4-BE49-F238E27FC236}">
                <a16:creationId xmlns:a16="http://schemas.microsoft.com/office/drawing/2014/main" id="{D2C5D5F3-FA9A-44D2-8667-0DA79738B8F6}"/>
              </a:ext>
            </a:extLst>
          </p:cNvPr>
          <p:cNvSpPr/>
          <p:nvPr/>
        </p:nvSpPr>
        <p:spPr>
          <a:xfrm>
            <a:off x="10668000" y="4419600"/>
            <a:ext cx="685800" cy="1439200"/>
          </a:xfrm>
          <a:prstGeom prst="down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894098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GLOBAL WARMING POTENTIAL</a:t>
            </a:r>
          </a:p>
        </p:txBody>
      </p:sp>
      <p:sp>
        <p:nvSpPr>
          <p:cNvPr id="3" name="Content Placeholder 2"/>
          <p:cNvSpPr>
            <a:spLocks noGrp="1"/>
          </p:cNvSpPr>
          <p:nvPr>
            <p:ph idx="1"/>
          </p:nvPr>
        </p:nvSpPr>
        <p:spPr>
          <a:xfrm>
            <a:off x="440286" y="1981200"/>
            <a:ext cx="7484514" cy="3877600"/>
          </a:xfrm>
        </p:spPr>
        <p:txBody>
          <a:bodyPr anchor="ctr"/>
          <a:lstStyle/>
          <a:p>
            <a:pPr marL="0" indent="0">
              <a:buNone/>
            </a:pPr>
            <a:r>
              <a:rPr lang="en-US" dirty="0"/>
              <a:t>The global warming potential of </a:t>
            </a:r>
            <a:r>
              <a:rPr lang="en-US" dirty="0">
                <a:solidFill>
                  <a:srgbClr val="FF0000"/>
                </a:solidFill>
              </a:rPr>
              <a:t>isobutane (R-600a), propane (R-290), and R-441A </a:t>
            </a:r>
            <a:r>
              <a:rPr lang="en-US" dirty="0"/>
              <a:t>are </a:t>
            </a:r>
            <a:r>
              <a:rPr lang="en-US" dirty="0">
                <a:solidFill>
                  <a:srgbClr val="FF0000"/>
                </a:solidFill>
              </a:rPr>
              <a:t>significantly lower </a:t>
            </a:r>
            <a:r>
              <a:rPr lang="en-US" dirty="0"/>
              <a:t>when compared to the GWPs of HFCs such as R-134a, R-407C, R-404A, and R-410A.</a:t>
            </a:r>
          </a:p>
        </p:txBody>
      </p:sp>
      <p:pic>
        <p:nvPicPr>
          <p:cNvPr id="6" name="Graphic 5" descr="Bar graph with downward trend">
            <a:extLst>
              <a:ext uri="{FF2B5EF4-FFF2-40B4-BE49-F238E27FC236}">
                <a16:creationId xmlns:a16="http://schemas.microsoft.com/office/drawing/2014/main" id="{B2281C0D-CCF2-493A-937C-E3D9D186BB92}"/>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9144000" y="2743200"/>
            <a:ext cx="2215019" cy="2215019"/>
          </a:xfrm>
          <a:prstGeom prst="rect">
            <a:avLst/>
          </a:prstGeom>
        </p:spPr>
      </p:pic>
    </p:spTree>
    <p:extLst>
      <p:ext uri="{BB962C8B-B14F-4D97-AF65-F5344CB8AC3E}">
        <p14:creationId xmlns:p14="http://schemas.microsoft.com/office/powerpoint/2010/main" val="3477376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GLOBAL WARMING POTENTIAL</a:t>
            </a:r>
          </a:p>
        </p:txBody>
      </p:sp>
      <p:sp>
        <p:nvSpPr>
          <p:cNvPr id="3" name="Content Placeholder 2"/>
          <p:cNvSpPr>
            <a:spLocks noGrp="1"/>
          </p:cNvSpPr>
          <p:nvPr>
            <p:ph idx="1"/>
          </p:nvPr>
        </p:nvSpPr>
        <p:spPr>
          <a:xfrm>
            <a:off x="457200" y="2514600"/>
            <a:ext cx="9237114" cy="3877600"/>
          </a:xfrm>
        </p:spPr>
        <p:txBody>
          <a:bodyPr anchor="ctr">
            <a:normAutofit fontScale="92500" lnSpcReduction="10000"/>
          </a:bodyPr>
          <a:lstStyle/>
          <a:p>
            <a:r>
              <a:rPr lang="en-US" dirty="0"/>
              <a:t>With non-ozone depleting and very low global warming potential characteristics, </a:t>
            </a:r>
            <a:r>
              <a:rPr lang="en-US" dirty="0" err="1"/>
              <a:t>Hydrofluoroolefin</a:t>
            </a:r>
            <a:r>
              <a:rPr lang="en-US" dirty="0"/>
              <a:t> (HFO) refrigerants are a good fit for HVACR equipment.  </a:t>
            </a:r>
          </a:p>
          <a:p>
            <a:endParaRPr lang="en-US" dirty="0"/>
          </a:p>
          <a:p>
            <a:r>
              <a:rPr lang="en-US" dirty="0"/>
              <a:t>Most HFCs have very high global warming potentials; a characteristic that makes them damaging to the environment.</a:t>
            </a:r>
          </a:p>
          <a:p>
            <a:endParaRPr lang="en-US" dirty="0"/>
          </a:p>
        </p:txBody>
      </p:sp>
      <p:pic>
        <p:nvPicPr>
          <p:cNvPr id="1026" name="Picture 2" descr="https://www.fluorineproducts-honeywell.com/refrigerants/wp-content/uploads/2012/10/Solstice-yf-220x260.png">
            <a:extLst>
              <a:ext uri="{FF2B5EF4-FFF2-40B4-BE49-F238E27FC236}">
                <a16:creationId xmlns:a16="http://schemas.microsoft.com/office/drawing/2014/main" id="{B176B512-A729-4179-A5BE-994C19902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06000" y="2085975"/>
            <a:ext cx="2095500" cy="2686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062136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FEDERAL REGULATIONS</a:t>
            </a:r>
            <a:endParaRPr lang="en-US" dirty="0"/>
          </a:p>
        </p:txBody>
      </p:sp>
      <p:sp>
        <p:nvSpPr>
          <p:cNvPr id="3" name="Content Placeholder 2"/>
          <p:cNvSpPr>
            <a:spLocks noGrp="1"/>
          </p:cNvSpPr>
          <p:nvPr>
            <p:ph idx="1"/>
          </p:nvPr>
        </p:nvSpPr>
        <p:spPr>
          <a:xfrm>
            <a:off x="304800" y="1981200"/>
            <a:ext cx="11582400" cy="3877600"/>
          </a:xfrm>
        </p:spPr>
        <p:txBody>
          <a:bodyPr>
            <a:normAutofit/>
          </a:bodyPr>
          <a:lstStyle/>
          <a:p>
            <a:r>
              <a:rPr lang="en-US" dirty="0"/>
              <a:t>If you maintain, service, repair, or dispose of appliances containing a regulated refrigerant, you must be certified. </a:t>
            </a:r>
          </a:p>
          <a:p>
            <a:endParaRPr lang="en-US" b="1" dirty="0">
              <a:solidFill>
                <a:srgbClr val="FF0000"/>
              </a:solidFill>
            </a:endParaRPr>
          </a:p>
          <a:p>
            <a:r>
              <a:rPr lang="en-US" sz="4000" b="1" dirty="0">
                <a:solidFill>
                  <a:srgbClr val="FF0000"/>
                </a:solidFill>
              </a:rPr>
              <a:t>This Means: YOU CANNOT WORK UNDER ANOTHER PERSON’S CERTIFICATION.</a:t>
            </a:r>
          </a:p>
          <a:p>
            <a:endParaRPr lang="en-US" dirty="0"/>
          </a:p>
        </p:txBody>
      </p:sp>
    </p:spTree>
    <p:custDataLst>
      <p:tags r:id="rId1"/>
    </p:custDataLst>
    <p:extLst>
      <p:ext uri="{BB962C8B-B14F-4D97-AF65-F5344CB8AC3E}">
        <p14:creationId xmlns:p14="http://schemas.microsoft.com/office/powerpoint/2010/main" val="2628670909"/>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C916E-0C2D-46AA-B9C4-A24B2319C933}"/>
              </a:ext>
            </a:extLst>
          </p:cNvPr>
          <p:cNvSpPr>
            <a:spLocks noGrp="1"/>
          </p:cNvSpPr>
          <p:nvPr>
            <p:ph type="title"/>
          </p:nvPr>
        </p:nvSpPr>
        <p:spPr>
          <a:xfrm>
            <a:off x="581192" y="702156"/>
            <a:ext cx="11168432"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id="{32582161-4AE4-490C-9C68-B93593B2E133}"/>
              </a:ext>
            </a:extLst>
          </p:cNvPr>
          <p:cNvSpPr>
            <a:spLocks noGrp="1"/>
          </p:cNvSpPr>
          <p:nvPr>
            <p:ph idx="1"/>
          </p:nvPr>
        </p:nvSpPr>
        <p:spPr>
          <a:xfrm>
            <a:off x="581192" y="1981200"/>
            <a:ext cx="11458408" cy="3877600"/>
          </a:xfrm>
        </p:spPr>
        <p:txBody>
          <a:bodyPr anchor="t"/>
          <a:lstStyle/>
          <a:p>
            <a:pPr marL="0" indent="0">
              <a:buNone/>
            </a:pPr>
            <a:r>
              <a:rPr lang="en-US" dirty="0"/>
              <a:t>Refrigerants may be identified by type </a:t>
            </a:r>
            <a:r>
              <a:rPr lang="en-US" dirty="0">
                <a:solidFill>
                  <a:srgbClr val="FF0000"/>
                </a:solidFill>
              </a:rPr>
              <a:t>(CFC, HCFC, HFC, HFO, HC)</a:t>
            </a:r>
            <a:r>
              <a:rPr lang="en-US" dirty="0"/>
              <a:t> and American Society of Heating Refrigerating and Air-Conditioning Engineers (ASHRAE) number or with “R” plus the ASHRAE number such as HFC-134a or R-134a.</a:t>
            </a:r>
          </a:p>
        </p:txBody>
      </p:sp>
    </p:spTree>
    <p:extLst>
      <p:ext uri="{BB962C8B-B14F-4D97-AF65-F5344CB8AC3E}">
        <p14:creationId xmlns:p14="http://schemas.microsoft.com/office/powerpoint/2010/main" val="3495478827"/>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286" y="702156"/>
            <a:ext cx="11309338" cy="1013800"/>
          </a:xfrm>
        </p:spPr>
        <p:txBody>
          <a:bodyPr>
            <a:normAutofit fontScale="90000"/>
          </a:bodyPr>
          <a:lstStyle/>
          <a:p>
            <a:r>
              <a:rPr lang="en-US" dirty="0"/>
              <a:t>REFRIGERANT CHARACTERISTICS &amp; IDENTIFICATION</a:t>
            </a:r>
          </a:p>
        </p:txBody>
      </p:sp>
      <p:sp>
        <p:nvSpPr>
          <p:cNvPr id="3" name="Content Placeholder 2"/>
          <p:cNvSpPr>
            <a:spLocks noGrp="1"/>
          </p:cNvSpPr>
          <p:nvPr>
            <p:ph idx="1"/>
          </p:nvPr>
        </p:nvSpPr>
        <p:spPr/>
        <p:txBody>
          <a:bodyPr anchor="t">
            <a:normAutofit fontScale="77500" lnSpcReduction="20000"/>
          </a:bodyPr>
          <a:lstStyle/>
          <a:p>
            <a:pPr marL="0" indent="0">
              <a:buNone/>
            </a:pPr>
            <a:r>
              <a:rPr lang="en-US" b="1" dirty="0"/>
              <a:t>ASHRAE Refrigerant Classification</a:t>
            </a:r>
          </a:p>
          <a:p>
            <a:pPr>
              <a:buFont typeface="Wingdings" panose="05000000000000000000" pitchFamily="2" charset="2"/>
              <a:buChar char="§"/>
            </a:pPr>
            <a:r>
              <a:rPr lang="en-US" dirty="0"/>
              <a:t>A - Safest </a:t>
            </a:r>
          </a:p>
          <a:p>
            <a:pPr>
              <a:buFont typeface="Wingdings" panose="05000000000000000000" pitchFamily="2" charset="2"/>
              <a:buChar char="§"/>
            </a:pPr>
            <a:r>
              <a:rPr lang="en-US" dirty="0"/>
              <a:t>B - Toxicity level to humans</a:t>
            </a:r>
          </a:p>
          <a:p>
            <a:pPr>
              <a:buFont typeface="Wingdings" panose="05000000000000000000" pitchFamily="2" charset="2"/>
              <a:buChar char="§"/>
            </a:pPr>
            <a:r>
              <a:rPr lang="en-US" dirty="0"/>
              <a:t>L - Flammability </a:t>
            </a:r>
          </a:p>
          <a:p>
            <a:pPr marL="1377950" indent="-463550">
              <a:buFont typeface="Wingdings" panose="05000000000000000000" pitchFamily="2" charset="2"/>
              <a:buChar char="§"/>
            </a:pPr>
            <a:r>
              <a:rPr lang="en-US" b="1" dirty="0">
                <a:latin typeface="Arial" panose="020B0604020202020204" pitchFamily="34" charset="0"/>
                <a:cs typeface="Arial" panose="020B0604020202020204" pitchFamily="34" charset="0"/>
              </a:rPr>
              <a:t>1</a:t>
            </a:r>
            <a:r>
              <a:rPr lang="en-US" dirty="0"/>
              <a:t> - no flammability</a:t>
            </a:r>
          </a:p>
          <a:p>
            <a:pPr marL="1377950" indent="-463550">
              <a:buFont typeface="Wingdings" panose="05000000000000000000" pitchFamily="2" charset="2"/>
              <a:buChar char="§"/>
            </a:pPr>
            <a:r>
              <a:rPr lang="en-US" b="1" dirty="0">
                <a:latin typeface="Arial" panose="020B0604020202020204" pitchFamily="34" charset="0"/>
                <a:cs typeface="Arial" panose="020B0604020202020204" pitchFamily="34" charset="0"/>
              </a:rPr>
              <a:t>2L</a:t>
            </a:r>
            <a:r>
              <a:rPr lang="en-US" dirty="0"/>
              <a:t>- slight flammability</a:t>
            </a:r>
          </a:p>
          <a:p>
            <a:pPr marL="1377950" indent="-463550">
              <a:buFont typeface="Wingdings" panose="05000000000000000000" pitchFamily="2" charset="2"/>
              <a:buChar char="§"/>
            </a:pPr>
            <a:r>
              <a:rPr lang="en-US" b="1" dirty="0">
                <a:latin typeface="Arial" panose="020B0604020202020204" pitchFamily="34" charset="0"/>
                <a:cs typeface="Arial" panose="020B0604020202020204" pitchFamily="34" charset="0"/>
              </a:rPr>
              <a:t>2</a:t>
            </a:r>
            <a:r>
              <a:rPr lang="en-US" dirty="0"/>
              <a:t> - low flammability</a:t>
            </a:r>
          </a:p>
          <a:p>
            <a:pPr marL="1377950" indent="-463550">
              <a:buFont typeface="Wingdings" panose="05000000000000000000" pitchFamily="2" charset="2"/>
              <a:buChar char="§"/>
            </a:pPr>
            <a:r>
              <a:rPr lang="en-US" b="1" dirty="0">
                <a:latin typeface="Arial" panose="020B0604020202020204" pitchFamily="34" charset="0"/>
                <a:cs typeface="Arial" panose="020B0604020202020204" pitchFamily="34" charset="0"/>
              </a:rPr>
              <a:t>3</a:t>
            </a:r>
            <a:r>
              <a:rPr lang="en-US" dirty="0"/>
              <a:t> - high flammability</a:t>
            </a:r>
          </a:p>
          <a:p>
            <a:pPr marL="0" indent="0">
              <a:buNone/>
            </a:pPr>
            <a:endParaRPr lang="en-US" dirty="0"/>
          </a:p>
        </p:txBody>
      </p:sp>
      <p:graphicFrame>
        <p:nvGraphicFramePr>
          <p:cNvPr id="6" name="Table 5"/>
          <p:cNvGraphicFramePr>
            <a:graphicFrameLocks noGrp="1"/>
          </p:cNvGraphicFramePr>
          <p:nvPr/>
        </p:nvGraphicFramePr>
        <p:xfrm>
          <a:off x="7828974" y="2455375"/>
          <a:ext cx="3412817" cy="2680505"/>
        </p:xfrm>
        <a:graphic>
          <a:graphicData uri="http://schemas.openxmlformats.org/drawingml/2006/table">
            <a:tbl>
              <a:tblPr firstRow="1" bandRow="1">
                <a:tableStyleId>{5940675A-B579-460E-94D1-54222C63F5DA}</a:tableStyleId>
              </a:tblPr>
              <a:tblGrid>
                <a:gridCol w="1812617">
                  <a:extLst>
                    <a:ext uri="{9D8B030D-6E8A-4147-A177-3AD203B41FA5}">
                      <a16:colId xmlns:a16="http://schemas.microsoft.com/office/drawing/2014/main" val="20000"/>
                    </a:ext>
                  </a:extLst>
                </a:gridCol>
                <a:gridCol w="838200">
                  <a:extLst>
                    <a:ext uri="{9D8B030D-6E8A-4147-A177-3AD203B41FA5}">
                      <a16:colId xmlns:a16="http://schemas.microsoft.com/office/drawing/2014/main" val="20001"/>
                    </a:ext>
                  </a:extLst>
                </a:gridCol>
                <a:gridCol w="762000">
                  <a:extLst>
                    <a:ext uri="{9D8B030D-6E8A-4147-A177-3AD203B41FA5}">
                      <a16:colId xmlns:a16="http://schemas.microsoft.com/office/drawing/2014/main" val="20002"/>
                    </a:ext>
                  </a:extLst>
                </a:gridCol>
              </a:tblGrid>
              <a:tr h="370840">
                <a:tc>
                  <a:txBody>
                    <a:bodyPr/>
                    <a:lstStyle/>
                    <a:p>
                      <a:pPr algn="ctr"/>
                      <a:r>
                        <a:rPr lang="en-US" b="1" dirty="0"/>
                        <a:t>High</a:t>
                      </a:r>
                    </a:p>
                    <a:p>
                      <a:pPr algn="ctr"/>
                      <a:r>
                        <a:rPr lang="en-US" b="1" dirty="0"/>
                        <a:t>Flammability</a:t>
                      </a:r>
                    </a:p>
                  </a:txBody>
                  <a:tcPr/>
                </a:tc>
                <a:tc>
                  <a:txBody>
                    <a:bodyPr/>
                    <a:lstStyle/>
                    <a:p>
                      <a:pPr algn="ctr"/>
                      <a:r>
                        <a:rPr lang="en-US" b="1" dirty="0">
                          <a:latin typeface="Arial" panose="020B0604020202020204" pitchFamily="34" charset="0"/>
                          <a:cs typeface="Arial" panose="020B0604020202020204" pitchFamily="34" charset="0"/>
                        </a:rPr>
                        <a:t>A3</a:t>
                      </a:r>
                    </a:p>
                  </a:txBody>
                  <a:tcPr anchor="ctr"/>
                </a:tc>
                <a:tc>
                  <a:txBody>
                    <a:bodyPr/>
                    <a:lstStyle/>
                    <a:p>
                      <a:pPr algn="ctr"/>
                      <a:r>
                        <a:rPr lang="en-US" b="1" dirty="0">
                          <a:latin typeface="Arial" panose="020B0604020202020204" pitchFamily="34" charset="0"/>
                          <a:cs typeface="Arial" panose="020B0604020202020204" pitchFamily="34" charset="0"/>
                        </a:rPr>
                        <a:t>B3</a:t>
                      </a:r>
                    </a:p>
                  </a:txBody>
                  <a:tcPr anchor="ctr"/>
                </a:tc>
                <a:extLst>
                  <a:ext uri="{0D108BD9-81ED-4DB2-BD59-A6C34878D82A}">
                    <a16:rowId xmlns:a16="http://schemas.microsoft.com/office/drawing/2014/main" val="10000"/>
                  </a:ext>
                </a:extLst>
              </a:tr>
              <a:tr h="370840">
                <a:tc>
                  <a:txBody>
                    <a:bodyPr/>
                    <a:lstStyle/>
                    <a:p>
                      <a:pPr algn="ctr"/>
                      <a:r>
                        <a:rPr lang="en-US" b="1" dirty="0"/>
                        <a:t>Low</a:t>
                      </a:r>
                    </a:p>
                    <a:p>
                      <a:pPr algn="ctr"/>
                      <a:r>
                        <a:rPr lang="en-US" b="1" dirty="0"/>
                        <a:t>Flammability</a:t>
                      </a:r>
                    </a:p>
                  </a:txBody>
                  <a:tcPr/>
                </a:tc>
                <a:tc>
                  <a:txBody>
                    <a:bodyPr/>
                    <a:lstStyle/>
                    <a:p>
                      <a:pPr algn="ctr"/>
                      <a:r>
                        <a:rPr lang="en-US" b="1" dirty="0">
                          <a:latin typeface="Arial" panose="020B0604020202020204" pitchFamily="34" charset="0"/>
                          <a:cs typeface="Arial" panose="020B0604020202020204" pitchFamily="34" charset="0"/>
                        </a:rPr>
                        <a:t>A2</a:t>
                      </a:r>
                    </a:p>
                  </a:txBody>
                  <a:tcPr anchor="ctr"/>
                </a:tc>
                <a:tc>
                  <a:txBody>
                    <a:bodyPr/>
                    <a:lstStyle/>
                    <a:p>
                      <a:pPr algn="ctr"/>
                      <a:r>
                        <a:rPr lang="en-US" b="1" dirty="0">
                          <a:latin typeface="Arial" panose="020B0604020202020204" pitchFamily="34" charset="0"/>
                          <a:cs typeface="Arial" panose="020B0604020202020204" pitchFamily="34" charset="0"/>
                        </a:rPr>
                        <a:t>B2</a:t>
                      </a:r>
                    </a:p>
                  </a:txBody>
                  <a:tcPr anchor="ctr"/>
                </a:tc>
                <a:extLst>
                  <a:ext uri="{0D108BD9-81ED-4DB2-BD59-A6C34878D82A}">
                    <a16:rowId xmlns:a16="http://schemas.microsoft.com/office/drawing/2014/main" val="10001"/>
                  </a:ext>
                </a:extLst>
              </a:tr>
              <a:tr h="760265">
                <a:tc>
                  <a:txBody>
                    <a:bodyPr/>
                    <a:lstStyle/>
                    <a:p>
                      <a:pPr algn="ctr"/>
                      <a:r>
                        <a:rPr lang="en-US" b="1" dirty="0"/>
                        <a:t>Slight</a:t>
                      </a:r>
                    </a:p>
                    <a:p>
                      <a:pPr algn="ctr"/>
                      <a:r>
                        <a:rPr lang="en-US" b="1" dirty="0"/>
                        <a:t>Flammability</a:t>
                      </a:r>
                    </a:p>
                  </a:txBody>
                  <a:tcPr/>
                </a:tc>
                <a:tc>
                  <a:txBody>
                    <a:bodyPr/>
                    <a:lstStyle/>
                    <a:p>
                      <a:pPr algn="ctr"/>
                      <a:r>
                        <a:rPr lang="en-US" b="1" dirty="0">
                          <a:latin typeface="Arial" panose="020B0604020202020204" pitchFamily="34" charset="0"/>
                          <a:cs typeface="Arial" panose="020B0604020202020204" pitchFamily="34" charset="0"/>
                        </a:rPr>
                        <a:t>A2L</a:t>
                      </a:r>
                    </a:p>
                  </a:txBody>
                  <a:tcPr anchor="ctr"/>
                </a:tc>
                <a:tc>
                  <a:txBody>
                    <a:bodyPr/>
                    <a:lstStyle/>
                    <a:p>
                      <a:pPr algn="ctr"/>
                      <a:r>
                        <a:rPr lang="en-US" b="1" dirty="0">
                          <a:latin typeface="Arial" panose="020B0604020202020204" pitchFamily="34" charset="0"/>
                          <a:cs typeface="Arial" panose="020B0604020202020204" pitchFamily="34" charset="0"/>
                        </a:rPr>
                        <a:t>B2L</a:t>
                      </a:r>
                    </a:p>
                  </a:txBody>
                  <a:tcPr anchor="ctr"/>
                </a:tc>
                <a:extLst>
                  <a:ext uri="{0D108BD9-81ED-4DB2-BD59-A6C34878D82A}">
                    <a16:rowId xmlns:a16="http://schemas.microsoft.com/office/drawing/2014/main" val="10002"/>
                  </a:ext>
                </a:extLst>
              </a:tr>
              <a:tr h="370840">
                <a:tc>
                  <a:txBody>
                    <a:bodyPr/>
                    <a:lstStyle/>
                    <a:p>
                      <a:pPr algn="ctr"/>
                      <a:r>
                        <a:rPr lang="en-US" b="1" dirty="0"/>
                        <a:t>No</a:t>
                      </a:r>
                    </a:p>
                    <a:p>
                      <a:pPr algn="ctr"/>
                      <a:r>
                        <a:rPr lang="en-US" b="1" dirty="0"/>
                        <a:t>Flammability</a:t>
                      </a:r>
                    </a:p>
                  </a:txBody>
                  <a:tcPr/>
                </a:tc>
                <a:tc>
                  <a:txBody>
                    <a:bodyPr/>
                    <a:lstStyle/>
                    <a:p>
                      <a:pPr algn="ctr"/>
                      <a:r>
                        <a:rPr lang="en-US" b="1" dirty="0">
                          <a:latin typeface="Arial" panose="020B0604020202020204" pitchFamily="34" charset="0"/>
                          <a:cs typeface="Arial" panose="020B0604020202020204" pitchFamily="34" charset="0"/>
                        </a:rPr>
                        <a:t>A1</a:t>
                      </a:r>
                    </a:p>
                  </a:txBody>
                  <a:tcPr anchor="ctr"/>
                </a:tc>
                <a:tc>
                  <a:txBody>
                    <a:bodyPr/>
                    <a:lstStyle/>
                    <a:p>
                      <a:pPr algn="ctr"/>
                      <a:r>
                        <a:rPr lang="en-US" b="1" dirty="0">
                          <a:latin typeface="Arial" panose="020B0604020202020204" pitchFamily="34" charset="0"/>
                          <a:cs typeface="Arial" panose="020B0604020202020204" pitchFamily="34" charset="0"/>
                        </a:rPr>
                        <a:t>B1</a:t>
                      </a:r>
                    </a:p>
                  </a:txBody>
                  <a:tcPr anchor="ctr"/>
                </a:tc>
                <a:extLst>
                  <a:ext uri="{0D108BD9-81ED-4DB2-BD59-A6C34878D82A}">
                    <a16:rowId xmlns:a16="http://schemas.microsoft.com/office/drawing/2014/main" val="10003"/>
                  </a:ext>
                </a:extLst>
              </a:tr>
            </a:tbl>
          </a:graphicData>
        </a:graphic>
      </p:graphicFrame>
      <p:sp>
        <p:nvSpPr>
          <p:cNvPr id="16" name="TextBox 15"/>
          <p:cNvSpPr txBox="1"/>
          <p:nvPr/>
        </p:nvSpPr>
        <p:spPr>
          <a:xfrm>
            <a:off x="10429353" y="5129604"/>
            <a:ext cx="801823" cy="338554"/>
          </a:xfrm>
          <a:prstGeom prst="rect">
            <a:avLst/>
          </a:prstGeom>
          <a:noFill/>
        </p:spPr>
        <p:txBody>
          <a:bodyPr wrap="none" rtlCol="0">
            <a:spAutoFit/>
          </a:bodyPr>
          <a:lstStyle/>
          <a:p>
            <a:r>
              <a:rPr lang="en-US" sz="1600" dirty="0"/>
              <a:t>Higher</a:t>
            </a:r>
          </a:p>
        </p:txBody>
      </p:sp>
      <p:grpSp>
        <p:nvGrpSpPr>
          <p:cNvPr id="4" name="Group 3"/>
          <p:cNvGrpSpPr/>
          <p:nvPr/>
        </p:nvGrpSpPr>
        <p:grpSpPr>
          <a:xfrm>
            <a:off x="6779828" y="1981200"/>
            <a:ext cx="5216297" cy="3726033"/>
            <a:chOff x="6779828" y="1981200"/>
            <a:chExt cx="5216297" cy="3726033"/>
          </a:xfrm>
        </p:grpSpPr>
        <p:sp>
          <p:nvSpPr>
            <p:cNvPr id="5" name="TextBox 4"/>
            <p:cNvSpPr txBox="1"/>
            <p:nvPr/>
          </p:nvSpPr>
          <p:spPr>
            <a:xfrm>
              <a:off x="9321421" y="1981200"/>
              <a:ext cx="1948803" cy="461665"/>
            </a:xfrm>
            <a:prstGeom prst="rect">
              <a:avLst/>
            </a:prstGeom>
            <a:noFill/>
          </p:spPr>
          <p:txBody>
            <a:bodyPr wrap="none" rtlCol="0">
              <a:spAutoFit/>
            </a:bodyPr>
            <a:lstStyle/>
            <a:p>
              <a:r>
                <a:rPr lang="en-US" sz="2400" dirty="0"/>
                <a:t>Safety Group</a:t>
              </a:r>
            </a:p>
          </p:txBody>
        </p:sp>
        <p:cxnSp>
          <p:nvCxnSpPr>
            <p:cNvPr id="8" name="Straight Arrow Connector 7"/>
            <p:cNvCxnSpPr/>
            <p:nvPr/>
          </p:nvCxnSpPr>
          <p:spPr>
            <a:xfrm flipV="1">
              <a:off x="7620000" y="2590800"/>
              <a:ext cx="0" cy="2819400"/>
            </a:xfrm>
            <a:prstGeom prst="straightConnector1">
              <a:avLst/>
            </a:prstGeom>
            <a:ln w="28575">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9802070" y="5129760"/>
              <a:ext cx="570990" cy="338554"/>
            </a:xfrm>
            <a:prstGeom prst="rect">
              <a:avLst/>
            </a:prstGeom>
            <a:noFill/>
          </p:spPr>
          <p:txBody>
            <a:bodyPr wrap="none" rtlCol="0">
              <a:spAutoFit/>
            </a:bodyPr>
            <a:lstStyle/>
            <a:p>
              <a:r>
                <a:rPr lang="en-US" sz="1600" dirty="0"/>
                <a:t>Low</a:t>
              </a:r>
            </a:p>
          </p:txBody>
        </p:sp>
        <p:cxnSp>
          <p:nvCxnSpPr>
            <p:cNvPr id="13" name="Straight Arrow Connector 12"/>
            <p:cNvCxnSpPr/>
            <p:nvPr/>
          </p:nvCxnSpPr>
          <p:spPr>
            <a:xfrm>
              <a:off x="7924800" y="5645623"/>
              <a:ext cx="3153171" cy="0"/>
            </a:xfrm>
            <a:prstGeom prst="straightConnector1">
              <a:avLst/>
            </a:prstGeom>
            <a:ln w="28575">
              <a:solidFill>
                <a:srgbClr val="FFFF00"/>
              </a:solidFill>
              <a:tailEnd type="arrow"/>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982200" y="5337846"/>
              <a:ext cx="971420" cy="369332"/>
            </a:xfrm>
            <a:prstGeom prst="rect">
              <a:avLst/>
            </a:prstGeom>
            <a:noFill/>
          </p:spPr>
          <p:txBody>
            <a:bodyPr wrap="none" rtlCol="0">
              <a:spAutoFit/>
            </a:bodyPr>
            <a:lstStyle/>
            <a:p>
              <a:r>
                <a:rPr lang="en-US" sz="1800" dirty="0"/>
                <a:t>Toxicity</a:t>
              </a:r>
            </a:p>
          </p:txBody>
        </p:sp>
        <p:pic>
          <p:nvPicPr>
            <p:cNvPr id="4103" name="Picture 7" descr="C:\Users\Earl\AppData\Local\Microsoft\Windows\INetCache\IE\4LLFUD6Q\547px-D-W003_Warnung_vor_giftigen_Stoffen_ty.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154231" y="4968459"/>
              <a:ext cx="841894" cy="73877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C:\Users\Earl\AppData\Local\Microsoft\Windows\INetCache\IE\RPQYKGMO\724px-GHS-pictogram-flamme.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79828" y="3497470"/>
              <a:ext cx="777459" cy="777459"/>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61162" y="2743200"/>
            <a:ext cx="858838" cy="4333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TextBox 17"/>
          <p:cNvSpPr txBox="1"/>
          <p:nvPr/>
        </p:nvSpPr>
        <p:spPr>
          <a:xfrm>
            <a:off x="6996835" y="4697267"/>
            <a:ext cx="570990" cy="338554"/>
          </a:xfrm>
          <a:prstGeom prst="rect">
            <a:avLst/>
          </a:prstGeom>
          <a:noFill/>
        </p:spPr>
        <p:txBody>
          <a:bodyPr wrap="none" rtlCol="0">
            <a:spAutoFit/>
          </a:bodyPr>
          <a:lstStyle/>
          <a:p>
            <a:r>
              <a:rPr lang="en-US" sz="1600" dirty="0"/>
              <a:t>Low</a:t>
            </a:r>
          </a:p>
        </p:txBody>
      </p:sp>
    </p:spTree>
    <p:extLst>
      <p:ext uri="{BB962C8B-B14F-4D97-AF65-F5344CB8AC3E}">
        <p14:creationId xmlns:p14="http://schemas.microsoft.com/office/powerpoint/2010/main" val="2537212666"/>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8321669" cy="4343400"/>
          </a:xfrm>
        </p:spPr>
        <p:txBody>
          <a:bodyPr anchor="t">
            <a:normAutofit fontScale="92500" lnSpcReduction="10000"/>
          </a:bodyPr>
          <a:lstStyle/>
          <a:p>
            <a:r>
              <a:rPr lang="en-US" dirty="0"/>
              <a:t>Chlorofluorocarbon </a:t>
            </a:r>
            <a:r>
              <a:rPr lang="en-US" dirty="0">
                <a:solidFill>
                  <a:srgbClr val="FF0000"/>
                </a:solidFill>
              </a:rPr>
              <a:t>(CFC) refrigerants have the highest ozone depletion potential (ODP)</a:t>
            </a:r>
            <a:r>
              <a:rPr lang="en-US" dirty="0"/>
              <a:t> and are the most harmful to stratospheric ozone.  </a:t>
            </a:r>
          </a:p>
          <a:p>
            <a:r>
              <a:rPr lang="en-US" dirty="0"/>
              <a:t>CFC refrigerants </a:t>
            </a:r>
            <a:r>
              <a:rPr lang="en-US" dirty="0">
                <a:solidFill>
                  <a:srgbClr val="FF0000"/>
                </a:solidFill>
              </a:rPr>
              <a:t>contain chlorine, fluorine, and carbon</a:t>
            </a:r>
            <a:r>
              <a:rPr lang="en-US" dirty="0"/>
              <a:t>.  </a:t>
            </a:r>
          </a:p>
          <a:p>
            <a:r>
              <a:rPr lang="en-US" dirty="0"/>
              <a:t>Chlorine is the component that poses a threat to the stratospheric ozone.  </a:t>
            </a:r>
          </a:p>
          <a:p>
            <a:r>
              <a:rPr lang="en-US" sz="2400" dirty="0">
                <a:solidFill>
                  <a:srgbClr val="0000CC"/>
                </a:solidFill>
              </a:rPr>
              <a:t>Examples of CFC:	R-11 and R-12.</a:t>
            </a:r>
          </a:p>
          <a:p>
            <a:endParaRPr lang="en-US" dirty="0"/>
          </a:p>
          <a:p>
            <a:endParaRPr lang="en-US" dirty="0"/>
          </a:p>
        </p:txBody>
      </p:sp>
      <p:pic>
        <p:nvPicPr>
          <p:cNvPr id="4" name="Picture 3">
            <a:extLst>
              <a:ext uri="{FF2B5EF4-FFF2-40B4-BE49-F238E27FC236}">
                <a16:creationId xmlns:a16="http://schemas.microsoft.com/office/drawing/2014/main" id="{D2761952-95E1-47BB-B658-CCD9DD4023D7}"/>
              </a:ext>
            </a:extLst>
          </p:cNvPr>
          <p:cNvPicPr>
            <a:picLocks noChangeAspect="1"/>
          </p:cNvPicPr>
          <p:nvPr/>
        </p:nvPicPr>
        <p:blipFill>
          <a:blip r:embed="rId3"/>
          <a:stretch>
            <a:fillRect/>
          </a:stretch>
        </p:blipFill>
        <p:spPr>
          <a:xfrm>
            <a:off x="9064071" y="2819400"/>
            <a:ext cx="2611653" cy="2071210"/>
          </a:xfrm>
          <a:prstGeom prst="rect">
            <a:avLst/>
          </a:prstGeom>
        </p:spPr>
      </p:pic>
    </p:spTree>
    <p:extLst>
      <p:ext uri="{BB962C8B-B14F-4D97-AF65-F5344CB8AC3E}">
        <p14:creationId xmlns:p14="http://schemas.microsoft.com/office/powerpoint/2010/main" val="61188830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9007469" cy="4038600"/>
          </a:xfrm>
        </p:spPr>
        <p:txBody>
          <a:bodyPr anchor="t">
            <a:normAutofit fontScale="92500" lnSpcReduction="10000"/>
          </a:bodyPr>
          <a:lstStyle/>
          <a:p>
            <a:r>
              <a:rPr lang="en-US" dirty="0"/>
              <a:t>Hydrochlorofluorocarbon </a:t>
            </a:r>
            <a:r>
              <a:rPr lang="en-US" dirty="0">
                <a:solidFill>
                  <a:srgbClr val="FF0000"/>
                </a:solidFill>
              </a:rPr>
              <a:t>(HCFC) refrigerants contain hydrogen, chlorine, fluorine, and carbon. </a:t>
            </a:r>
            <a:r>
              <a:rPr lang="en-US" dirty="0"/>
              <a:t> </a:t>
            </a:r>
          </a:p>
          <a:p>
            <a:r>
              <a:rPr lang="en-US" dirty="0"/>
              <a:t>The </a:t>
            </a:r>
            <a:r>
              <a:rPr lang="en-US" dirty="0">
                <a:solidFill>
                  <a:srgbClr val="FF0000"/>
                </a:solidFill>
              </a:rPr>
              <a:t>hydrogen makes them a little less harmful </a:t>
            </a:r>
            <a:r>
              <a:rPr lang="en-US" dirty="0"/>
              <a:t>to the stratospheric ozone when compared to CFCs.  </a:t>
            </a:r>
          </a:p>
          <a:p>
            <a:r>
              <a:rPr lang="en-US" dirty="0"/>
              <a:t>HCFC refrigerants that have an ozone depletion potential of more than zero, ranging between zero and one. </a:t>
            </a:r>
          </a:p>
          <a:p>
            <a:r>
              <a:rPr lang="en-US" sz="2600" dirty="0">
                <a:solidFill>
                  <a:srgbClr val="0000CC"/>
                </a:solidFill>
              </a:rPr>
              <a:t>Examples of HCFC: R-22 and R-123 </a:t>
            </a:r>
          </a:p>
        </p:txBody>
      </p:sp>
      <p:grpSp>
        <p:nvGrpSpPr>
          <p:cNvPr id="30" name="Group 29">
            <a:extLst>
              <a:ext uri="{FF2B5EF4-FFF2-40B4-BE49-F238E27FC236}">
                <a16:creationId xmlns:a16="http://schemas.microsoft.com/office/drawing/2014/main" id="{E5A5CF50-90DF-46DD-ACA7-CE6EC92DCE0E}"/>
              </a:ext>
            </a:extLst>
          </p:cNvPr>
          <p:cNvGrpSpPr/>
          <p:nvPr/>
        </p:nvGrpSpPr>
        <p:grpSpPr>
          <a:xfrm>
            <a:off x="9676957" y="2574215"/>
            <a:ext cx="2404826" cy="2057422"/>
            <a:chOff x="9676957" y="2574215"/>
            <a:chExt cx="2404826" cy="2057422"/>
          </a:xfrm>
        </p:grpSpPr>
        <p:grpSp>
          <p:nvGrpSpPr>
            <p:cNvPr id="28" name="Group 27">
              <a:extLst>
                <a:ext uri="{FF2B5EF4-FFF2-40B4-BE49-F238E27FC236}">
                  <a16:creationId xmlns:a16="http://schemas.microsoft.com/office/drawing/2014/main" id="{866A3744-1040-4594-8328-57B577D107DC}"/>
                </a:ext>
              </a:extLst>
            </p:cNvPr>
            <p:cNvGrpSpPr/>
            <p:nvPr/>
          </p:nvGrpSpPr>
          <p:grpSpPr>
            <a:xfrm>
              <a:off x="10080860" y="2574215"/>
              <a:ext cx="1572303" cy="1604813"/>
              <a:chOff x="10080860" y="2574215"/>
              <a:chExt cx="1572303" cy="1604813"/>
            </a:xfrm>
          </p:grpSpPr>
          <p:sp>
            <p:nvSpPr>
              <p:cNvPr id="4" name="Flowchart: Connector 3">
                <a:extLst>
                  <a:ext uri="{FF2B5EF4-FFF2-40B4-BE49-F238E27FC236}">
                    <a16:creationId xmlns:a16="http://schemas.microsoft.com/office/drawing/2014/main" id="{C3F844C1-4CB9-4119-A1A9-1554194B1256}"/>
                  </a:ext>
                </a:extLst>
              </p:cNvPr>
              <p:cNvSpPr/>
              <p:nvPr/>
            </p:nvSpPr>
            <p:spPr>
              <a:xfrm>
                <a:off x="10080860" y="3630388"/>
                <a:ext cx="548640" cy="548640"/>
              </a:xfrm>
              <a:prstGeom prst="flowChartConnector">
                <a:avLst/>
              </a:prstGeom>
              <a:solidFill>
                <a:srgbClr val="71E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a:t>
                </a:r>
              </a:p>
            </p:txBody>
          </p:sp>
          <p:sp>
            <p:nvSpPr>
              <p:cNvPr id="6" name="Flowchart: Connector 5">
                <a:extLst>
                  <a:ext uri="{FF2B5EF4-FFF2-40B4-BE49-F238E27FC236}">
                    <a16:creationId xmlns:a16="http://schemas.microsoft.com/office/drawing/2014/main" id="{1B701854-53AE-4B0A-BF1E-857CF6F9A1D8}"/>
                  </a:ext>
                </a:extLst>
              </p:cNvPr>
              <p:cNvSpPr/>
              <p:nvPr/>
            </p:nvSpPr>
            <p:spPr>
              <a:xfrm>
                <a:off x="11104523" y="2583271"/>
                <a:ext cx="548640" cy="548640"/>
              </a:xfrm>
              <a:prstGeom prst="flowChartConnector">
                <a:avLst/>
              </a:prstGeom>
              <a:solidFill>
                <a:srgbClr val="71E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a:t>
                </a:r>
              </a:p>
            </p:txBody>
          </p:sp>
          <p:sp>
            <p:nvSpPr>
              <p:cNvPr id="7" name="Flowchart: Connector 6">
                <a:extLst>
                  <a:ext uri="{FF2B5EF4-FFF2-40B4-BE49-F238E27FC236}">
                    <a16:creationId xmlns:a16="http://schemas.microsoft.com/office/drawing/2014/main" id="{7B11468C-4945-4C13-BF67-E9910B81AF11}"/>
                  </a:ext>
                </a:extLst>
              </p:cNvPr>
              <p:cNvSpPr/>
              <p:nvPr/>
            </p:nvSpPr>
            <p:spPr>
              <a:xfrm>
                <a:off x="11090912" y="3630388"/>
                <a:ext cx="548640" cy="548640"/>
              </a:xfrm>
              <a:prstGeom prst="flowChartConnector">
                <a:avLst/>
              </a:prstGeom>
              <a:solidFill>
                <a:srgbClr val="E1F4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Cl</a:t>
                </a:r>
              </a:p>
            </p:txBody>
          </p:sp>
          <p:sp>
            <p:nvSpPr>
              <p:cNvPr id="8" name="Flowchart: Connector 7">
                <a:extLst>
                  <a:ext uri="{FF2B5EF4-FFF2-40B4-BE49-F238E27FC236}">
                    <a16:creationId xmlns:a16="http://schemas.microsoft.com/office/drawing/2014/main" id="{E892FA0F-B28C-4FC0-8498-4AF9166FE232}"/>
                  </a:ext>
                </a:extLst>
              </p:cNvPr>
              <p:cNvSpPr/>
              <p:nvPr/>
            </p:nvSpPr>
            <p:spPr>
              <a:xfrm>
                <a:off x="10119188" y="2574215"/>
                <a:ext cx="548640" cy="548640"/>
              </a:xfrm>
              <a:prstGeom prst="flowChartConnector">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a:t>
                </a:r>
              </a:p>
            </p:txBody>
          </p:sp>
          <p:cxnSp>
            <p:nvCxnSpPr>
              <p:cNvPr id="10" name="Straight Connector 9">
                <a:extLst>
                  <a:ext uri="{FF2B5EF4-FFF2-40B4-BE49-F238E27FC236}">
                    <a16:creationId xmlns:a16="http://schemas.microsoft.com/office/drawing/2014/main" id="{E9E5B7EF-A5D3-4BA2-B9AA-C81D9DAFAC41}"/>
                  </a:ext>
                </a:extLst>
              </p:cNvPr>
              <p:cNvCxnSpPr>
                <a:stCxn id="8" idx="5"/>
                <a:endCxn id="7" idx="1"/>
              </p:cNvCxnSpPr>
              <p:nvPr/>
            </p:nvCxnSpPr>
            <p:spPr>
              <a:xfrm>
                <a:off x="10587482" y="3042509"/>
                <a:ext cx="583776" cy="6682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49CD5B6-7357-4B34-84F1-5177B582BAF0}"/>
                  </a:ext>
                </a:extLst>
              </p:cNvPr>
              <p:cNvCxnSpPr>
                <a:cxnSpLocks/>
                <a:stCxn id="4" idx="7"/>
                <a:endCxn id="6" idx="3"/>
              </p:cNvCxnSpPr>
              <p:nvPr/>
            </p:nvCxnSpPr>
            <p:spPr>
              <a:xfrm flipV="1">
                <a:off x="10549154" y="3051565"/>
                <a:ext cx="635715" cy="65916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9" name="Flowchart: Connector 8">
                <a:extLst>
                  <a:ext uri="{FF2B5EF4-FFF2-40B4-BE49-F238E27FC236}">
                    <a16:creationId xmlns:a16="http://schemas.microsoft.com/office/drawing/2014/main" id="{9A53D7D2-7233-4EF9-A691-CCF18B6A4BAC}"/>
                  </a:ext>
                </a:extLst>
              </p:cNvPr>
              <p:cNvSpPr/>
              <p:nvPr/>
            </p:nvSpPr>
            <p:spPr>
              <a:xfrm>
                <a:off x="10591800" y="3124200"/>
                <a:ext cx="548640" cy="548640"/>
              </a:xfrm>
              <a:prstGeom prst="flowChartConnector">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grpSp>
        <p:sp>
          <p:nvSpPr>
            <p:cNvPr id="29" name="TextBox 28">
              <a:extLst>
                <a:ext uri="{FF2B5EF4-FFF2-40B4-BE49-F238E27FC236}">
                  <a16:creationId xmlns:a16="http://schemas.microsoft.com/office/drawing/2014/main" id="{F742587A-AC4C-4CAA-85D1-0384E5FD3D8B}"/>
                </a:ext>
              </a:extLst>
            </p:cNvPr>
            <p:cNvSpPr txBox="1"/>
            <p:nvPr/>
          </p:nvSpPr>
          <p:spPr>
            <a:xfrm>
              <a:off x="9676957" y="4169972"/>
              <a:ext cx="2404826" cy="461665"/>
            </a:xfrm>
            <a:prstGeom prst="rect">
              <a:avLst/>
            </a:prstGeom>
            <a:noFill/>
          </p:spPr>
          <p:txBody>
            <a:bodyPr wrap="none" rtlCol="0">
              <a:spAutoFit/>
            </a:bodyPr>
            <a:lstStyle/>
            <a:p>
              <a:r>
                <a:rPr lang="en-US" sz="2400" dirty="0"/>
                <a:t>HCFC Molecule</a:t>
              </a:r>
            </a:p>
          </p:txBody>
        </p:sp>
      </p:grpSp>
    </p:spTree>
    <p:extLst>
      <p:ext uri="{BB962C8B-B14F-4D97-AF65-F5344CB8AC3E}">
        <p14:creationId xmlns:p14="http://schemas.microsoft.com/office/powerpoint/2010/main" val="2198349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9083669" cy="4038600"/>
          </a:xfrm>
        </p:spPr>
        <p:txBody>
          <a:bodyPr anchor="t">
            <a:normAutofit fontScale="92500"/>
          </a:bodyPr>
          <a:lstStyle/>
          <a:p>
            <a:r>
              <a:rPr lang="en-US" dirty="0"/>
              <a:t>Hydrofluorocarbon </a:t>
            </a:r>
            <a:r>
              <a:rPr lang="en-US" dirty="0">
                <a:solidFill>
                  <a:srgbClr val="FF0000"/>
                </a:solidFill>
              </a:rPr>
              <a:t>(HFC) refrigerants contain hydrogen, fluorine, and carbon atoms </a:t>
            </a:r>
            <a:r>
              <a:rPr lang="en-US" dirty="0"/>
              <a:t>connected by single bonds between the atoms.  </a:t>
            </a:r>
          </a:p>
          <a:p>
            <a:r>
              <a:rPr lang="en-US" dirty="0"/>
              <a:t>HFCs have the </a:t>
            </a:r>
            <a:r>
              <a:rPr lang="en-US" dirty="0">
                <a:solidFill>
                  <a:srgbClr val="FF0000"/>
                </a:solidFill>
              </a:rPr>
              <a:t>lowest/no ozone depletion potential</a:t>
            </a:r>
            <a:r>
              <a:rPr lang="en-US" dirty="0"/>
              <a:t> but do have an effect on global warming.  HFC refrigerants do not contain harmful chlorine.  </a:t>
            </a:r>
          </a:p>
          <a:p>
            <a:r>
              <a:rPr lang="en-US" sz="2400" dirty="0">
                <a:solidFill>
                  <a:srgbClr val="0000CC"/>
                </a:solidFill>
              </a:rPr>
              <a:t>Examples of HFCs </a:t>
            </a:r>
          </a:p>
          <a:p>
            <a:pPr marL="0" indent="1201738">
              <a:buNone/>
            </a:pPr>
            <a:r>
              <a:rPr lang="en-US" sz="2400" dirty="0">
                <a:solidFill>
                  <a:srgbClr val="0000CC"/>
                </a:solidFill>
              </a:rPr>
              <a:t>R-134a, R-410A, R-404A, R-407C, and R-422B.</a:t>
            </a:r>
          </a:p>
        </p:txBody>
      </p:sp>
      <p:grpSp>
        <p:nvGrpSpPr>
          <p:cNvPr id="35" name="Group 34">
            <a:extLst>
              <a:ext uri="{FF2B5EF4-FFF2-40B4-BE49-F238E27FC236}">
                <a16:creationId xmlns:a16="http://schemas.microsoft.com/office/drawing/2014/main" id="{448F7865-F9A2-4BD4-B8EE-92CF212B3981}"/>
              </a:ext>
            </a:extLst>
          </p:cNvPr>
          <p:cNvGrpSpPr/>
          <p:nvPr/>
        </p:nvGrpSpPr>
        <p:grpSpPr>
          <a:xfrm>
            <a:off x="9597054" y="2324636"/>
            <a:ext cx="2561221" cy="2307001"/>
            <a:chOff x="9597054" y="2324636"/>
            <a:chExt cx="2561221" cy="2307001"/>
          </a:xfrm>
        </p:grpSpPr>
        <p:cxnSp>
          <p:nvCxnSpPr>
            <p:cNvPr id="33" name="Straight Connector 32">
              <a:extLst>
                <a:ext uri="{FF2B5EF4-FFF2-40B4-BE49-F238E27FC236}">
                  <a16:creationId xmlns:a16="http://schemas.microsoft.com/office/drawing/2014/main" id="{AA1A671D-C709-4306-88C6-875F2449A83E}"/>
                </a:ext>
              </a:extLst>
            </p:cNvPr>
            <p:cNvCxnSpPr>
              <a:cxnSpLocks/>
            </p:cNvCxnSpPr>
            <p:nvPr/>
          </p:nvCxnSpPr>
          <p:spPr>
            <a:xfrm flipV="1">
              <a:off x="11306182" y="2753124"/>
              <a:ext cx="118262" cy="3058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9300CFC5-B4F9-4DED-B71E-ED9CA7A90F15}"/>
                </a:ext>
              </a:extLst>
            </p:cNvPr>
            <p:cNvCxnSpPr>
              <a:cxnSpLocks/>
            </p:cNvCxnSpPr>
            <p:nvPr/>
          </p:nvCxnSpPr>
          <p:spPr>
            <a:xfrm flipH="1">
              <a:off x="10000529" y="3223875"/>
              <a:ext cx="1750140" cy="5272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FB28FAB-D8DB-494B-A9BF-0A94A4478681}"/>
                </a:ext>
              </a:extLst>
            </p:cNvPr>
            <p:cNvCxnSpPr>
              <a:cxnSpLocks/>
            </p:cNvCxnSpPr>
            <p:nvPr/>
          </p:nvCxnSpPr>
          <p:spPr>
            <a:xfrm flipH="1" flipV="1">
              <a:off x="11348521" y="3384809"/>
              <a:ext cx="151846" cy="308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D7EB1197-0DDD-4A59-9FDB-36A5BD5E359E}"/>
                </a:ext>
              </a:extLst>
            </p:cNvPr>
            <p:cNvCxnSpPr>
              <a:cxnSpLocks/>
            </p:cNvCxnSpPr>
            <p:nvPr/>
          </p:nvCxnSpPr>
          <p:spPr>
            <a:xfrm flipH="1" flipV="1">
              <a:off x="10339668" y="2771266"/>
              <a:ext cx="151846" cy="30836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7" name="Flowchart: Connector 6">
              <a:extLst>
                <a:ext uri="{FF2B5EF4-FFF2-40B4-BE49-F238E27FC236}">
                  <a16:creationId xmlns:a16="http://schemas.microsoft.com/office/drawing/2014/main" id="{94B6976D-D3A3-47D9-85C1-9032ED5B540E}"/>
                </a:ext>
              </a:extLst>
            </p:cNvPr>
            <p:cNvSpPr/>
            <p:nvPr/>
          </p:nvSpPr>
          <p:spPr>
            <a:xfrm>
              <a:off x="10080860" y="3630388"/>
              <a:ext cx="548640" cy="548640"/>
            </a:xfrm>
            <a:prstGeom prst="flowChartConnector">
              <a:avLst/>
            </a:prstGeom>
            <a:solidFill>
              <a:srgbClr val="71E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a:t>
              </a:r>
            </a:p>
          </p:txBody>
        </p:sp>
        <p:sp>
          <p:nvSpPr>
            <p:cNvPr id="8" name="Flowchart: Connector 7">
              <a:extLst>
                <a:ext uri="{FF2B5EF4-FFF2-40B4-BE49-F238E27FC236}">
                  <a16:creationId xmlns:a16="http://schemas.microsoft.com/office/drawing/2014/main" id="{F5757127-327E-409F-B67C-23032E8B1CC1}"/>
                </a:ext>
              </a:extLst>
            </p:cNvPr>
            <p:cNvSpPr/>
            <p:nvPr/>
          </p:nvSpPr>
          <p:spPr>
            <a:xfrm>
              <a:off x="11202029" y="2324636"/>
              <a:ext cx="548640" cy="548640"/>
            </a:xfrm>
            <a:prstGeom prst="flowChartConnector">
              <a:avLst/>
            </a:prstGeom>
            <a:solidFill>
              <a:srgbClr val="71E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a:t>
              </a:r>
            </a:p>
          </p:txBody>
        </p:sp>
        <p:sp>
          <p:nvSpPr>
            <p:cNvPr id="10" name="Flowchart: Connector 9">
              <a:extLst>
                <a:ext uri="{FF2B5EF4-FFF2-40B4-BE49-F238E27FC236}">
                  <a16:creationId xmlns:a16="http://schemas.microsoft.com/office/drawing/2014/main" id="{4FD30A76-2D8C-4DA1-92DB-1527C294C0BF}"/>
                </a:ext>
              </a:extLst>
            </p:cNvPr>
            <p:cNvSpPr/>
            <p:nvPr/>
          </p:nvSpPr>
          <p:spPr>
            <a:xfrm>
              <a:off x="11609635" y="2953292"/>
              <a:ext cx="548640" cy="548640"/>
            </a:xfrm>
            <a:prstGeom prst="flowChartConnector">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a:t>
              </a:r>
            </a:p>
          </p:txBody>
        </p:sp>
        <p:cxnSp>
          <p:nvCxnSpPr>
            <p:cNvPr id="12" name="Straight Connector 11">
              <a:extLst>
                <a:ext uri="{FF2B5EF4-FFF2-40B4-BE49-F238E27FC236}">
                  <a16:creationId xmlns:a16="http://schemas.microsoft.com/office/drawing/2014/main" id="{18864840-62AE-479C-8950-3846B49A01C5}"/>
                </a:ext>
              </a:extLst>
            </p:cNvPr>
            <p:cNvCxnSpPr>
              <a:cxnSpLocks/>
              <a:stCxn id="7" idx="0"/>
            </p:cNvCxnSpPr>
            <p:nvPr/>
          </p:nvCxnSpPr>
          <p:spPr>
            <a:xfrm flipV="1">
              <a:off x="10355180" y="3350720"/>
              <a:ext cx="96773" cy="27966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Flowchart: Connector 12">
              <a:extLst>
                <a:ext uri="{FF2B5EF4-FFF2-40B4-BE49-F238E27FC236}">
                  <a16:creationId xmlns:a16="http://schemas.microsoft.com/office/drawing/2014/main" id="{6A94E00A-9A89-48BC-90D6-C039FF83ADBC}"/>
                </a:ext>
              </a:extLst>
            </p:cNvPr>
            <p:cNvSpPr/>
            <p:nvPr/>
          </p:nvSpPr>
          <p:spPr>
            <a:xfrm>
              <a:off x="10245536" y="2953292"/>
              <a:ext cx="548640" cy="548640"/>
            </a:xfrm>
            <a:prstGeom prst="flowChartConnector">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sp>
          <p:nvSpPr>
            <p:cNvPr id="6" name="TextBox 5">
              <a:extLst>
                <a:ext uri="{FF2B5EF4-FFF2-40B4-BE49-F238E27FC236}">
                  <a16:creationId xmlns:a16="http://schemas.microsoft.com/office/drawing/2014/main" id="{BF42A863-6172-4A5A-9650-35BC531D700B}"/>
                </a:ext>
              </a:extLst>
            </p:cNvPr>
            <p:cNvSpPr txBox="1"/>
            <p:nvPr/>
          </p:nvSpPr>
          <p:spPr>
            <a:xfrm>
              <a:off x="9826838" y="4169972"/>
              <a:ext cx="2105063" cy="461665"/>
            </a:xfrm>
            <a:prstGeom prst="rect">
              <a:avLst/>
            </a:prstGeom>
            <a:noFill/>
          </p:spPr>
          <p:txBody>
            <a:bodyPr wrap="none" rtlCol="0">
              <a:spAutoFit/>
            </a:bodyPr>
            <a:lstStyle/>
            <a:p>
              <a:r>
                <a:rPr lang="en-US" sz="2400" dirty="0"/>
                <a:t>HFC Molecule</a:t>
              </a:r>
            </a:p>
          </p:txBody>
        </p:sp>
        <p:sp>
          <p:nvSpPr>
            <p:cNvPr id="16" name="Flowchart: Connector 15">
              <a:extLst>
                <a:ext uri="{FF2B5EF4-FFF2-40B4-BE49-F238E27FC236}">
                  <a16:creationId xmlns:a16="http://schemas.microsoft.com/office/drawing/2014/main" id="{5F64C9BB-1580-46C9-BF74-EDBBCE60125D}"/>
                </a:ext>
              </a:extLst>
            </p:cNvPr>
            <p:cNvSpPr/>
            <p:nvPr/>
          </p:nvSpPr>
          <p:spPr>
            <a:xfrm>
              <a:off x="10012662" y="2324636"/>
              <a:ext cx="548640" cy="548640"/>
            </a:xfrm>
            <a:prstGeom prst="flowChartConnector">
              <a:avLst/>
            </a:prstGeom>
            <a:solidFill>
              <a:srgbClr val="71E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a:t>
              </a:r>
            </a:p>
          </p:txBody>
        </p:sp>
        <p:sp>
          <p:nvSpPr>
            <p:cNvPr id="17" name="Flowchart: Connector 16">
              <a:extLst>
                <a:ext uri="{FF2B5EF4-FFF2-40B4-BE49-F238E27FC236}">
                  <a16:creationId xmlns:a16="http://schemas.microsoft.com/office/drawing/2014/main" id="{3FF3341B-478D-4720-9319-4463E061BBEF}"/>
                </a:ext>
              </a:extLst>
            </p:cNvPr>
            <p:cNvSpPr/>
            <p:nvPr/>
          </p:nvSpPr>
          <p:spPr>
            <a:xfrm>
              <a:off x="9597054" y="3017520"/>
              <a:ext cx="548640" cy="548640"/>
            </a:xfrm>
            <a:prstGeom prst="flowChartConnector">
              <a:avLst/>
            </a:prstGeom>
            <a:solidFill>
              <a:srgbClr val="71EE3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F</a:t>
              </a:r>
            </a:p>
          </p:txBody>
        </p:sp>
        <p:sp>
          <p:nvSpPr>
            <p:cNvPr id="18" name="Flowchart: Connector 17">
              <a:extLst>
                <a:ext uri="{FF2B5EF4-FFF2-40B4-BE49-F238E27FC236}">
                  <a16:creationId xmlns:a16="http://schemas.microsoft.com/office/drawing/2014/main" id="{1083B32C-8981-49C3-9CEE-14ADE2163429}"/>
                </a:ext>
              </a:extLst>
            </p:cNvPr>
            <p:cNvSpPr/>
            <p:nvPr/>
          </p:nvSpPr>
          <p:spPr>
            <a:xfrm>
              <a:off x="10988150" y="2953292"/>
              <a:ext cx="548640" cy="548640"/>
            </a:xfrm>
            <a:prstGeom prst="flowChartConnector">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a:t>
              </a:r>
            </a:p>
          </p:txBody>
        </p:sp>
        <p:sp>
          <p:nvSpPr>
            <p:cNvPr id="22" name="Flowchart: Connector 21">
              <a:extLst>
                <a:ext uri="{FF2B5EF4-FFF2-40B4-BE49-F238E27FC236}">
                  <a16:creationId xmlns:a16="http://schemas.microsoft.com/office/drawing/2014/main" id="{B3AA2647-2E12-42C6-B03E-01C3F94782CD}"/>
                </a:ext>
              </a:extLst>
            </p:cNvPr>
            <p:cNvSpPr/>
            <p:nvPr/>
          </p:nvSpPr>
          <p:spPr>
            <a:xfrm>
              <a:off x="11259768" y="3547212"/>
              <a:ext cx="548640" cy="548640"/>
            </a:xfrm>
            <a:prstGeom prst="flowChartConnector">
              <a:avLst/>
            </a:prstGeom>
            <a:solidFill>
              <a:schemeClr val="bg2"/>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H</a:t>
              </a:r>
            </a:p>
          </p:txBody>
        </p:sp>
      </p:grpSp>
    </p:spTree>
    <p:custDataLst>
      <p:tags r:id="rId1"/>
    </p:custDataLst>
    <p:extLst>
      <p:ext uri="{BB962C8B-B14F-4D97-AF65-F5344CB8AC3E}">
        <p14:creationId xmlns:p14="http://schemas.microsoft.com/office/powerpoint/2010/main" val="221682591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8245469" cy="4038600"/>
          </a:xfrm>
        </p:spPr>
        <p:txBody>
          <a:bodyPr anchor="t">
            <a:normAutofit/>
          </a:bodyPr>
          <a:lstStyle/>
          <a:p>
            <a:r>
              <a:rPr lang="en-US" dirty="0"/>
              <a:t>Hydrofluoroolefins </a:t>
            </a:r>
            <a:r>
              <a:rPr lang="en-US" dirty="0">
                <a:solidFill>
                  <a:srgbClr val="FF0000"/>
                </a:solidFill>
              </a:rPr>
              <a:t>(HFO) refrigerants contain hydrogen, fluorine, and carbon atoms </a:t>
            </a:r>
            <a:r>
              <a:rPr lang="en-US" dirty="0"/>
              <a:t>connected with at least one double bond between the carbon atoms.  </a:t>
            </a:r>
          </a:p>
          <a:p>
            <a:r>
              <a:rPr lang="en-US" dirty="0"/>
              <a:t>HFOs have </a:t>
            </a:r>
            <a:r>
              <a:rPr lang="en-US" dirty="0">
                <a:solidFill>
                  <a:srgbClr val="FF0000"/>
                </a:solidFill>
              </a:rPr>
              <a:t>no ozone depletion potential </a:t>
            </a:r>
            <a:r>
              <a:rPr lang="en-US" dirty="0"/>
              <a:t>but do have a very small effect on global warming.  </a:t>
            </a:r>
          </a:p>
        </p:txBody>
      </p:sp>
      <p:pic>
        <p:nvPicPr>
          <p:cNvPr id="4" name="Picture 3">
            <a:extLst>
              <a:ext uri="{FF2B5EF4-FFF2-40B4-BE49-F238E27FC236}">
                <a16:creationId xmlns:a16="http://schemas.microsoft.com/office/drawing/2014/main" id="{321586F9-676F-4E69-930B-990167D5B8AD}"/>
              </a:ext>
            </a:extLst>
          </p:cNvPr>
          <p:cNvPicPr>
            <a:picLocks noChangeAspect="1"/>
          </p:cNvPicPr>
          <p:nvPr/>
        </p:nvPicPr>
        <p:blipFill rotWithShape="1">
          <a:blip r:embed="rId4"/>
          <a:srcRect r="51139" b="19425"/>
          <a:stretch/>
        </p:blipFill>
        <p:spPr>
          <a:xfrm>
            <a:off x="8839200" y="2819400"/>
            <a:ext cx="3267075" cy="2133600"/>
          </a:xfrm>
          <a:prstGeom prst="rect">
            <a:avLst/>
          </a:prstGeom>
        </p:spPr>
      </p:pic>
      <p:sp>
        <p:nvSpPr>
          <p:cNvPr id="5" name="TextBox 4">
            <a:extLst>
              <a:ext uri="{FF2B5EF4-FFF2-40B4-BE49-F238E27FC236}">
                <a16:creationId xmlns:a16="http://schemas.microsoft.com/office/drawing/2014/main" id="{CB58101D-E635-4317-A84A-FCD8DDF2C32A}"/>
              </a:ext>
            </a:extLst>
          </p:cNvPr>
          <p:cNvSpPr txBox="1"/>
          <p:nvPr/>
        </p:nvSpPr>
        <p:spPr>
          <a:xfrm>
            <a:off x="9455056" y="5334000"/>
            <a:ext cx="2121093" cy="461665"/>
          </a:xfrm>
          <a:prstGeom prst="rect">
            <a:avLst/>
          </a:prstGeom>
          <a:noFill/>
        </p:spPr>
        <p:txBody>
          <a:bodyPr wrap="none" rtlCol="0">
            <a:spAutoFit/>
          </a:bodyPr>
          <a:lstStyle/>
          <a:p>
            <a:r>
              <a:rPr lang="en-US" sz="2400"/>
              <a:t>HFO Molecule</a:t>
            </a:r>
            <a:endParaRPr lang="en-US" sz="2400" dirty="0"/>
          </a:p>
        </p:txBody>
      </p:sp>
    </p:spTree>
    <p:custDataLst>
      <p:tags r:id="rId1"/>
    </p:custDataLst>
    <p:extLst>
      <p:ext uri="{BB962C8B-B14F-4D97-AF65-F5344CB8AC3E}">
        <p14:creationId xmlns:p14="http://schemas.microsoft.com/office/powerpoint/2010/main" val="392745397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11309338" cy="4038600"/>
          </a:xfrm>
        </p:spPr>
        <p:txBody>
          <a:bodyPr anchor="t">
            <a:normAutofit/>
          </a:bodyPr>
          <a:lstStyle/>
          <a:p>
            <a:r>
              <a:rPr lang="en-US" dirty="0"/>
              <a:t>HFOs are less flammable than hydrocarbon refrigerants but most are still mildly flammable so are </a:t>
            </a:r>
            <a:r>
              <a:rPr lang="en-US" dirty="0">
                <a:solidFill>
                  <a:srgbClr val="FF0000"/>
                </a:solidFill>
              </a:rPr>
              <a:t>classified as A2L.  </a:t>
            </a:r>
          </a:p>
          <a:p>
            <a:r>
              <a:rPr lang="en-US" dirty="0"/>
              <a:t>HFO refrigerants </a:t>
            </a:r>
            <a:r>
              <a:rPr lang="en-US" dirty="0">
                <a:solidFill>
                  <a:srgbClr val="FF0000"/>
                </a:solidFill>
              </a:rPr>
              <a:t>contain fluorine making them less flammable </a:t>
            </a:r>
            <a:r>
              <a:rPr lang="en-US" dirty="0"/>
              <a:t>than hydrocarbon refrigerants.  </a:t>
            </a:r>
          </a:p>
          <a:p>
            <a:r>
              <a:rPr lang="en-US" dirty="0"/>
              <a:t>HFO refrigerants are miscible in POE lubricants.  </a:t>
            </a:r>
          </a:p>
          <a:p>
            <a:r>
              <a:rPr lang="en-US" dirty="0">
                <a:solidFill>
                  <a:srgbClr val="FF0000"/>
                </a:solidFill>
              </a:rPr>
              <a:t>R-1234yf</a:t>
            </a:r>
            <a:r>
              <a:rPr lang="en-US" dirty="0"/>
              <a:t> is an HFO refrigerant used in chillers. </a:t>
            </a:r>
            <a:endParaRPr lang="en-US" dirty="0">
              <a:solidFill>
                <a:srgbClr val="FF0000"/>
              </a:solidFill>
            </a:endParaRPr>
          </a:p>
        </p:txBody>
      </p:sp>
    </p:spTree>
    <p:custDataLst>
      <p:tags r:id="rId1"/>
    </p:custDataLst>
    <p:extLst>
      <p:ext uri="{BB962C8B-B14F-4D97-AF65-F5344CB8AC3E}">
        <p14:creationId xmlns:p14="http://schemas.microsoft.com/office/powerpoint/2010/main" val="2362201722"/>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11309338" cy="4038600"/>
          </a:xfrm>
        </p:spPr>
        <p:txBody>
          <a:bodyPr anchor="t">
            <a:normAutofit fontScale="92500"/>
          </a:bodyPr>
          <a:lstStyle/>
          <a:p>
            <a:r>
              <a:rPr lang="en-US" dirty="0"/>
              <a:t>Hydrocarbon </a:t>
            </a:r>
            <a:r>
              <a:rPr lang="en-US" dirty="0">
                <a:solidFill>
                  <a:srgbClr val="FF0000"/>
                </a:solidFill>
              </a:rPr>
              <a:t>(HC) refrigerants </a:t>
            </a:r>
            <a:r>
              <a:rPr lang="en-US" dirty="0"/>
              <a:t>are an elementary compound of hydrogen and carbon.  Although flammable, these refrigerants pose the </a:t>
            </a:r>
            <a:r>
              <a:rPr lang="en-US" dirty="0">
                <a:solidFill>
                  <a:srgbClr val="FF0000"/>
                </a:solidFill>
              </a:rPr>
              <a:t>least amount of danger to the environment</a:t>
            </a:r>
            <a:r>
              <a:rPr lang="en-US" dirty="0"/>
              <a:t>.  </a:t>
            </a:r>
          </a:p>
          <a:p>
            <a:r>
              <a:rPr lang="en-US" dirty="0">
                <a:solidFill>
                  <a:srgbClr val="FF0000"/>
                </a:solidFill>
              </a:rPr>
              <a:t>HCs have no ozone depletion potential and a very small effect on global warming,</a:t>
            </a:r>
            <a:r>
              <a:rPr lang="en-US" dirty="0"/>
              <a:t> with GWP values less than 10.  Isobutane (R-600a) and Propane (R-290) are examples of HCs.  </a:t>
            </a:r>
          </a:p>
          <a:p>
            <a:r>
              <a:rPr lang="en-US" dirty="0"/>
              <a:t>Some HC refrigerants are considered natural refrigerants.</a:t>
            </a:r>
          </a:p>
        </p:txBody>
      </p:sp>
    </p:spTree>
    <p:extLst>
      <p:ext uri="{BB962C8B-B14F-4D97-AF65-F5344CB8AC3E}">
        <p14:creationId xmlns:p14="http://schemas.microsoft.com/office/powerpoint/2010/main" val="191235235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9D6AA6-BBBF-4E26-81BF-95FFEEEEE199}"/>
              </a:ext>
            </a:extLst>
          </p:cNvPr>
          <p:cNvSpPr>
            <a:spLocks noGrp="1"/>
          </p:cNvSpPr>
          <p:nvPr>
            <p:ph type="title"/>
          </p:nvPr>
        </p:nvSpPr>
        <p:spPr>
          <a:xfrm>
            <a:off x="581192" y="702156"/>
            <a:ext cx="11168432"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id="{69244AD2-FA31-41A6-943F-ED7933A6D4BE}"/>
              </a:ext>
            </a:extLst>
          </p:cNvPr>
          <p:cNvSpPr>
            <a:spLocks noGrp="1"/>
          </p:cNvSpPr>
          <p:nvPr>
            <p:ph idx="1"/>
          </p:nvPr>
        </p:nvSpPr>
        <p:spPr>
          <a:xfrm>
            <a:off x="440286" y="1981200"/>
            <a:ext cx="11309338" cy="2819400"/>
          </a:xfrm>
        </p:spPr>
        <p:txBody>
          <a:bodyPr/>
          <a:lstStyle/>
          <a:p>
            <a:pPr marL="0" indent="0">
              <a:buNone/>
            </a:pPr>
            <a:r>
              <a:rPr lang="en-US" dirty="0"/>
              <a:t>Propane cylinders for grilling should never be used as a refrigerant, as they </a:t>
            </a:r>
            <a:r>
              <a:rPr lang="en-US" dirty="0">
                <a:solidFill>
                  <a:srgbClr val="FF0000"/>
                </a:solidFill>
              </a:rPr>
              <a:t>contain impurities </a:t>
            </a:r>
            <a:r>
              <a:rPr lang="en-US" dirty="0"/>
              <a:t>that can damage refrigeration equipment.</a:t>
            </a:r>
          </a:p>
        </p:txBody>
      </p:sp>
    </p:spTree>
    <p:extLst>
      <p:ext uri="{BB962C8B-B14F-4D97-AF65-F5344CB8AC3E}">
        <p14:creationId xmlns:p14="http://schemas.microsoft.com/office/powerpoint/2010/main" val="325464979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9464669" cy="4038600"/>
          </a:xfrm>
        </p:spPr>
        <p:txBody>
          <a:bodyPr anchor="t">
            <a:normAutofit/>
          </a:bodyPr>
          <a:lstStyle/>
          <a:p>
            <a:r>
              <a:rPr lang="en-US" dirty="0"/>
              <a:t>Azeotropic refrigerant mixtures contains two or more refrigerants.  At a certain pressure, an azeotropic mixture evaporates and condenses at a constant temperature.  </a:t>
            </a:r>
          </a:p>
          <a:p>
            <a:r>
              <a:rPr lang="en-US" dirty="0"/>
              <a:t>It acts like a single component refrigerant over its entire range.  Thus, azeotropic mixtures act as a pure compound.   </a:t>
            </a:r>
          </a:p>
        </p:txBody>
      </p:sp>
      <p:pic>
        <p:nvPicPr>
          <p:cNvPr id="4" name="Picture 2">
            <a:extLst>
              <a:ext uri="{FF2B5EF4-FFF2-40B4-BE49-F238E27FC236}">
                <a16:creationId xmlns:a16="http://schemas.microsoft.com/office/drawing/2014/main" id="{297C0A79-285E-4DC2-8F6E-11CC50775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85672" y="2100676"/>
            <a:ext cx="1676399" cy="2590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a:extLst>
              <a:ext uri="{FF2B5EF4-FFF2-40B4-BE49-F238E27FC236}">
                <a16:creationId xmlns:a16="http://schemas.microsoft.com/office/drawing/2014/main" id="{69E6B842-3208-49B9-B48B-3E54D6AAE87E}"/>
              </a:ext>
            </a:extLst>
          </p:cNvPr>
          <p:cNvSpPr/>
          <p:nvPr/>
        </p:nvSpPr>
        <p:spPr>
          <a:xfrm>
            <a:off x="10481433" y="4757324"/>
            <a:ext cx="1287532" cy="400110"/>
          </a:xfrm>
          <a:prstGeom prst="rect">
            <a:avLst/>
          </a:prstGeom>
        </p:spPr>
        <p:txBody>
          <a:bodyPr wrap="none">
            <a:spAutoFit/>
          </a:bodyPr>
          <a:lstStyle/>
          <a:p>
            <a:r>
              <a:rPr lang="en-US" sz="2000" dirty="0"/>
              <a:t>500 Series</a:t>
            </a:r>
          </a:p>
        </p:txBody>
      </p:sp>
    </p:spTree>
    <p:extLst>
      <p:ext uri="{BB962C8B-B14F-4D97-AF65-F5344CB8AC3E}">
        <p14:creationId xmlns:p14="http://schemas.microsoft.com/office/powerpoint/2010/main" val="53472910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3775EC-B02C-49E8-802E-A6C4AE2DFEB0}"/>
              </a:ext>
            </a:extLst>
          </p:cNvPr>
          <p:cNvSpPr>
            <a:spLocks noGrp="1"/>
          </p:cNvSpPr>
          <p:nvPr>
            <p:ph type="title"/>
          </p:nvPr>
        </p:nvSpPr>
        <p:spPr/>
        <p:txBody>
          <a:bodyPr/>
          <a:lstStyle/>
          <a:p>
            <a:r>
              <a:rPr lang="en-US" dirty="0"/>
              <a:t>BEFORE YOU BEGIN</a:t>
            </a:r>
          </a:p>
        </p:txBody>
      </p:sp>
      <p:sp>
        <p:nvSpPr>
          <p:cNvPr id="3" name="Content Placeholder 2">
            <a:extLst>
              <a:ext uri="{FF2B5EF4-FFF2-40B4-BE49-F238E27FC236}">
                <a16:creationId xmlns:a16="http://schemas.microsoft.com/office/drawing/2014/main" id="{D8EE78CE-9A36-43C7-B9F0-FC59725EF709}"/>
              </a:ext>
            </a:extLst>
          </p:cNvPr>
          <p:cNvSpPr>
            <a:spLocks noGrp="1"/>
          </p:cNvSpPr>
          <p:nvPr>
            <p:ph idx="1"/>
          </p:nvPr>
        </p:nvSpPr>
        <p:spPr/>
        <p:txBody>
          <a:bodyPr/>
          <a:lstStyle/>
          <a:p>
            <a:r>
              <a:rPr lang="en-US" dirty="0"/>
              <a:t>In addition to this preparatory manual, practice questions are available to help prepare you for the EPA Section 608 examination.  </a:t>
            </a:r>
          </a:p>
          <a:p>
            <a:r>
              <a:rPr lang="en-US" dirty="0"/>
              <a:t>You can access these practice questions, free of charge, on the ESCO website at www.escogroup.org/practice.</a:t>
            </a:r>
          </a:p>
          <a:p>
            <a:endParaRPr lang="en-US" dirty="0"/>
          </a:p>
        </p:txBody>
      </p:sp>
    </p:spTree>
    <p:extLst>
      <p:ext uri="{BB962C8B-B14F-4D97-AF65-F5344CB8AC3E}">
        <p14:creationId xmlns:p14="http://schemas.microsoft.com/office/powerpoint/2010/main" val="51418083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8626469" cy="4038600"/>
          </a:xfrm>
        </p:spPr>
        <p:txBody>
          <a:bodyPr anchor="t">
            <a:normAutofit/>
          </a:bodyPr>
          <a:lstStyle/>
          <a:p>
            <a:r>
              <a:rPr lang="en-US" dirty="0">
                <a:solidFill>
                  <a:srgbClr val="FF0000"/>
                </a:solidFill>
              </a:rPr>
              <a:t>Zeotropic or non-azeotropic </a:t>
            </a:r>
            <a:r>
              <a:rPr lang="en-US" dirty="0"/>
              <a:t>refrigerant mixtures are mixtures of components that have different boiling points.  This mixture is a blend of refrigerant.  </a:t>
            </a:r>
          </a:p>
          <a:p>
            <a:endParaRPr lang="en-US" dirty="0"/>
          </a:p>
          <a:p>
            <a:r>
              <a:rPr lang="en-US" dirty="0"/>
              <a:t>The blend may be </a:t>
            </a:r>
            <a:r>
              <a:rPr lang="en-US" dirty="0">
                <a:solidFill>
                  <a:srgbClr val="FF0000"/>
                </a:solidFill>
              </a:rPr>
              <a:t>binary (two-part) </a:t>
            </a:r>
            <a:r>
              <a:rPr lang="en-US" dirty="0"/>
              <a:t>or </a:t>
            </a:r>
            <a:r>
              <a:rPr lang="en-US" dirty="0">
                <a:solidFill>
                  <a:srgbClr val="FF0000"/>
                </a:solidFill>
              </a:rPr>
              <a:t>ternary (three-part)</a:t>
            </a:r>
            <a:r>
              <a:rPr lang="en-US" dirty="0"/>
              <a:t>.  </a:t>
            </a:r>
          </a:p>
        </p:txBody>
      </p:sp>
      <p:pic>
        <p:nvPicPr>
          <p:cNvPr id="4" name="Picture 5">
            <a:extLst>
              <a:ext uri="{FF2B5EF4-FFF2-40B4-BE49-F238E27FC236}">
                <a16:creationId xmlns:a16="http://schemas.microsoft.com/office/drawing/2014/main" id="{CCB78F83-A5E1-4B16-B761-086F2AC63B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748" r="21387"/>
          <a:stretch>
            <a:fillRect/>
          </a:stretch>
        </p:blipFill>
        <p:spPr bwMode="auto">
          <a:xfrm>
            <a:off x="9955007" y="2743200"/>
            <a:ext cx="1795662" cy="293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Lst>
        </p:spPr>
      </p:pic>
    </p:spTree>
    <p:extLst>
      <p:ext uri="{BB962C8B-B14F-4D97-AF65-F5344CB8AC3E}">
        <p14:creationId xmlns:p14="http://schemas.microsoft.com/office/powerpoint/2010/main" val="182451696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fontScale="90000"/>
          </a:bodyPr>
          <a:lstStyle/>
          <a:p>
            <a:r>
              <a:rPr lang="en-US" dirty="0"/>
              <a:t>REFRIGERANT CHARACTERISTICS &amp; IDENTIFICATION</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301443" y="2167405"/>
            <a:ext cx="6704805" cy="4461991"/>
          </a:xfrm>
        </p:spPr>
        <p:txBody>
          <a:bodyPr anchor="t">
            <a:normAutofit fontScale="92500" lnSpcReduction="10000"/>
          </a:bodyPr>
          <a:lstStyle/>
          <a:p>
            <a:r>
              <a:rPr lang="en-US" dirty="0"/>
              <a:t>Blended refrigerants are normally associated with having what is called “</a:t>
            </a:r>
            <a:r>
              <a:rPr lang="en-US" dirty="0">
                <a:solidFill>
                  <a:srgbClr val="FF0000"/>
                </a:solidFill>
              </a:rPr>
              <a:t>temperature glide</a:t>
            </a:r>
            <a:r>
              <a:rPr lang="en-US" dirty="0"/>
              <a:t>”.  </a:t>
            </a:r>
          </a:p>
          <a:p>
            <a:r>
              <a:rPr lang="en-US" dirty="0"/>
              <a:t>This is due to the blended parts having </a:t>
            </a:r>
            <a:r>
              <a:rPr lang="en-US" b="1" dirty="0"/>
              <a:t>different pressures </a:t>
            </a:r>
            <a:r>
              <a:rPr lang="en-US" dirty="0"/>
              <a:t>for the same saturation temperature.  </a:t>
            </a:r>
          </a:p>
          <a:p>
            <a:r>
              <a:rPr lang="en-US" dirty="0"/>
              <a:t>Temperature glide can range a few tenths of a degree to 12 degrees or more.</a:t>
            </a:r>
          </a:p>
        </p:txBody>
      </p:sp>
      <p:pic>
        <p:nvPicPr>
          <p:cNvPr id="5" name="Picture 3" descr="Capture">
            <a:extLst>
              <a:ext uri="{FF2B5EF4-FFF2-40B4-BE49-F238E27FC236}">
                <a16:creationId xmlns:a16="http://schemas.microsoft.com/office/drawing/2014/main" id="{4C8C99AD-7FC7-494A-B233-BB50B98F283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8345" t="9875" r="16409" b="10324"/>
          <a:stretch>
            <a:fillRect/>
          </a:stretch>
        </p:blipFill>
        <p:spPr bwMode="auto">
          <a:xfrm>
            <a:off x="7864510" y="1981200"/>
            <a:ext cx="3355433" cy="297663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in">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EEECE1"/>
                  </a:outerShdw>
                </a:effectLst>
              </a14:hiddenEffects>
            </a:ext>
          </a:extLst>
        </p:spPr>
      </p:pic>
      <p:grpSp>
        <p:nvGrpSpPr>
          <p:cNvPr id="6" name="Group 5">
            <a:extLst>
              <a:ext uri="{FF2B5EF4-FFF2-40B4-BE49-F238E27FC236}">
                <a16:creationId xmlns:a16="http://schemas.microsoft.com/office/drawing/2014/main" id="{BD81947F-486A-4A5B-A5B8-9E36869FD2A5}"/>
              </a:ext>
            </a:extLst>
          </p:cNvPr>
          <p:cNvGrpSpPr/>
          <p:nvPr/>
        </p:nvGrpSpPr>
        <p:grpSpPr>
          <a:xfrm rot="21056712">
            <a:off x="8885562" y="2760523"/>
            <a:ext cx="1553090" cy="718465"/>
            <a:chOff x="3579043" y="3603869"/>
            <a:chExt cx="1939839" cy="523704"/>
          </a:xfrm>
        </p:grpSpPr>
        <p:pic>
          <p:nvPicPr>
            <p:cNvPr id="19" name="Picture 18" descr="A close up of a person&#10;&#10;Description automatically generated">
              <a:extLst>
                <a:ext uri="{FF2B5EF4-FFF2-40B4-BE49-F238E27FC236}">
                  <a16:creationId xmlns:a16="http://schemas.microsoft.com/office/drawing/2014/main" id="{62CD9FF6-68DC-4478-A58A-D1195ADDCCE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171456">
              <a:off x="3579043" y="3796162"/>
              <a:ext cx="1939839" cy="331411"/>
            </a:xfrm>
            <a:prstGeom prst="rect">
              <a:avLst/>
            </a:prstGeom>
          </p:spPr>
        </p:pic>
        <p:cxnSp>
          <p:nvCxnSpPr>
            <p:cNvPr id="20" name="Straight Connector 19">
              <a:extLst>
                <a:ext uri="{FF2B5EF4-FFF2-40B4-BE49-F238E27FC236}">
                  <a16:creationId xmlns:a16="http://schemas.microsoft.com/office/drawing/2014/main" id="{AFBBDDBD-9F29-45BE-8419-984C82721884}"/>
                </a:ext>
              </a:extLst>
            </p:cNvPr>
            <p:cNvCxnSpPr>
              <a:cxnSpLocks/>
            </p:cNvCxnSpPr>
            <p:nvPr/>
          </p:nvCxnSpPr>
          <p:spPr>
            <a:xfrm rot="543288" flipV="1">
              <a:off x="3632675" y="3603869"/>
              <a:ext cx="1872145" cy="3866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cxnSp>
        <p:nvCxnSpPr>
          <p:cNvPr id="7" name="Straight Connector 6">
            <a:extLst>
              <a:ext uri="{FF2B5EF4-FFF2-40B4-BE49-F238E27FC236}">
                <a16:creationId xmlns:a16="http://schemas.microsoft.com/office/drawing/2014/main" id="{F583C64D-281B-4F49-B8FD-D1AB2A07286F}"/>
              </a:ext>
            </a:extLst>
          </p:cNvPr>
          <p:cNvCxnSpPr>
            <a:cxnSpLocks/>
          </p:cNvCxnSpPr>
          <p:nvPr/>
        </p:nvCxnSpPr>
        <p:spPr>
          <a:xfrm flipV="1">
            <a:off x="7010400" y="2758462"/>
            <a:ext cx="3477448" cy="40041"/>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1965FF56-278A-4AD2-9B5B-DE3BE072314B}"/>
              </a:ext>
            </a:extLst>
          </p:cNvPr>
          <p:cNvCxnSpPr>
            <a:cxnSpLocks/>
          </p:cNvCxnSpPr>
          <p:nvPr/>
        </p:nvCxnSpPr>
        <p:spPr>
          <a:xfrm>
            <a:off x="7010400" y="3275285"/>
            <a:ext cx="1868043" cy="0"/>
          </a:xfrm>
          <a:prstGeom prst="line">
            <a:avLst/>
          </a:prstGeom>
          <a:ln w="28575">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0B289A40-C9B5-4D00-A327-B77B6B6B58B9}"/>
              </a:ext>
            </a:extLst>
          </p:cNvPr>
          <p:cNvCxnSpPr/>
          <p:nvPr/>
        </p:nvCxnSpPr>
        <p:spPr>
          <a:xfrm>
            <a:off x="8869057" y="3327221"/>
            <a:ext cx="0" cy="1718970"/>
          </a:xfrm>
          <a:prstGeom prst="straightConnector1">
            <a:avLst/>
          </a:prstGeom>
          <a:ln w="28575">
            <a:solidFill>
              <a:srgbClr val="FF33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0" name="TextBox 9">
            <a:extLst>
              <a:ext uri="{FF2B5EF4-FFF2-40B4-BE49-F238E27FC236}">
                <a16:creationId xmlns:a16="http://schemas.microsoft.com/office/drawing/2014/main" id="{D6A35D58-F09F-4BEC-A357-E85F98A9D455}"/>
              </a:ext>
            </a:extLst>
          </p:cNvPr>
          <p:cNvSpPr txBox="1"/>
          <p:nvPr/>
        </p:nvSpPr>
        <p:spPr>
          <a:xfrm>
            <a:off x="8053040" y="4904855"/>
            <a:ext cx="1473480" cy="369332"/>
          </a:xfrm>
          <a:prstGeom prst="rect">
            <a:avLst/>
          </a:prstGeom>
          <a:noFill/>
        </p:spPr>
        <p:txBody>
          <a:bodyPr wrap="none" rtlCol="0">
            <a:spAutoFit/>
          </a:bodyPr>
          <a:lstStyle/>
          <a:p>
            <a:r>
              <a:rPr lang="en-US" sz="1800" dirty="0"/>
              <a:t>Bubble Point</a:t>
            </a:r>
          </a:p>
        </p:txBody>
      </p:sp>
      <p:cxnSp>
        <p:nvCxnSpPr>
          <p:cNvPr id="11" name="Straight Arrow Connector 10">
            <a:extLst>
              <a:ext uri="{FF2B5EF4-FFF2-40B4-BE49-F238E27FC236}">
                <a16:creationId xmlns:a16="http://schemas.microsoft.com/office/drawing/2014/main" id="{3F4C2107-29D5-44DE-B821-8C381C3C27B0}"/>
              </a:ext>
            </a:extLst>
          </p:cNvPr>
          <p:cNvCxnSpPr>
            <a:cxnSpLocks/>
          </p:cNvCxnSpPr>
          <p:nvPr/>
        </p:nvCxnSpPr>
        <p:spPr>
          <a:xfrm>
            <a:off x="10487848" y="3067220"/>
            <a:ext cx="0" cy="1890617"/>
          </a:xfrm>
          <a:prstGeom prst="straightConnector1">
            <a:avLst/>
          </a:prstGeom>
          <a:ln w="28575">
            <a:solidFill>
              <a:srgbClr val="FF33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9D4BF0AA-D31D-4241-B9C2-19C7464BA238}"/>
              </a:ext>
            </a:extLst>
          </p:cNvPr>
          <p:cNvSpPr txBox="1"/>
          <p:nvPr/>
        </p:nvSpPr>
        <p:spPr>
          <a:xfrm>
            <a:off x="9889608" y="4904982"/>
            <a:ext cx="1204176" cy="369332"/>
          </a:xfrm>
          <a:prstGeom prst="rect">
            <a:avLst/>
          </a:prstGeom>
          <a:noFill/>
        </p:spPr>
        <p:txBody>
          <a:bodyPr wrap="none" rtlCol="0">
            <a:spAutoFit/>
          </a:bodyPr>
          <a:lstStyle/>
          <a:p>
            <a:r>
              <a:rPr lang="en-US" sz="1800" dirty="0"/>
              <a:t>Dew Point</a:t>
            </a:r>
          </a:p>
        </p:txBody>
      </p:sp>
      <p:sp>
        <p:nvSpPr>
          <p:cNvPr id="13" name="TextBox 12">
            <a:extLst>
              <a:ext uri="{FF2B5EF4-FFF2-40B4-BE49-F238E27FC236}">
                <a16:creationId xmlns:a16="http://schemas.microsoft.com/office/drawing/2014/main" id="{F8C6EA7E-A485-4EE8-9ED9-B73DBD89CEA1}"/>
              </a:ext>
            </a:extLst>
          </p:cNvPr>
          <p:cNvSpPr txBox="1"/>
          <p:nvPr/>
        </p:nvSpPr>
        <p:spPr>
          <a:xfrm>
            <a:off x="7067303" y="2825590"/>
            <a:ext cx="721533" cy="412662"/>
          </a:xfrm>
          <a:prstGeom prst="rect">
            <a:avLst/>
          </a:prstGeom>
          <a:noFill/>
        </p:spPr>
        <p:txBody>
          <a:bodyPr wrap="none" rtlCol="0">
            <a:spAutoFit/>
          </a:bodyPr>
          <a:lstStyle/>
          <a:p>
            <a:r>
              <a:rPr lang="en-US" sz="2400" dirty="0"/>
              <a:t>Glide</a:t>
            </a:r>
          </a:p>
        </p:txBody>
      </p:sp>
      <p:cxnSp>
        <p:nvCxnSpPr>
          <p:cNvPr id="14" name="Straight Arrow Connector 13">
            <a:extLst>
              <a:ext uri="{FF2B5EF4-FFF2-40B4-BE49-F238E27FC236}">
                <a16:creationId xmlns:a16="http://schemas.microsoft.com/office/drawing/2014/main" id="{C41F8793-97F2-4B9D-B2F9-FA7CBDD47374}"/>
              </a:ext>
            </a:extLst>
          </p:cNvPr>
          <p:cNvCxnSpPr/>
          <p:nvPr/>
        </p:nvCxnSpPr>
        <p:spPr>
          <a:xfrm>
            <a:off x="7856856" y="2775101"/>
            <a:ext cx="0" cy="500184"/>
          </a:xfrm>
          <a:prstGeom prst="straightConnector1">
            <a:avLst/>
          </a:prstGeom>
          <a:ln w="28575">
            <a:solidFill>
              <a:schemeClr val="bg2">
                <a:lumMod val="50000"/>
              </a:schemeClr>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CF7641AD-740B-43EA-9589-949972DBE847}"/>
              </a:ext>
            </a:extLst>
          </p:cNvPr>
          <p:cNvSpPr txBox="1"/>
          <p:nvPr/>
        </p:nvSpPr>
        <p:spPr>
          <a:xfrm>
            <a:off x="10645845" y="2919885"/>
            <a:ext cx="1405590" cy="330129"/>
          </a:xfrm>
          <a:prstGeom prst="rect">
            <a:avLst/>
          </a:prstGeom>
          <a:noFill/>
        </p:spPr>
        <p:txBody>
          <a:bodyPr wrap="none" rtlCol="0">
            <a:spAutoFit/>
          </a:bodyPr>
          <a:lstStyle/>
          <a:p>
            <a:r>
              <a:rPr lang="en-US" sz="1800" dirty="0">
                <a:solidFill>
                  <a:srgbClr val="FF0000"/>
                </a:solidFill>
              </a:rPr>
              <a:t>Superheat Zone</a:t>
            </a:r>
          </a:p>
        </p:txBody>
      </p:sp>
      <p:sp>
        <p:nvSpPr>
          <p:cNvPr id="16" name="TextBox 15">
            <a:extLst>
              <a:ext uri="{FF2B5EF4-FFF2-40B4-BE49-F238E27FC236}">
                <a16:creationId xmlns:a16="http://schemas.microsoft.com/office/drawing/2014/main" id="{72A64A49-83F8-4C30-AEC2-A0FD93B4F304}"/>
              </a:ext>
            </a:extLst>
          </p:cNvPr>
          <p:cNvSpPr txBox="1"/>
          <p:nvPr/>
        </p:nvSpPr>
        <p:spPr>
          <a:xfrm>
            <a:off x="8039992" y="3291123"/>
            <a:ext cx="792205" cy="523220"/>
          </a:xfrm>
          <a:prstGeom prst="rect">
            <a:avLst/>
          </a:prstGeom>
          <a:noFill/>
        </p:spPr>
        <p:txBody>
          <a:bodyPr wrap="none" rtlCol="0">
            <a:spAutoFit/>
          </a:bodyPr>
          <a:lstStyle/>
          <a:p>
            <a:r>
              <a:rPr lang="en-US" sz="1400" dirty="0">
                <a:solidFill>
                  <a:srgbClr val="00B050"/>
                </a:solidFill>
              </a:rPr>
              <a:t>Subcool</a:t>
            </a:r>
          </a:p>
          <a:p>
            <a:r>
              <a:rPr lang="en-US" sz="1400" dirty="0">
                <a:solidFill>
                  <a:srgbClr val="00B050"/>
                </a:solidFill>
              </a:rPr>
              <a:t>Zone</a:t>
            </a:r>
          </a:p>
        </p:txBody>
      </p:sp>
      <p:sp>
        <p:nvSpPr>
          <p:cNvPr id="17" name="TextBox 16">
            <a:extLst>
              <a:ext uri="{FF2B5EF4-FFF2-40B4-BE49-F238E27FC236}">
                <a16:creationId xmlns:a16="http://schemas.microsoft.com/office/drawing/2014/main" id="{85B879C6-7FE1-44B2-A7B0-9791F7E6EB15}"/>
              </a:ext>
            </a:extLst>
          </p:cNvPr>
          <p:cNvSpPr txBox="1"/>
          <p:nvPr/>
        </p:nvSpPr>
        <p:spPr>
          <a:xfrm>
            <a:off x="9183886" y="3573312"/>
            <a:ext cx="897360" cy="302618"/>
          </a:xfrm>
          <a:prstGeom prst="rect">
            <a:avLst/>
          </a:prstGeom>
          <a:noFill/>
        </p:spPr>
        <p:txBody>
          <a:bodyPr wrap="none" rtlCol="0">
            <a:spAutoFit/>
          </a:bodyPr>
          <a:lstStyle/>
          <a:p>
            <a:r>
              <a:rPr lang="en-US" sz="1600" dirty="0">
                <a:solidFill>
                  <a:schemeClr val="bg2">
                    <a:lumMod val="50000"/>
                  </a:schemeClr>
                </a:solidFill>
              </a:rPr>
              <a:t>Saturation</a:t>
            </a:r>
          </a:p>
        </p:txBody>
      </p:sp>
      <p:pic>
        <p:nvPicPr>
          <p:cNvPr id="18" name="Picture 17" descr="A close up of a logo&#10;&#10;Description automatically generated">
            <a:extLst>
              <a:ext uri="{FF2B5EF4-FFF2-40B4-BE49-F238E27FC236}">
                <a16:creationId xmlns:a16="http://schemas.microsoft.com/office/drawing/2014/main" id="{DF6FB0A5-D998-48F9-B546-40932D21D9E4}"/>
              </a:ext>
            </a:extLst>
          </p:cNvPr>
          <p:cNvPicPr>
            <a:picLocks noChangeAspect="1"/>
          </p:cNvPicPr>
          <p:nvPr/>
        </p:nvPicPr>
        <p:blipFill rotWithShape="1">
          <a:blip r:embed="rId5">
            <a:extLst>
              <a:ext uri="{28A0092B-C50C-407E-A947-70E740481C1C}">
                <a14:useLocalDpi xmlns:a14="http://schemas.microsoft.com/office/drawing/2010/main" val="0"/>
              </a:ext>
            </a:extLst>
          </a:blip>
          <a:srcRect l="77372" t="8694"/>
          <a:stretch/>
        </p:blipFill>
        <p:spPr>
          <a:xfrm rot="20641365">
            <a:off x="10062338" y="2875618"/>
            <a:ext cx="395990" cy="301508"/>
          </a:xfrm>
          <a:prstGeom prst="rect">
            <a:avLst/>
          </a:prstGeom>
        </p:spPr>
      </p:pic>
    </p:spTree>
    <p:extLst>
      <p:ext uri="{BB962C8B-B14F-4D97-AF65-F5344CB8AC3E}">
        <p14:creationId xmlns:p14="http://schemas.microsoft.com/office/powerpoint/2010/main" val="65672089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a:bodyPr>
          <a:lstStyle/>
          <a:p>
            <a:r>
              <a:rPr lang="en-US" dirty="0"/>
              <a:t>BUBBLE AND DEW POINTS</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8778869" cy="4038600"/>
          </a:xfrm>
        </p:spPr>
        <p:txBody>
          <a:bodyPr anchor="t">
            <a:normAutofit fontScale="92500" lnSpcReduction="10000"/>
          </a:bodyPr>
          <a:lstStyle/>
          <a:p>
            <a:r>
              <a:rPr lang="en-US" dirty="0"/>
              <a:t>Zeotropic and some near-azeotropic blends use bubble and dew points to indicate condensing and evaporation temperatures on a pressure-temperature chart.  </a:t>
            </a:r>
          </a:p>
          <a:p>
            <a:r>
              <a:rPr lang="en-US" dirty="0">
                <a:solidFill>
                  <a:srgbClr val="FF0000"/>
                </a:solidFill>
              </a:rPr>
              <a:t>Bubble point (Liquid)</a:t>
            </a:r>
            <a:r>
              <a:rPr lang="en-US" dirty="0"/>
              <a:t> values are used when charging by condenser subcooling.   </a:t>
            </a:r>
          </a:p>
          <a:p>
            <a:r>
              <a:rPr lang="en-US" dirty="0">
                <a:solidFill>
                  <a:srgbClr val="FF0000"/>
                </a:solidFill>
              </a:rPr>
              <a:t>Dew point (Vapor) </a:t>
            </a:r>
            <a:r>
              <a:rPr lang="en-US" dirty="0"/>
              <a:t>values are used for charging by suction or evaporator superheat. </a:t>
            </a:r>
          </a:p>
        </p:txBody>
      </p:sp>
      <p:sp>
        <p:nvSpPr>
          <p:cNvPr id="11" name="TextBox 10">
            <a:extLst>
              <a:ext uri="{FF2B5EF4-FFF2-40B4-BE49-F238E27FC236}">
                <a16:creationId xmlns:a16="http://schemas.microsoft.com/office/drawing/2014/main" id="{C7F29C6A-808D-412D-BB1B-4FD164F2FA8C}"/>
              </a:ext>
            </a:extLst>
          </p:cNvPr>
          <p:cNvSpPr txBox="1"/>
          <p:nvPr/>
        </p:nvSpPr>
        <p:spPr>
          <a:xfrm>
            <a:off x="8737320" y="5345668"/>
            <a:ext cx="1473480" cy="369332"/>
          </a:xfrm>
          <a:prstGeom prst="rect">
            <a:avLst/>
          </a:prstGeom>
          <a:noFill/>
        </p:spPr>
        <p:txBody>
          <a:bodyPr wrap="square" rtlCol="0">
            <a:spAutoFit/>
          </a:bodyPr>
          <a:lstStyle/>
          <a:p>
            <a:r>
              <a:rPr lang="en-US" sz="1800" dirty="0"/>
              <a:t>Bubble Point</a:t>
            </a:r>
          </a:p>
        </p:txBody>
      </p:sp>
      <p:grpSp>
        <p:nvGrpSpPr>
          <p:cNvPr id="16" name="Group 15">
            <a:extLst>
              <a:ext uri="{FF2B5EF4-FFF2-40B4-BE49-F238E27FC236}">
                <a16:creationId xmlns:a16="http://schemas.microsoft.com/office/drawing/2014/main" id="{3854FB41-A395-49C4-8844-873AF8591366}"/>
              </a:ext>
            </a:extLst>
          </p:cNvPr>
          <p:cNvGrpSpPr/>
          <p:nvPr/>
        </p:nvGrpSpPr>
        <p:grpSpPr>
          <a:xfrm>
            <a:off x="9483828" y="3241936"/>
            <a:ext cx="2224727" cy="2473064"/>
            <a:chOff x="9483828" y="3241936"/>
            <a:chExt cx="2224727" cy="2473064"/>
          </a:xfrm>
        </p:grpSpPr>
        <p:grpSp>
          <p:nvGrpSpPr>
            <p:cNvPr id="6" name="Group 5">
              <a:extLst>
                <a:ext uri="{FF2B5EF4-FFF2-40B4-BE49-F238E27FC236}">
                  <a16:creationId xmlns:a16="http://schemas.microsoft.com/office/drawing/2014/main" id="{7BE5E369-4B95-47C1-BB47-68A33DFDA263}"/>
                </a:ext>
              </a:extLst>
            </p:cNvPr>
            <p:cNvGrpSpPr/>
            <p:nvPr/>
          </p:nvGrpSpPr>
          <p:grpSpPr>
            <a:xfrm rot="21056712">
              <a:off x="9495659" y="3241936"/>
              <a:ext cx="1553090" cy="718465"/>
              <a:chOff x="3579043" y="3603869"/>
              <a:chExt cx="1939839" cy="523704"/>
            </a:xfrm>
          </p:grpSpPr>
          <p:pic>
            <p:nvPicPr>
              <p:cNvPr id="7" name="Picture 6" descr="A close up of a person&#10;&#10;Description automatically generated">
                <a:extLst>
                  <a:ext uri="{FF2B5EF4-FFF2-40B4-BE49-F238E27FC236}">
                    <a16:creationId xmlns:a16="http://schemas.microsoft.com/office/drawing/2014/main" id="{2639FFF3-6BF7-4B1B-9B41-F6509650D5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171456">
                <a:off x="3579043" y="3796162"/>
                <a:ext cx="1939839" cy="331411"/>
              </a:xfrm>
              <a:prstGeom prst="rect">
                <a:avLst/>
              </a:prstGeom>
            </p:spPr>
          </p:pic>
          <p:cxnSp>
            <p:nvCxnSpPr>
              <p:cNvPr id="8" name="Straight Connector 7">
                <a:extLst>
                  <a:ext uri="{FF2B5EF4-FFF2-40B4-BE49-F238E27FC236}">
                    <a16:creationId xmlns:a16="http://schemas.microsoft.com/office/drawing/2014/main" id="{F10C50A9-73A9-44DF-8D09-5C5473800CE1}"/>
                  </a:ext>
                </a:extLst>
              </p:cNvPr>
              <p:cNvCxnSpPr>
                <a:cxnSpLocks/>
              </p:cNvCxnSpPr>
              <p:nvPr/>
            </p:nvCxnSpPr>
            <p:spPr>
              <a:xfrm rot="543288" flipV="1">
                <a:off x="3632675" y="3603869"/>
                <a:ext cx="1872145" cy="386670"/>
              </a:xfrm>
              <a:prstGeom prst="line">
                <a:avLst/>
              </a:prstGeom>
              <a:ln w="190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pic>
          <p:nvPicPr>
            <p:cNvPr id="9" name="Picture 8" descr="A close up of a logo&#10;&#10;Description automatically generated">
              <a:extLst>
                <a:ext uri="{FF2B5EF4-FFF2-40B4-BE49-F238E27FC236}">
                  <a16:creationId xmlns:a16="http://schemas.microsoft.com/office/drawing/2014/main" id="{A256A0C1-70FD-44E1-8E22-455032E61F93}"/>
                </a:ext>
              </a:extLst>
            </p:cNvPr>
            <p:cNvPicPr>
              <a:picLocks noChangeAspect="1"/>
            </p:cNvPicPr>
            <p:nvPr/>
          </p:nvPicPr>
          <p:blipFill rotWithShape="1">
            <a:blip r:embed="rId4">
              <a:extLst>
                <a:ext uri="{28A0092B-C50C-407E-A947-70E740481C1C}">
                  <a14:useLocalDpi xmlns:a14="http://schemas.microsoft.com/office/drawing/2010/main" val="0"/>
                </a:ext>
              </a:extLst>
            </a:blip>
            <a:srcRect l="77372" t="8694"/>
            <a:stretch/>
          </p:blipFill>
          <p:spPr>
            <a:xfrm rot="20641365">
              <a:off x="10693698" y="3363605"/>
              <a:ext cx="395990" cy="336041"/>
            </a:xfrm>
            <a:prstGeom prst="rect">
              <a:avLst/>
            </a:prstGeom>
          </p:spPr>
        </p:pic>
        <p:cxnSp>
          <p:nvCxnSpPr>
            <p:cNvPr id="10" name="Straight Arrow Connector 9">
              <a:extLst>
                <a:ext uri="{FF2B5EF4-FFF2-40B4-BE49-F238E27FC236}">
                  <a16:creationId xmlns:a16="http://schemas.microsoft.com/office/drawing/2014/main" id="{93B379C7-66D4-41D2-96EE-557AEB9EC062}"/>
                </a:ext>
              </a:extLst>
            </p:cNvPr>
            <p:cNvCxnSpPr>
              <a:cxnSpLocks/>
            </p:cNvCxnSpPr>
            <p:nvPr/>
          </p:nvCxnSpPr>
          <p:spPr>
            <a:xfrm>
              <a:off x="9483828" y="3747655"/>
              <a:ext cx="0" cy="1718970"/>
            </a:xfrm>
            <a:prstGeom prst="straightConnector1">
              <a:avLst/>
            </a:prstGeom>
            <a:ln w="28575">
              <a:solidFill>
                <a:srgbClr val="FF3300"/>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4D8387A5-8B44-4CE4-B006-9A6F01441A05}"/>
                </a:ext>
              </a:extLst>
            </p:cNvPr>
            <p:cNvCxnSpPr>
              <a:cxnSpLocks/>
            </p:cNvCxnSpPr>
            <p:nvPr/>
          </p:nvCxnSpPr>
          <p:spPr>
            <a:xfrm flipH="1">
              <a:off x="11102619" y="3747655"/>
              <a:ext cx="25670" cy="1630616"/>
            </a:xfrm>
            <a:prstGeom prst="straightConnector1">
              <a:avLst/>
            </a:prstGeom>
            <a:ln w="28575">
              <a:solidFill>
                <a:srgbClr val="FF3300"/>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96287F35-FC9F-4169-8E69-6A6D6B27430B}"/>
                </a:ext>
              </a:extLst>
            </p:cNvPr>
            <p:cNvSpPr txBox="1"/>
            <p:nvPr/>
          </p:nvSpPr>
          <p:spPr>
            <a:xfrm>
              <a:off x="10504379" y="5345668"/>
              <a:ext cx="1204176" cy="369332"/>
            </a:xfrm>
            <a:prstGeom prst="rect">
              <a:avLst/>
            </a:prstGeom>
            <a:noFill/>
          </p:spPr>
          <p:txBody>
            <a:bodyPr wrap="square" rtlCol="0">
              <a:spAutoFit/>
            </a:bodyPr>
            <a:lstStyle/>
            <a:p>
              <a:r>
                <a:rPr lang="en-US" sz="1800" dirty="0"/>
                <a:t>Dew Point</a:t>
              </a:r>
            </a:p>
          </p:txBody>
        </p:sp>
      </p:grpSp>
    </p:spTree>
    <p:extLst>
      <p:ext uri="{BB962C8B-B14F-4D97-AF65-F5344CB8AC3E}">
        <p14:creationId xmlns:p14="http://schemas.microsoft.com/office/powerpoint/2010/main" val="292387691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a:bodyPr>
          <a:lstStyle/>
          <a:p>
            <a:r>
              <a:rPr lang="en-US" dirty="0"/>
              <a:t>BUBBLE AND DEW POINTS</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1981200"/>
            <a:ext cx="11309338" cy="4343400"/>
          </a:xfrm>
        </p:spPr>
        <p:txBody>
          <a:bodyPr anchor="t">
            <a:normAutofit/>
          </a:bodyPr>
          <a:lstStyle/>
          <a:p>
            <a:r>
              <a:rPr lang="en-US" dirty="0"/>
              <a:t>Zeotropic and some near-azeotropic blends use bubble and dew points to indicate condensing and evaporation temperatures on a pressure-temperature chart.  </a:t>
            </a:r>
          </a:p>
          <a:p>
            <a:r>
              <a:rPr lang="en-US" dirty="0">
                <a:solidFill>
                  <a:srgbClr val="FF0000"/>
                </a:solidFill>
              </a:rPr>
              <a:t>Bubble point</a:t>
            </a:r>
            <a:r>
              <a:rPr lang="en-US" dirty="0"/>
              <a:t> is used when charging by condenser subcooling.   </a:t>
            </a:r>
          </a:p>
          <a:p>
            <a:r>
              <a:rPr lang="en-US" dirty="0">
                <a:solidFill>
                  <a:srgbClr val="FF0000"/>
                </a:solidFill>
              </a:rPr>
              <a:t>Dew point </a:t>
            </a:r>
            <a:r>
              <a:rPr lang="en-US" dirty="0"/>
              <a:t>is used for charging by suction or evaporator superheat. </a:t>
            </a:r>
          </a:p>
        </p:txBody>
      </p:sp>
    </p:spTree>
    <p:custDataLst>
      <p:tags r:id="rId1"/>
    </p:custDataLst>
    <p:extLst>
      <p:ext uri="{BB962C8B-B14F-4D97-AF65-F5344CB8AC3E}">
        <p14:creationId xmlns:p14="http://schemas.microsoft.com/office/powerpoint/2010/main" val="416257602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a:bodyPr>
          <a:lstStyle/>
          <a:p>
            <a:r>
              <a:rPr lang="en-US" dirty="0"/>
              <a:t>BUBBLE AND DEW POINTS</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11309338" cy="4038600"/>
          </a:xfrm>
        </p:spPr>
        <p:txBody>
          <a:bodyPr anchor="t">
            <a:normAutofit fontScale="92500" lnSpcReduction="10000"/>
          </a:bodyPr>
          <a:lstStyle/>
          <a:p>
            <a:r>
              <a:rPr lang="en-US" dirty="0"/>
              <a:t>The </a:t>
            </a:r>
            <a:r>
              <a:rPr lang="en-US" dirty="0">
                <a:solidFill>
                  <a:srgbClr val="FF0000"/>
                </a:solidFill>
              </a:rPr>
              <a:t>R-400 series </a:t>
            </a:r>
            <a:r>
              <a:rPr lang="en-US" dirty="0"/>
              <a:t>of refrigerants are </a:t>
            </a:r>
            <a:r>
              <a:rPr lang="en-US" dirty="0">
                <a:solidFill>
                  <a:srgbClr val="FF0000"/>
                </a:solidFill>
              </a:rPr>
              <a:t>near-azeotropic blends </a:t>
            </a:r>
            <a:r>
              <a:rPr lang="en-US" dirty="0"/>
              <a:t>that can leak from a system at uneven rates due to different vapor pressures which can affect the percentage of each refrigerant remaining in the system.  </a:t>
            </a:r>
          </a:p>
          <a:p>
            <a:r>
              <a:rPr lang="en-US" dirty="0"/>
              <a:t>The proper charging method for R-400 series blended refrigerants is to weigh the refrigerant into the high side of the system as a </a:t>
            </a:r>
            <a:r>
              <a:rPr lang="en-US" dirty="0">
                <a:solidFill>
                  <a:srgbClr val="FF0000"/>
                </a:solidFill>
              </a:rPr>
              <a:t>liquid</a:t>
            </a:r>
            <a:r>
              <a:rPr lang="en-US" dirty="0"/>
              <a:t>.  When adding refrigerant to an undercharged system, liquid refrigerant is throttled into the low side with the system operating.</a:t>
            </a:r>
          </a:p>
        </p:txBody>
      </p:sp>
    </p:spTree>
    <p:custDataLst>
      <p:tags r:id="rId1"/>
    </p:custDataLst>
    <p:extLst>
      <p:ext uri="{BB962C8B-B14F-4D97-AF65-F5344CB8AC3E}">
        <p14:creationId xmlns:p14="http://schemas.microsoft.com/office/powerpoint/2010/main" val="262479977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a:bodyPr>
          <a:lstStyle/>
          <a:p>
            <a:r>
              <a:rPr lang="en-US" dirty="0"/>
              <a:t>BUBBLE AND DEW POINTS</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81096" y="1905000"/>
            <a:ext cx="6681704" cy="4724400"/>
          </a:xfrm>
        </p:spPr>
        <p:txBody>
          <a:bodyPr anchor="t">
            <a:normAutofit fontScale="92500" lnSpcReduction="20000"/>
          </a:bodyPr>
          <a:lstStyle/>
          <a:p>
            <a:r>
              <a:rPr lang="en-US" dirty="0"/>
              <a:t>There is concern of using blended refrigerants in systems that develop a leak.  </a:t>
            </a:r>
          </a:p>
          <a:p>
            <a:r>
              <a:rPr lang="en-US" dirty="0"/>
              <a:t>There may be </a:t>
            </a:r>
            <a:r>
              <a:rPr lang="en-US" dirty="0">
                <a:solidFill>
                  <a:srgbClr val="FF0000"/>
                </a:solidFill>
              </a:rPr>
              <a:t>fractionization</a:t>
            </a:r>
            <a:r>
              <a:rPr lang="en-US" dirty="0"/>
              <a:t> of the refrigerant (refrigerant leaking at uneven rates due to different vapor pressures).  </a:t>
            </a:r>
          </a:p>
          <a:p>
            <a:r>
              <a:rPr lang="en-US" dirty="0"/>
              <a:t>R-407C is one of the refrigerants that has a high temperature glide and may easily experience fractionation.</a:t>
            </a:r>
          </a:p>
          <a:p>
            <a:pPr marL="0" indent="0">
              <a:buNone/>
            </a:pPr>
            <a:endParaRPr lang="en-US" dirty="0"/>
          </a:p>
        </p:txBody>
      </p:sp>
      <p:pic>
        <p:nvPicPr>
          <p:cNvPr id="4" name="Picture 3">
            <a:extLst>
              <a:ext uri="{FF2B5EF4-FFF2-40B4-BE49-F238E27FC236}">
                <a16:creationId xmlns:a16="http://schemas.microsoft.com/office/drawing/2014/main" id="{7D29E172-86EC-4D4F-B3FD-721BFF580A77}"/>
              </a:ext>
            </a:extLst>
          </p:cNvPr>
          <p:cNvPicPr>
            <a:picLocks noChangeAspect="1"/>
          </p:cNvPicPr>
          <p:nvPr/>
        </p:nvPicPr>
        <p:blipFill>
          <a:blip r:embed="rId4"/>
          <a:stretch>
            <a:fillRect/>
          </a:stretch>
        </p:blipFill>
        <p:spPr>
          <a:xfrm>
            <a:off x="6842336" y="2588872"/>
            <a:ext cx="5349664" cy="2553173"/>
          </a:xfrm>
          <a:prstGeom prst="rect">
            <a:avLst/>
          </a:prstGeom>
        </p:spPr>
      </p:pic>
    </p:spTree>
    <p:custDataLst>
      <p:tags r:id="rId1"/>
    </p:custDataLst>
    <p:extLst>
      <p:ext uri="{BB962C8B-B14F-4D97-AF65-F5344CB8AC3E}">
        <p14:creationId xmlns:p14="http://schemas.microsoft.com/office/powerpoint/2010/main" val="11488230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a:bodyPr>
          <a:lstStyle/>
          <a:p>
            <a:r>
              <a:rPr lang="en-US" dirty="0"/>
              <a:t>BUBBLE AND DEW POINTS</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11309338" cy="4038600"/>
          </a:xfrm>
        </p:spPr>
        <p:txBody>
          <a:bodyPr anchor="t">
            <a:normAutofit/>
          </a:bodyPr>
          <a:lstStyle/>
          <a:p>
            <a:r>
              <a:rPr lang="en-US" dirty="0"/>
              <a:t>Even though the pressure-temperature relationship and operating characteristics may be almost the same, the refrigerants </a:t>
            </a:r>
            <a:r>
              <a:rPr lang="en-US" dirty="0">
                <a:solidFill>
                  <a:srgbClr val="FF0000"/>
                </a:solidFill>
              </a:rPr>
              <a:t>cannot be interchanged.  </a:t>
            </a:r>
          </a:p>
          <a:p>
            <a:r>
              <a:rPr lang="en-US" dirty="0"/>
              <a:t>Although the saturation pressure-temperature behavior of two refrigerants might be similar, potential of the refrigerants to oxidize copper tubing must also be considered.  </a:t>
            </a:r>
          </a:p>
        </p:txBody>
      </p:sp>
    </p:spTree>
    <p:custDataLst>
      <p:tags r:id="rId1"/>
    </p:custDataLst>
    <p:extLst>
      <p:ext uri="{BB962C8B-B14F-4D97-AF65-F5344CB8AC3E}">
        <p14:creationId xmlns:p14="http://schemas.microsoft.com/office/powerpoint/2010/main" val="9669758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a:bodyPr>
          <a:lstStyle/>
          <a:p>
            <a:r>
              <a:rPr lang="en-US" dirty="0"/>
              <a:t>BUBBLE AND DEW POINTS</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8550269" cy="4038600"/>
          </a:xfrm>
        </p:spPr>
        <p:txBody>
          <a:bodyPr anchor="t">
            <a:normAutofit/>
          </a:bodyPr>
          <a:lstStyle/>
          <a:p>
            <a:r>
              <a:rPr lang="en-US" dirty="0"/>
              <a:t>Due to </a:t>
            </a:r>
            <a:r>
              <a:rPr lang="en-US" dirty="0">
                <a:solidFill>
                  <a:srgbClr val="FF0000"/>
                </a:solidFill>
              </a:rPr>
              <a:t>flammability of some HCs and HFOs</a:t>
            </a:r>
            <a:r>
              <a:rPr lang="en-US" dirty="0"/>
              <a:t>, equipment must be designed to handle the refrigerant.  </a:t>
            </a:r>
          </a:p>
          <a:p>
            <a:endParaRPr lang="en-US" dirty="0"/>
          </a:p>
          <a:p>
            <a:r>
              <a:rPr lang="en-US" dirty="0"/>
              <a:t>Therefore, </a:t>
            </a:r>
            <a:r>
              <a:rPr lang="en-US" dirty="0">
                <a:solidFill>
                  <a:srgbClr val="FF0000"/>
                </a:solidFill>
              </a:rPr>
              <a:t>EPA regulates the maximum amount of refrigerant </a:t>
            </a:r>
            <a:r>
              <a:rPr lang="en-US" dirty="0"/>
              <a:t>that can be used in the new systems by their type and use. </a:t>
            </a:r>
          </a:p>
        </p:txBody>
      </p:sp>
      <p:pic>
        <p:nvPicPr>
          <p:cNvPr id="5" name="Graphic 4" descr="Bonfire">
            <a:extLst>
              <a:ext uri="{FF2B5EF4-FFF2-40B4-BE49-F238E27FC236}">
                <a16:creationId xmlns:a16="http://schemas.microsoft.com/office/drawing/2014/main" id="{0E20AEB8-A900-4657-94B0-202256174C9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372600" y="2286000"/>
            <a:ext cx="2133600" cy="2133600"/>
          </a:xfrm>
          <a:prstGeom prst="rect">
            <a:avLst/>
          </a:prstGeom>
        </p:spPr>
      </p:pic>
    </p:spTree>
    <p:custDataLst>
      <p:tags r:id="rId1"/>
    </p:custDataLst>
    <p:extLst>
      <p:ext uri="{BB962C8B-B14F-4D97-AF65-F5344CB8AC3E}">
        <p14:creationId xmlns:p14="http://schemas.microsoft.com/office/powerpoint/2010/main" val="361560949"/>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a:bodyPr>
          <a:lstStyle/>
          <a:p>
            <a:r>
              <a:rPr lang="en-US" dirty="0"/>
              <a:t>BUBBLE AND DEW POINTS</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11309338" cy="4038600"/>
          </a:xfrm>
        </p:spPr>
        <p:txBody>
          <a:bodyPr anchor="t">
            <a:normAutofit/>
          </a:bodyPr>
          <a:lstStyle/>
          <a:p>
            <a:r>
              <a:rPr lang="en-US" dirty="0"/>
              <a:t>When retrofitting or converting a system to use a different refrigerant, </a:t>
            </a:r>
            <a:r>
              <a:rPr lang="en-US" dirty="0">
                <a:solidFill>
                  <a:srgbClr val="FF0000"/>
                </a:solidFill>
              </a:rPr>
              <a:t>only EPA-approved substitutes </a:t>
            </a:r>
            <a:r>
              <a:rPr lang="en-US" dirty="0"/>
              <a:t>can be used.  </a:t>
            </a:r>
          </a:p>
          <a:p>
            <a:endParaRPr lang="en-US" dirty="0"/>
          </a:p>
          <a:p>
            <a:r>
              <a:rPr lang="en-US" dirty="0"/>
              <a:t>Remember, EPA </a:t>
            </a:r>
            <a:r>
              <a:rPr lang="en-US" dirty="0">
                <a:solidFill>
                  <a:srgbClr val="FF0000"/>
                </a:solidFill>
              </a:rPr>
              <a:t>does not approve any substitute refrigerants as direct drop-in replacements </a:t>
            </a:r>
            <a:r>
              <a:rPr lang="en-US" dirty="0"/>
              <a:t>to service an R-22 or any other system.</a:t>
            </a:r>
          </a:p>
        </p:txBody>
      </p:sp>
    </p:spTree>
    <p:custDataLst>
      <p:tags r:id="rId1"/>
    </p:custDataLst>
    <p:extLst>
      <p:ext uri="{BB962C8B-B14F-4D97-AF65-F5344CB8AC3E}">
        <p14:creationId xmlns:p14="http://schemas.microsoft.com/office/powerpoint/2010/main" val="1585432165"/>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a:bodyPr>
          <a:lstStyle/>
          <a:p>
            <a:r>
              <a:rPr lang="en-US" dirty="0"/>
              <a:t>LOW, MEDIUM, HIGH, AND VERY HIGH PRESSURE </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11309338" cy="4038600"/>
          </a:xfrm>
        </p:spPr>
        <p:txBody>
          <a:bodyPr anchor="t">
            <a:normAutofit/>
          </a:bodyPr>
          <a:lstStyle/>
          <a:p>
            <a:pPr marL="0" indent="0">
              <a:buNone/>
            </a:pPr>
            <a:r>
              <a:rPr lang="en-US" dirty="0"/>
              <a:t>To better define leak rates and service recovery levels the EPA lists refrigerants in four liquid-phase pressure ranges at 104°F condensing temperature.</a:t>
            </a:r>
          </a:p>
        </p:txBody>
      </p:sp>
    </p:spTree>
    <p:custDataLst>
      <p:tags r:id="rId1"/>
    </p:custDataLst>
    <p:extLst>
      <p:ext uri="{BB962C8B-B14F-4D97-AF65-F5344CB8AC3E}">
        <p14:creationId xmlns:p14="http://schemas.microsoft.com/office/powerpoint/2010/main" val="21217265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D7BBC0-9007-480F-97D3-5853A67ECEE5}"/>
              </a:ext>
            </a:extLst>
          </p:cNvPr>
          <p:cNvSpPr>
            <a:spLocks noGrp="1"/>
          </p:cNvSpPr>
          <p:nvPr>
            <p:ph type="title"/>
          </p:nvPr>
        </p:nvSpPr>
        <p:spPr>
          <a:xfrm>
            <a:off x="609600" y="685800"/>
            <a:ext cx="10086808" cy="1013800"/>
          </a:xfrm>
        </p:spPr>
        <p:txBody>
          <a:bodyPr/>
          <a:lstStyle/>
          <a:p>
            <a:r>
              <a:rPr lang="en-US" dirty="0"/>
              <a:t>BEFORE YOU BEGIN</a:t>
            </a:r>
          </a:p>
        </p:txBody>
      </p:sp>
      <p:sp>
        <p:nvSpPr>
          <p:cNvPr id="3" name="Content Placeholder 2">
            <a:extLst>
              <a:ext uri="{FF2B5EF4-FFF2-40B4-BE49-F238E27FC236}">
                <a16:creationId xmlns:a16="http://schemas.microsoft.com/office/drawing/2014/main" id="{1E3D62DE-EEC6-4A3D-AE5D-C3B6C1D8BD40}"/>
              </a:ext>
            </a:extLst>
          </p:cNvPr>
          <p:cNvSpPr>
            <a:spLocks noGrp="1"/>
          </p:cNvSpPr>
          <p:nvPr>
            <p:ph idx="1"/>
          </p:nvPr>
        </p:nvSpPr>
        <p:spPr>
          <a:xfrm>
            <a:off x="441331" y="2294600"/>
            <a:ext cx="11064869" cy="3877600"/>
          </a:xfrm>
        </p:spPr>
        <p:txBody>
          <a:bodyPr>
            <a:normAutofit/>
          </a:bodyPr>
          <a:lstStyle/>
          <a:p>
            <a:pPr marL="0" indent="0">
              <a:buNone/>
            </a:pPr>
            <a:r>
              <a:rPr lang="en-US" dirty="0"/>
              <a:t>If your examination was administered through an ESCO-approved testing location, you will be able to login to the ESCO website at www.escogroup.org to access your examination results, order replacement certification cards, update your information (i.e., address), opt out of the public certification registry, order additional training materials, etc.  </a:t>
            </a:r>
          </a:p>
        </p:txBody>
      </p:sp>
    </p:spTree>
    <p:extLst>
      <p:ext uri="{BB962C8B-B14F-4D97-AF65-F5344CB8AC3E}">
        <p14:creationId xmlns:p14="http://schemas.microsoft.com/office/powerpoint/2010/main" val="210354037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a:bodyPr>
          <a:lstStyle/>
          <a:p>
            <a:r>
              <a:rPr lang="en-US" dirty="0"/>
              <a:t>LOW, MEDIUM, HIGH, AND VERY HIGH PRESSURE </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11309338" cy="4038600"/>
          </a:xfrm>
        </p:spPr>
        <p:txBody>
          <a:bodyPr anchor="t">
            <a:normAutofit/>
          </a:bodyPr>
          <a:lstStyle/>
          <a:p>
            <a:pPr marL="0" indent="0">
              <a:buNone/>
            </a:pPr>
            <a:r>
              <a:rPr lang="en-US" dirty="0">
                <a:solidFill>
                  <a:srgbClr val="FF0000"/>
                </a:solidFill>
              </a:rPr>
              <a:t>Low-pressure</a:t>
            </a:r>
            <a:r>
              <a:rPr lang="en-US" dirty="0"/>
              <a:t> refrigerants have a pressure of </a:t>
            </a:r>
            <a:r>
              <a:rPr lang="en-US" dirty="0">
                <a:solidFill>
                  <a:srgbClr val="FF0000"/>
                </a:solidFill>
              </a:rPr>
              <a:t>30 psig or lower</a:t>
            </a:r>
            <a:r>
              <a:rPr lang="en-US" dirty="0"/>
              <a:t> at a liquid-phase temperature of 104°F.</a:t>
            </a:r>
          </a:p>
          <a:p>
            <a:pPr marL="0" indent="0">
              <a:buNone/>
            </a:pPr>
            <a:r>
              <a:rPr lang="en-US" dirty="0">
                <a:solidFill>
                  <a:schemeClr val="bg2">
                    <a:lumMod val="50000"/>
                  </a:schemeClr>
                </a:solidFill>
              </a:rPr>
              <a:t>Examples: </a:t>
            </a:r>
          </a:p>
          <a:p>
            <a:pPr marL="0" indent="0">
              <a:buNone/>
            </a:pPr>
            <a:r>
              <a:rPr lang="en-US" dirty="0">
                <a:solidFill>
                  <a:schemeClr val="bg2">
                    <a:lumMod val="50000"/>
                  </a:schemeClr>
                </a:solidFill>
              </a:rPr>
              <a:t>CFC-11, HCFC-123, HFC-245fa, HFO-1233zd</a:t>
            </a:r>
          </a:p>
        </p:txBody>
      </p:sp>
    </p:spTree>
    <p:extLst>
      <p:ext uri="{BB962C8B-B14F-4D97-AF65-F5344CB8AC3E}">
        <p14:creationId xmlns:p14="http://schemas.microsoft.com/office/powerpoint/2010/main" val="144071141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a:bodyPr>
          <a:lstStyle/>
          <a:p>
            <a:r>
              <a:rPr lang="en-US" dirty="0"/>
              <a:t>LOW, MEDIUM, HIGH, AND VERY HIGH PRESSURE </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11309338" cy="4038600"/>
          </a:xfrm>
        </p:spPr>
        <p:txBody>
          <a:bodyPr anchor="t">
            <a:normAutofit/>
          </a:bodyPr>
          <a:lstStyle/>
          <a:p>
            <a:pPr marL="0" indent="0">
              <a:buNone/>
            </a:pPr>
            <a:r>
              <a:rPr lang="en-US" dirty="0">
                <a:solidFill>
                  <a:srgbClr val="FF0000"/>
                </a:solidFill>
              </a:rPr>
              <a:t>Medium-pressure </a:t>
            </a:r>
            <a:r>
              <a:rPr lang="en-US" dirty="0"/>
              <a:t>refrigerants have a pressure between 30 psig &amp; 155 psig at a liquid-phase temperature of 104°F. </a:t>
            </a:r>
          </a:p>
          <a:p>
            <a:endParaRPr lang="en-US" dirty="0">
              <a:solidFill>
                <a:srgbClr val="FF0000"/>
              </a:solidFill>
            </a:endParaRPr>
          </a:p>
          <a:p>
            <a:pPr marL="0" indent="0">
              <a:buNone/>
            </a:pPr>
            <a:r>
              <a:rPr lang="en-US" dirty="0">
                <a:solidFill>
                  <a:schemeClr val="bg2">
                    <a:lumMod val="50000"/>
                  </a:schemeClr>
                </a:solidFill>
              </a:rPr>
              <a:t>Examples: </a:t>
            </a:r>
          </a:p>
          <a:p>
            <a:pPr marL="0" indent="0">
              <a:buNone/>
            </a:pPr>
            <a:r>
              <a:rPr lang="en-US" dirty="0">
                <a:solidFill>
                  <a:schemeClr val="bg2">
                    <a:lumMod val="50000"/>
                  </a:schemeClr>
                </a:solidFill>
              </a:rPr>
              <a:t>CFC-12, HCFC-124, HCFC-409A, HFC-134a, HC-600a, </a:t>
            </a:r>
            <a:br>
              <a:rPr lang="en-US" dirty="0">
                <a:solidFill>
                  <a:schemeClr val="bg2">
                    <a:lumMod val="50000"/>
                  </a:schemeClr>
                </a:solidFill>
              </a:rPr>
            </a:br>
            <a:r>
              <a:rPr lang="en-US" dirty="0">
                <a:solidFill>
                  <a:schemeClr val="bg2">
                    <a:lumMod val="50000"/>
                  </a:schemeClr>
                </a:solidFill>
              </a:rPr>
              <a:t>HFO-1234yf, HFO-1234ze </a:t>
            </a:r>
          </a:p>
          <a:p>
            <a:endParaRPr lang="en-US" dirty="0"/>
          </a:p>
        </p:txBody>
      </p:sp>
    </p:spTree>
    <p:custDataLst>
      <p:tags r:id="rId1"/>
    </p:custDataLst>
    <p:extLst>
      <p:ext uri="{BB962C8B-B14F-4D97-AF65-F5344CB8AC3E}">
        <p14:creationId xmlns:p14="http://schemas.microsoft.com/office/powerpoint/2010/main" val="3786894084"/>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a:bodyPr>
          <a:lstStyle/>
          <a:p>
            <a:r>
              <a:rPr lang="en-US" dirty="0"/>
              <a:t>LOW, MEDIUM, HIGH AND VERY HIGH PRESSURE </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11309338" cy="4038600"/>
          </a:xfrm>
        </p:spPr>
        <p:txBody>
          <a:bodyPr anchor="t">
            <a:normAutofit/>
          </a:bodyPr>
          <a:lstStyle/>
          <a:p>
            <a:pPr marL="0" indent="0">
              <a:buNone/>
            </a:pPr>
            <a:r>
              <a:rPr lang="en-US" dirty="0">
                <a:solidFill>
                  <a:srgbClr val="FF0000"/>
                </a:solidFill>
              </a:rPr>
              <a:t>High-pressure</a:t>
            </a:r>
            <a:r>
              <a:rPr lang="en-US" dirty="0"/>
              <a:t> refrigerants have a pressure between 155 psig &amp; 340 psig at a liquid-phase temperature of 104°F.</a:t>
            </a:r>
          </a:p>
          <a:p>
            <a:endParaRPr lang="en-US" dirty="0">
              <a:solidFill>
                <a:srgbClr val="FF0000"/>
              </a:solidFill>
            </a:endParaRPr>
          </a:p>
          <a:p>
            <a:pPr marL="0" indent="0">
              <a:buNone/>
            </a:pPr>
            <a:r>
              <a:rPr lang="en-US" dirty="0">
                <a:solidFill>
                  <a:schemeClr val="bg2">
                    <a:lumMod val="50000"/>
                  </a:schemeClr>
                </a:solidFill>
              </a:rPr>
              <a:t>Examples: </a:t>
            </a:r>
          </a:p>
          <a:p>
            <a:pPr marL="0" indent="0">
              <a:buNone/>
            </a:pPr>
            <a:r>
              <a:rPr lang="en-US" dirty="0">
                <a:solidFill>
                  <a:schemeClr val="bg2">
                    <a:lumMod val="50000"/>
                  </a:schemeClr>
                </a:solidFill>
              </a:rPr>
              <a:t>HCFC-22, HFC-404A, HFC-407C, HFC-422B, HFC-422D, </a:t>
            </a:r>
            <a:br>
              <a:rPr lang="en-US" dirty="0">
                <a:solidFill>
                  <a:schemeClr val="bg2">
                    <a:lumMod val="50000"/>
                  </a:schemeClr>
                </a:solidFill>
              </a:rPr>
            </a:br>
            <a:r>
              <a:rPr lang="en-US" dirty="0">
                <a:solidFill>
                  <a:schemeClr val="bg2">
                    <a:lumMod val="50000"/>
                  </a:schemeClr>
                </a:solidFill>
              </a:rPr>
              <a:t>HFC-410A, HC-441A, R-717</a:t>
            </a:r>
          </a:p>
          <a:p>
            <a:endParaRPr lang="en-US" dirty="0"/>
          </a:p>
        </p:txBody>
      </p:sp>
    </p:spTree>
    <p:extLst>
      <p:ext uri="{BB962C8B-B14F-4D97-AF65-F5344CB8AC3E}">
        <p14:creationId xmlns:p14="http://schemas.microsoft.com/office/powerpoint/2010/main" val="220869544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9D0DAF-516B-413E-9F5E-53D51378D64F}"/>
              </a:ext>
            </a:extLst>
          </p:cNvPr>
          <p:cNvSpPr>
            <a:spLocks noGrp="1"/>
          </p:cNvSpPr>
          <p:nvPr>
            <p:ph type="title"/>
          </p:nvPr>
        </p:nvSpPr>
        <p:spPr>
          <a:xfrm>
            <a:off x="581192" y="702156"/>
            <a:ext cx="11109146" cy="1013800"/>
          </a:xfrm>
        </p:spPr>
        <p:txBody>
          <a:bodyPr>
            <a:normAutofit/>
          </a:bodyPr>
          <a:lstStyle/>
          <a:p>
            <a:r>
              <a:rPr lang="en-US" dirty="0"/>
              <a:t>LOW, MEDIUM, HIGH AND VERY HIGH PRESSURE </a:t>
            </a:r>
          </a:p>
        </p:txBody>
      </p:sp>
      <p:sp>
        <p:nvSpPr>
          <p:cNvPr id="3" name="Content Placeholder 2">
            <a:extLst>
              <a:ext uri="{FF2B5EF4-FFF2-40B4-BE49-F238E27FC236}">
                <a16:creationId xmlns:a16="http://schemas.microsoft.com/office/drawing/2014/main" id="{DAD18A59-A0E5-4842-A095-817524CC69C9}"/>
              </a:ext>
            </a:extLst>
          </p:cNvPr>
          <p:cNvSpPr>
            <a:spLocks noGrp="1"/>
          </p:cNvSpPr>
          <p:nvPr>
            <p:ph idx="1"/>
          </p:nvPr>
        </p:nvSpPr>
        <p:spPr>
          <a:xfrm>
            <a:off x="441331" y="2286000"/>
            <a:ext cx="11309338" cy="4038600"/>
          </a:xfrm>
        </p:spPr>
        <p:txBody>
          <a:bodyPr anchor="t">
            <a:normAutofit/>
          </a:bodyPr>
          <a:lstStyle/>
          <a:p>
            <a:pPr marL="0" indent="0">
              <a:buNone/>
            </a:pPr>
            <a:r>
              <a:rPr lang="en-US" dirty="0">
                <a:solidFill>
                  <a:srgbClr val="FF0000"/>
                </a:solidFill>
              </a:rPr>
              <a:t>Very high-pressure </a:t>
            </a:r>
            <a:r>
              <a:rPr lang="en-US" dirty="0"/>
              <a:t>refrigerants have a pressure over 340 psig at a liquid-phase temperature of 104°F.</a:t>
            </a:r>
          </a:p>
          <a:p>
            <a:pPr marL="0" indent="0">
              <a:buNone/>
            </a:pPr>
            <a:endParaRPr lang="en-US" dirty="0">
              <a:solidFill>
                <a:schemeClr val="bg2">
                  <a:lumMod val="50000"/>
                </a:schemeClr>
              </a:solidFill>
            </a:endParaRPr>
          </a:p>
          <a:p>
            <a:pPr marL="0" indent="0">
              <a:buNone/>
            </a:pPr>
            <a:r>
              <a:rPr lang="en-US" dirty="0">
                <a:solidFill>
                  <a:schemeClr val="bg2">
                    <a:lumMod val="50000"/>
                  </a:schemeClr>
                </a:solidFill>
              </a:rPr>
              <a:t>Examples: </a:t>
            </a:r>
          </a:p>
          <a:p>
            <a:pPr marL="0" indent="0">
              <a:buNone/>
            </a:pPr>
            <a:r>
              <a:rPr lang="en-US" dirty="0">
                <a:solidFill>
                  <a:schemeClr val="bg2">
                    <a:lumMod val="50000"/>
                  </a:schemeClr>
                </a:solidFill>
              </a:rPr>
              <a:t>C0</a:t>
            </a:r>
            <a:r>
              <a:rPr lang="en-US" baseline="-25000" dirty="0">
                <a:solidFill>
                  <a:schemeClr val="bg2">
                    <a:lumMod val="50000"/>
                  </a:schemeClr>
                </a:solidFill>
              </a:rPr>
              <a:t>2</a:t>
            </a:r>
            <a:r>
              <a:rPr lang="en-US" dirty="0">
                <a:solidFill>
                  <a:schemeClr val="bg2">
                    <a:lumMod val="50000"/>
                  </a:schemeClr>
                </a:solidFill>
              </a:rPr>
              <a:t> (R-744)</a:t>
            </a:r>
          </a:p>
          <a:p>
            <a:endParaRPr lang="en-US" dirty="0"/>
          </a:p>
        </p:txBody>
      </p:sp>
    </p:spTree>
    <p:extLst>
      <p:ext uri="{BB962C8B-B14F-4D97-AF65-F5344CB8AC3E}">
        <p14:creationId xmlns:p14="http://schemas.microsoft.com/office/powerpoint/2010/main" val="105380346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p:txBody>
          <a:bodyPr/>
          <a:lstStyle/>
          <a:p>
            <a:r>
              <a:rPr lang="en-US" altLang="en-US" dirty="0"/>
              <a:t>REFRIGERANT OILS</a:t>
            </a:r>
          </a:p>
        </p:txBody>
      </p:sp>
      <p:sp>
        <p:nvSpPr>
          <p:cNvPr id="70659" name="Rectangle 3"/>
          <p:cNvSpPr>
            <a:spLocks noGrp="1" noChangeArrowheads="1"/>
          </p:cNvSpPr>
          <p:nvPr>
            <p:ph idx="1"/>
          </p:nvPr>
        </p:nvSpPr>
        <p:spPr>
          <a:xfrm>
            <a:off x="440286" y="1981200"/>
            <a:ext cx="9313314" cy="4572000"/>
          </a:xfrm>
        </p:spPr>
        <p:txBody>
          <a:bodyPr anchor="t">
            <a:normAutofit lnSpcReduction="10000"/>
          </a:bodyPr>
          <a:lstStyle/>
          <a:p>
            <a:r>
              <a:rPr lang="en-US" altLang="en-US" dirty="0"/>
              <a:t>Most </a:t>
            </a:r>
            <a:r>
              <a:rPr lang="en-US" altLang="en-US" dirty="0">
                <a:solidFill>
                  <a:srgbClr val="FF0000"/>
                </a:solidFill>
              </a:rPr>
              <a:t>HCFC</a:t>
            </a:r>
            <a:r>
              <a:rPr lang="en-US" altLang="en-US" dirty="0"/>
              <a:t> binary (two-part) and ternary (three- part) blends use a synthetic </a:t>
            </a:r>
            <a:r>
              <a:rPr lang="en-US" altLang="en-US" dirty="0">
                <a:solidFill>
                  <a:srgbClr val="FF0000"/>
                </a:solidFill>
              </a:rPr>
              <a:t>alkylbenzene lubricant</a:t>
            </a:r>
            <a:r>
              <a:rPr lang="en-US" altLang="en-US" dirty="0"/>
              <a:t>.  </a:t>
            </a:r>
          </a:p>
          <a:p>
            <a:r>
              <a:rPr lang="en-US" altLang="en-US" dirty="0"/>
              <a:t>When retrofitting HCFC equipment to HFC refrigerants or when working with newly manufactured systems, synthetic polyolester oil is most commonly used.  </a:t>
            </a:r>
          </a:p>
          <a:p>
            <a:r>
              <a:rPr lang="en-US" altLang="en-US" dirty="0">
                <a:solidFill>
                  <a:srgbClr val="FF0000"/>
                </a:solidFill>
              </a:rPr>
              <a:t>Ester-based oils cannot be mixed</a:t>
            </a:r>
            <a:r>
              <a:rPr lang="en-US" altLang="en-US" dirty="0"/>
              <a:t> with any other type of oil.  </a:t>
            </a:r>
          </a:p>
          <a:p>
            <a:endParaRPr lang="en-US" altLang="en-US" dirty="0"/>
          </a:p>
        </p:txBody>
      </p:sp>
      <p:pic>
        <p:nvPicPr>
          <p:cNvPr id="3075" name="Picture 3" descr="C:\Users\Earl\AppData\Local\Microsoft\Windows\INetCache\IE\RPQYKGMO\flow_animation2_000[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846714" y="1957754"/>
            <a:ext cx="1905000" cy="2571750"/>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Earl\AppData\Local\Microsoft\Windows\INetCache\IE\RPQYKGMO\flow_animation2_000[1].gif">
            <a:extLst>
              <a:ext uri="{FF2B5EF4-FFF2-40B4-BE49-F238E27FC236}">
                <a16:creationId xmlns:a16="http://schemas.microsoft.com/office/drawing/2014/main" id="{63C61546-7766-4D72-B26A-A33B74803D67}"/>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067800" y="3999035"/>
            <a:ext cx="1905000" cy="257175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slz="http://schemas.microsoft.com/office/powerpoint/2016/slidezoom">
        <mc:Choice Requires="pslz">
          <p:graphicFrame>
            <p:nvGraphicFramePr>
              <p:cNvPr id="3" name="Slide Zoom 2">
                <a:extLst>
                  <a:ext uri="{FF2B5EF4-FFF2-40B4-BE49-F238E27FC236}">
                    <a16:creationId xmlns:a16="http://schemas.microsoft.com/office/drawing/2014/main" id="{865546E5-2960-4AC7-8EB6-DCD22E9165BC}"/>
                  </a:ext>
                </a:extLst>
              </p:cNvPr>
              <p:cNvGraphicFramePr>
                <a:graphicFrameLocks noChangeAspect="1"/>
              </p:cNvGraphicFramePr>
              <p:nvPr>
                <p:extLst>
                  <p:ext uri="{D42A27DB-BD31-4B8C-83A1-F6EECF244321}">
                    <p14:modId xmlns:p14="http://schemas.microsoft.com/office/powerpoint/2010/main" val="329624293"/>
                  </p:ext>
                </p:extLst>
              </p:nvPr>
            </p:nvGraphicFramePr>
            <p:xfrm>
              <a:off x="13258800" y="858706"/>
              <a:ext cx="3048000" cy="1714500"/>
            </p:xfrm>
            <a:graphic>
              <a:graphicData uri="http://schemas.microsoft.com/office/powerpoint/2016/slidezoom">
                <pslz:sldZm>
                  <pslz:sldZmObj sldId="831" cId="3199387614">
                    <pslz:zmPr id="{68C91E63-D4FC-4979-8226-F8FCE5AA50F6}" returnToParent="0" transitionDur="1000">
                      <p166:blipFill xmlns:p166="http://schemas.microsoft.com/office/powerpoint/2016/6/main">
                        <a:blip r:embed="rId4"/>
                        <a:stretch>
                          <a:fillRect/>
                        </a:stretch>
                      </p166:blipFill>
                      <p166:spPr xmlns:p166="http://schemas.microsoft.com/office/powerpoint/2016/6/main">
                        <a:xfrm>
                          <a:off x="0" y="0"/>
                          <a:ext cx="3048000" cy="1714500"/>
                        </a:xfrm>
                        <a:prstGeom prst="rect">
                          <a:avLst/>
                        </a:prstGeom>
                        <a:ln w="3175">
                          <a:solidFill>
                            <a:prstClr val="ltGray"/>
                          </a:solidFill>
                        </a:ln>
                      </p166:spPr>
                    </pslz:zmPr>
                  </pslz:sldZmObj>
                </pslz:sldZm>
              </a:graphicData>
            </a:graphic>
          </p:graphicFrame>
        </mc:Choice>
        <mc:Fallback xmlns="">
          <p:pic>
            <p:nvPicPr>
              <p:cNvPr id="3" name="Slide Zoom 2">
                <a:hlinkClick r:id="rId5" action="ppaction://hlinksldjump"/>
                <a:extLst>
                  <a:ext uri="{FF2B5EF4-FFF2-40B4-BE49-F238E27FC236}">
                    <a16:creationId xmlns:a16="http://schemas.microsoft.com/office/drawing/2014/main" id="{865546E5-2960-4AC7-8EB6-DCD22E9165BC}"/>
                  </a:ext>
                </a:extLst>
              </p:cNvPr>
              <p:cNvPicPr>
                <a:picLocks noGrp="1" noRot="1" noChangeAspect="1" noMove="1" noResize="1" noEditPoints="1" noAdjustHandles="1" noChangeArrowheads="1" noChangeShapeType="1"/>
              </p:cNvPicPr>
              <p:nvPr/>
            </p:nvPicPr>
            <p:blipFill>
              <a:blip r:embed="rId6"/>
              <a:stretch>
                <a:fillRect/>
              </a:stretch>
            </p:blipFill>
            <p:spPr>
              <a:xfrm>
                <a:off x="13258800" y="858706"/>
                <a:ext cx="3048000" cy="1714500"/>
              </a:xfrm>
              <a:prstGeom prst="rect">
                <a:avLst/>
              </a:prstGeom>
              <a:ln w="3175">
                <a:solidFill>
                  <a:prstClr val="ltGray"/>
                </a:solidFill>
              </a:ln>
            </p:spPr>
          </p:pic>
        </mc:Fallback>
      </mc:AlternateContent>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Rot="1" noChangeArrowheads="1"/>
          </p:cNvSpPr>
          <p:nvPr>
            <p:ph type="title"/>
          </p:nvPr>
        </p:nvSpPr>
        <p:spPr/>
        <p:txBody>
          <a:bodyPr/>
          <a:lstStyle/>
          <a:p>
            <a:r>
              <a:rPr lang="en-US" altLang="en-US" dirty="0"/>
              <a:t>REFRIGERANT OILS</a:t>
            </a:r>
          </a:p>
        </p:txBody>
      </p:sp>
      <p:sp>
        <p:nvSpPr>
          <p:cNvPr id="70659" name="Rectangle 3"/>
          <p:cNvSpPr>
            <a:spLocks noGrp="1" noChangeArrowheads="1"/>
          </p:cNvSpPr>
          <p:nvPr>
            <p:ph idx="1"/>
          </p:nvPr>
        </p:nvSpPr>
        <p:spPr>
          <a:xfrm>
            <a:off x="440286" y="1981200"/>
            <a:ext cx="9084714" cy="4876800"/>
          </a:xfrm>
        </p:spPr>
        <p:txBody>
          <a:bodyPr anchor="t">
            <a:normAutofit lnSpcReduction="10000"/>
          </a:bodyPr>
          <a:lstStyle/>
          <a:p>
            <a:r>
              <a:rPr lang="en-US" altLang="en-US" dirty="0"/>
              <a:t>Before retrofitting an HCFC system to HFC refrigerant, the other types of oils must be removed from the system before adding the ester-based oil.  </a:t>
            </a:r>
          </a:p>
          <a:p>
            <a:endParaRPr lang="en-US" altLang="en-US" dirty="0"/>
          </a:p>
          <a:p>
            <a:r>
              <a:rPr lang="en-US" altLang="en-US" dirty="0"/>
              <a:t>Care must be taken when using ester-based oils; they </a:t>
            </a:r>
            <a:r>
              <a:rPr lang="en-US" altLang="en-US" dirty="0">
                <a:solidFill>
                  <a:srgbClr val="FF0000"/>
                </a:solidFill>
              </a:rPr>
              <a:t>are very hygroscopic and will absorb moisture </a:t>
            </a:r>
            <a:r>
              <a:rPr lang="en-US" altLang="en-US" dirty="0"/>
              <a:t>out of the air and through some containers.</a:t>
            </a:r>
          </a:p>
          <a:p>
            <a:endParaRPr lang="en-US" altLang="en-US" dirty="0"/>
          </a:p>
          <a:p>
            <a:endParaRPr lang="en-US" altLang="en-US" dirty="0"/>
          </a:p>
        </p:txBody>
      </p:sp>
      <p:pic>
        <p:nvPicPr>
          <p:cNvPr id="3075" name="Picture 3" descr="C:\Users\Earl\AppData\Local\Microsoft\Windows\INetCache\IE\RPQYKGMO\flow_animation2_000[1].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9743159" y="2286000"/>
            <a:ext cx="1905000" cy="25717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38761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444904-D6BF-491B-ACB9-664C20920B7F}"/>
              </a:ext>
            </a:extLst>
          </p:cNvPr>
          <p:cNvSpPr>
            <a:spLocks noGrp="1"/>
          </p:cNvSpPr>
          <p:nvPr>
            <p:ph type="ctrTitle"/>
          </p:nvPr>
        </p:nvSpPr>
        <p:spPr/>
        <p:txBody>
          <a:bodyPr anchor="ctr">
            <a:normAutofit/>
          </a:bodyPr>
          <a:lstStyle/>
          <a:p>
            <a:r>
              <a:rPr lang="en-US" b="1" dirty="0">
                <a:effectLst/>
              </a:rPr>
              <a:t>MONTREAL PROTOCOL AND CLEAN AIR ACT </a:t>
            </a:r>
          </a:p>
        </p:txBody>
      </p:sp>
      <p:sp>
        <p:nvSpPr>
          <p:cNvPr id="3" name="Subtitle 2">
            <a:extLst>
              <a:ext uri="{FF2B5EF4-FFF2-40B4-BE49-F238E27FC236}">
                <a16:creationId xmlns:a16="http://schemas.microsoft.com/office/drawing/2014/main" id="{0792EDCC-5339-4184-90A8-6C9B9B6BE103}"/>
              </a:ext>
            </a:extLst>
          </p:cNvPr>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74516528"/>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1981200"/>
            <a:ext cx="7484514" cy="3877600"/>
          </a:xfrm>
        </p:spPr>
        <p:txBody>
          <a:bodyPr/>
          <a:lstStyle/>
          <a:p>
            <a:pPr marL="0" indent="0">
              <a:buNone/>
            </a:pPr>
            <a:r>
              <a:rPr lang="en-US" dirty="0"/>
              <a:t>The United States is part of the Montreal Protocol which is an </a:t>
            </a:r>
            <a:r>
              <a:rPr lang="en-US" dirty="0">
                <a:solidFill>
                  <a:srgbClr val="FF0000"/>
                </a:solidFill>
              </a:rPr>
              <a:t>international treaty that addresses ozone-depleting substances </a:t>
            </a:r>
            <a:r>
              <a:rPr lang="en-US" dirty="0"/>
              <a:t>and their alternatives. </a:t>
            </a:r>
          </a:p>
        </p:txBody>
      </p:sp>
      <p:grpSp>
        <p:nvGrpSpPr>
          <p:cNvPr id="6" name="Group 5">
            <a:extLst>
              <a:ext uri="{FF2B5EF4-FFF2-40B4-BE49-F238E27FC236}">
                <a16:creationId xmlns:a16="http://schemas.microsoft.com/office/drawing/2014/main" id="{536E2475-7337-4402-B80B-1482419922A6}"/>
              </a:ext>
            </a:extLst>
          </p:cNvPr>
          <p:cNvGrpSpPr/>
          <p:nvPr/>
        </p:nvGrpSpPr>
        <p:grpSpPr>
          <a:xfrm>
            <a:off x="8382000" y="2248936"/>
            <a:ext cx="3584951" cy="3877600"/>
            <a:chOff x="8009782" y="1828800"/>
            <a:chExt cx="3584951" cy="3877600"/>
          </a:xfrm>
        </p:grpSpPr>
        <p:pic>
          <p:nvPicPr>
            <p:cNvPr id="4" name="Picture 3">
              <a:extLst>
                <a:ext uri="{FF2B5EF4-FFF2-40B4-BE49-F238E27FC236}">
                  <a16:creationId xmlns:a16="http://schemas.microsoft.com/office/drawing/2014/main" id="{629A6892-9ECB-4693-B020-EF0021431787}"/>
                </a:ext>
              </a:extLst>
            </p:cNvPr>
            <p:cNvPicPr>
              <a:picLocks noChangeAspect="1"/>
            </p:cNvPicPr>
            <p:nvPr/>
          </p:nvPicPr>
          <p:blipFill>
            <a:blip r:embed="rId3"/>
            <a:stretch>
              <a:fillRect/>
            </a:stretch>
          </p:blipFill>
          <p:spPr>
            <a:xfrm>
              <a:off x="8009782" y="1828800"/>
              <a:ext cx="3584951" cy="3877600"/>
            </a:xfrm>
            <a:prstGeom prst="rect">
              <a:avLst/>
            </a:prstGeom>
          </p:spPr>
        </p:pic>
        <p:sp>
          <p:nvSpPr>
            <p:cNvPr id="5" name="Rectangle 4">
              <a:extLst>
                <a:ext uri="{FF2B5EF4-FFF2-40B4-BE49-F238E27FC236}">
                  <a16:creationId xmlns:a16="http://schemas.microsoft.com/office/drawing/2014/main" id="{62C88897-BCD4-4D08-91A5-6376B08504F8}"/>
                </a:ext>
              </a:extLst>
            </p:cNvPr>
            <p:cNvSpPr/>
            <p:nvPr/>
          </p:nvSpPr>
          <p:spPr>
            <a:xfrm>
              <a:off x="8534400" y="3290546"/>
              <a:ext cx="2991395" cy="954107"/>
            </a:xfrm>
            <a:prstGeom prst="rect">
              <a:avLst/>
            </a:prstGeom>
          </p:spPr>
          <p:txBody>
            <a:bodyPr wrap="none">
              <a:spAutoFit/>
            </a:bodyPr>
            <a:lstStyle/>
            <a:p>
              <a:r>
                <a:rPr lang="en-US" sz="2800" dirty="0">
                  <a:solidFill>
                    <a:schemeClr val="bg1"/>
                  </a:solidFill>
                </a:rPr>
                <a:t>Montreal Protocol</a:t>
              </a:r>
            </a:p>
            <a:p>
              <a:r>
                <a:rPr lang="en-US" sz="2800" dirty="0">
                  <a:solidFill>
                    <a:schemeClr val="bg1"/>
                  </a:solidFill>
                </a:rPr>
                <a:t>Treaty</a:t>
              </a:r>
            </a:p>
          </p:txBody>
        </p:sp>
      </p:grpSp>
    </p:spTree>
    <p:extLst>
      <p:ext uri="{BB962C8B-B14F-4D97-AF65-F5344CB8AC3E}">
        <p14:creationId xmlns:p14="http://schemas.microsoft.com/office/powerpoint/2010/main" val="494338041"/>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p:txBody>
          <a:bodyPr/>
          <a:lstStyle/>
          <a:p>
            <a:pPr marL="0" indent="0">
              <a:buNone/>
            </a:pPr>
            <a:r>
              <a:rPr lang="en-US" dirty="0"/>
              <a:t>To stop damage to the stratospheric ozone layer, the U.S. is phasing out, or has already </a:t>
            </a:r>
            <a:r>
              <a:rPr lang="en-US" dirty="0">
                <a:solidFill>
                  <a:srgbClr val="FF0000"/>
                </a:solidFill>
              </a:rPr>
              <a:t>phased out</a:t>
            </a:r>
            <a:r>
              <a:rPr lang="en-US" dirty="0"/>
              <a:t>, the use of </a:t>
            </a:r>
            <a:r>
              <a:rPr lang="en-US" dirty="0">
                <a:solidFill>
                  <a:srgbClr val="FF0000"/>
                </a:solidFill>
              </a:rPr>
              <a:t>chlorofluorocarbons (CFCs), hydrochlorofluorocarbons (HCFCs)</a:t>
            </a:r>
            <a:r>
              <a:rPr lang="en-US" dirty="0"/>
              <a:t>, and other refrigerants that are harmful to the environment. </a:t>
            </a:r>
          </a:p>
        </p:txBody>
      </p:sp>
    </p:spTree>
    <p:extLst>
      <p:ext uri="{BB962C8B-B14F-4D97-AF65-F5344CB8AC3E}">
        <p14:creationId xmlns:p14="http://schemas.microsoft.com/office/powerpoint/2010/main" val="278812141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8BEC9-4B0D-4489-BC10-CBBF04CA34ED}"/>
              </a:ext>
            </a:extLst>
          </p:cNvPr>
          <p:cNvSpPr>
            <a:spLocks noGrp="1"/>
          </p:cNvSpPr>
          <p:nvPr>
            <p:ph type="title"/>
          </p:nvPr>
        </p:nvSpPr>
        <p:spPr>
          <a:xfrm>
            <a:off x="581192" y="702156"/>
            <a:ext cx="11168432" cy="1013800"/>
          </a:xfrm>
        </p:spPr>
        <p:txBody>
          <a:bodyPr>
            <a:normAutofit/>
          </a:bodyPr>
          <a:lstStyle/>
          <a:p>
            <a:r>
              <a:rPr lang="en-US" dirty="0"/>
              <a:t>MONTREAL PROTOCOL AND CLEAN AIR ACT </a:t>
            </a:r>
          </a:p>
        </p:txBody>
      </p:sp>
      <p:sp>
        <p:nvSpPr>
          <p:cNvPr id="3" name="Content Placeholder 2">
            <a:extLst>
              <a:ext uri="{FF2B5EF4-FFF2-40B4-BE49-F238E27FC236}">
                <a16:creationId xmlns:a16="http://schemas.microsoft.com/office/drawing/2014/main" id="{DAF777DC-5038-4F51-85C0-4C36EC1D18BC}"/>
              </a:ext>
            </a:extLst>
          </p:cNvPr>
          <p:cNvSpPr>
            <a:spLocks noGrp="1"/>
          </p:cNvSpPr>
          <p:nvPr>
            <p:ph idx="1"/>
          </p:nvPr>
        </p:nvSpPr>
        <p:spPr>
          <a:xfrm>
            <a:off x="440286" y="1981200"/>
            <a:ext cx="11309338" cy="4648200"/>
          </a:xfrm>
        </p:spPr>
        <p:txBody>
          <a:bodyPr anchor="t">
            <a:normAutofit/>
          </a:bodyPr>
          <a:lstStyle/>
          <a:p>
            <a:r>
              <a:rPr lang="en-US" dirty="0"/>
              <a:t>Section 608 of the Clean Air Act sets forth the rules and regulations for refrigerant handling in the HVACR industry.  </a:t>
            </a:r>
          </a:p>
          <a:p>
            <a:endParaRPr lang="en-US" sz="1300" dirty="0"/>
          </a:p>
          <a:p>
            <a:r>
              <a:rPr lang="en-US" dirty="0"/>
              <a:t>Section 608 certification </a:t>
            </a:r>
            <a:r>
              <a:rPr lang="en-US" dirty="0">
                <a:solidFill>
                  <a:srgbClr val="FF0000"/>
                </a:solidFill>
              </a:rPr>
              <a:t>allows a technician to purchase or handle regulated refrigerants.</a:t>
            </a:r>
            <a:r>
              <a:rPr lang="en-US" dirty="0"/>
              <a:t>  </a:t>
            </a:r>
          </a:p>
          <a:p>
            <a:endParaRPr lang="en-US" sz="1200" dirty="0"/>
          </a:p>
          <a:p>
            <a:r>
              <a:rPr lang="en-US" dirty="0"/>
              <a:t>Distributors that sell HCFC, HFC, or another regulated refrigerant must verify the purchaser is, or employs, a Section 608 certified technician.  </a:t>
            </a:r>
          </a:p>
          <a:p>
            <a:endParaRPr lang="en-US" dirty="0"/>
          </a:p>
        </p:txBody>
      </p:sp>
    </p:spTree>
    <p:extLst>
      <p:ext uri="{BB962C8B-B14F-4D97-AF65-F5344CB8AC3E}">
        <p14:creationId xmlns:p14="http://schemas.microsoft.com/office/powerpoint/2010/main" val="34531671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COUNT" val="340"/>
  <p:tag name="ARTICULATE_PROJECT_OPEN" val="0"/>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Dividend">
  <a:themeElements>
    <a:clrScheme name="Marquee">
      <a:dk1>
        <a:srgbClr val="000000"/>
      </a:dk1>
      <a:lt1>
        <a:sysClr val="window" lastClr="FFFFFF"/>
      </a:lt1>
      <a:dk2>
        <a:srgbClr val="5E5E5E"/>
      </a:dk2>
      <a:lt2>
        <a:srgbClr val="DDDDDD"/>
      </a:lt2>
      <a:accent1>
        <a:srgbClr val="418AB3"/>
      </a:accent1>
      <a:accent2>
        <a:srgbClr val="A6B727"/>
      </a:accent2>
      <a:accent3>
        <a:srgbClr val="F69200"/>
      </a:accent3>
      <a:accent4>
        <a:srgbClr val="838383"/>
      </a:accent4>
      <a:accent5>
        <a:srgbClr val="FEC306"/>
      </a:accent5>
      <a:accent6>
        <a:srgbClr val="DF5327"/>
      </a:accent6>
      <a:hlink>
        <a:srgbClr val="F59E00"/>
      </a:hlink>
      <a:folHlink>
        <a:srgbClr val="B2B2B2"/>
      </a:folHlink>
    </a:clrScheme>
    <a:fontScheme name="Dividend">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Dividend">
      <a:fillStyleLst>
        <a:solidFill>
          <a:schemeClr val="phClr"/>
        </a:solidFill>
        <a:gradFill rotWithShape="1">
          <a:gsLst>
            <a:gs pos="0">
              <a:schemeClr val="phClr">
                <a:tint val="68000"/>
                <a:alpha val="90000"/>
                <a:lumMod val="100000"/>
              </a:schemeClr>
            </a:gs>
            <a:gs pos="100000">
              <a:schemeClr val="phClr">
                <a:tint val="90000"/>
                <a:lumMod val="95000"/>
              </a:schemeClr>
            </a:gs>
          </a:gsLst>
          <a:lin ang="5400000" scaled="1"/>
        </a:gradFill>
        <a:gradFill rotWithShape="1">
          <a:gsLst>
            <a:gs pos="0">
              <a:schemeClr val="phClr">
                <a:tint val="98000"/>
                <a:lumMod val="110000"/>
              </a:schemeClr>
            </a:gs>
            <a:gs pos="84000">
              <a:schemeClr val="phClr">
                <a:shade val="90000"/>
                <a:lumMod val="88000"/>
              </a:schemeClr>
            </a:gs>
          </a:gsLst>
          <a:lin ang="5400000" scaled="0"/>
        </a:gradFill>
      </a:fillStyleLst>
      <a:lnStyleLst>
        <a:ln w="12700" cap="rnd" cmpd="sng" algn="ctr">
          <a:solidFill>
            <a:schemeClr val="phClr">
              <a:lumMod val="90000"/>
            </a:schemeClr>
          </a:solidFill>
          <a:prstDash val="solid"/>
        </a:ln>
        <a:ln w="2222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55000"/>
              </a:srgbClr>
            </a:outerShdw>
          </a:effectLst>
        </a:effectStyle>
        <a:effectStyle>
          <a:effectLst>
            <a:outerShdw blurRad="88900" dist="38100" dir="5040000" rotWithShape="0">
              <a:srgbClr val="000000">
                <a:alpha val="60000"/>
              </a:srgbClr>
            </a:outerShdw>
          </a:effectLst>
          <a:scene3d>
            <a:camera prst="orthographicFront">
              <a:rot lat="0" lon="0" rev="0"/>
            </a:camera>
            <a:lightRig rig="threePt" dir="tl">
              <a:rot lat="0" lon="0" rev="1200000"/>
            </a:lightRig>
          </a:scene3d>
          <a:sp3d>
            <a:bevelT w="38100" h="50800"/>
          </a:sp3d>
        </a:effectStyle>
      </a:effectStyleLst>
      <a:bgFillStyleLst>
        <a:solidFill>
          <a:schemeClr val="phClr"/>
        </a:solidFill>
        <a:gradFill rotWithShape="1">
          <a:gsLst>
            <a:gs pos="0">
              <a:schemeClr val="phClr">
                <a:tint val="90000"/>
                <a:lumMod val="110000"/>
              </a:schemeClr>
            </a:gs>
            <a:gs pos="88000">
              <a:schemeClr val="phClr">
                <a:shade val="94000"/>
                <a:satMod val="110000"/>
                <a:lumMod val="88000"/>
              </a:schemeClr>
            </a:gs>
          </a:gsLst>
          <a:lin ang="5400000" scaled="0"/>
        </a:gradFill>
        <a:gradFill rotWithShape="1">
          <a:gsLst>
            <a:gs pos="0">
              <a:schemeClr val="phClr">
                <a:tint val="90000"/>
                <a:lumMod val="110000"/>
              </a:schemeClr>
            </a:gs>
            <a:gs pos="100000">
              <a:schemeClr val="phClr">
                <a:shade val="98000"/>
                <a:satMod val="110000"/>
                <a:lumMod val="8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Dividend" id="{9697A71B-4AB7-4A1A-BD5B-BB2D22835B57}" vid="{C21699FF-00E4-43C8-BBCC-D7E5536C3717}"/>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85</TotalTime>
  <Words>33670</Words>
  <Application>Microsoft Office PowerPoint</Application>
  <PresentationFormat>Widescreen</PresentationFormat>
  <Paragraphs>2812</Paragraphs>
  <Slides>340</Slides>
  <Notes>339</Notes>
  <HiddenSlides>2</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340</vt:i4>
      </vt:variant>
    </vt:vector>
  </HeadingPairs>
  <TitlesOfParts>
    <vt:vector size="347" baseType="lpstr">
      <vt:lpstr>Arial</vt:lpstr>
      <vt:lpstr>Calibri</vt:lpstr>
      <vt:lpstr>Gill Sans MT</vt:lpstr>
      <vt:lpstr>Times New Roman</vt:lpstr>
      <vt:lpstr>Wingdings</vt:lpstr>
      <vt:lpstr>Wingdings 2</vt:lpstr>
      <vt:lpstr>Dividend</vt:lpstr>
      <vt:lpstr>Using this PowerPoint</vt:lpstr>
      <vt:lpstr>PowerPoint Presentation</vt:lpstr>
      <vt:lpstr>INTRODUCTION</vt:lpstr>
      <vt:lpstr>INTRODUCTION</vt:lpstr>
      <vt:lpstr>INTRODUCTION</vt:lpstr>
      <vt:lpstr>FEDERAL REGULATIONS</vt:lpstr>
      <vt:lpstr>FEDERAL REGULATIONS</vt:lpstr>
      <vt:lpstr>BEFORE YOU BEGIN</vt:lpstr>
      <vt:lpstr>BEFORE YOU BEGIN</vt:lpstr>
      <vt:lpstr>BEFORE YOU BEGIN</vt:lpstr>
      <vt:lpstr>OVERVIEW OF THE EXAMINATION (Core)</vt:lpstr>
      <vt:lpstr>OVERVIEW OF THE EXAMINATION (Core)</vt:lpstr>
      <vt:lpstr>OVERVIEW OF THE EXAMINATION (Type 1)</vt:lpstr>
      <vt:lpstr>OVERVIEW OF THE EXAMINATION (Type 1I)</vt:lpstr>
      <vt:lpstr>OVERVIEW OF THE EXAMINATION (Type III)</vt:lpstr>
      <vt:lpstr>OVERVIEW OF THE EXAMINATION (Universal)</vt:lpstr>
      <vt:lpstr>TEST FORMAT</vt:lpstr>
      <vt:lpstr>TEST FORMAT</vt:lpstr>
      <vt:lpstr>TEST FORMAT</vt:lpstr>
      <vt:lpstr>TEST FORMAT</vt:lpstr>
      <vt:lpstr>TEST FORMAT</vt:lpstr>
      <vt:lpstr>TEST FORMAT</vt:lpstr>
      <vt:lpstr>TEST FORMAT</vt:lpstr>
      <vt:lpstr>VAPOR - COMPRESSION REFRIGERATION CYCLE</vt:lpstr>
      <vt:lpstr>COMPRESSOR</vt:lpstr>
      <vt:lpstr>CONDENSER</vt:lpstr>
      <vt:lpstr>METERING DEVICE</vt:lpstr>
      <vt:lpstr>EVAPORATOR</vt:lpstr>
      <vt:lpstr>ACCESSORIES </vt:lpstr>
      <vt:lpstr>ACCESSORIES </vt:lpstr>
      <vt:lpstr>ACCESSORIES</vt:lpstr>
      <vt:lpstr>ACCESSORIES</vt:lpstr>
      <vt:lpstr>ACCESSORIES</vt:lpstr>
      <vt:lpstr>HOW TO USE  THE PRESSURE -TEMPERATURE CHART</vt:lpstr>
      <vt:lpstr>PRESSURE -TEMPERATURE RELATIONSHIP</vt:lpstr>
      <vt:lpstr>REFRIGERATION SERVICE</vt:lpstr>
      <vt:lpstr>REFRIGERATION SERVICE</vt:lpstr>
      <vt:lpstr>REFRIGERATION SERVICE</vt:lpstr>
      <vt:lpstr>REFRIGERATION SERVICE</vt:lpstr>
      <vt:lpstr>GAUGE MANIFOLD SET </vt:lpstr>
      <vt:lpstr>GAUGE MANIFOLD SET </vt:lpstr>
      <vt:lpstr>GAUGE MANIFOLD SET </vt:lpstr>
      <vt:lpstr>GAUGE MANIFOLD SET </vt:lpstr>
      <vt:lpstr>GAUGE MANIFOLD SET </vt:lpstr>
      <vt:lpstr>DE-MINIMIS RELEASE</vt:lpstr>
      <vt:lpstr>CAUTION</vt:lpstr>
      <vt:lpstr>Stratospheric Ozone Depletion</vt:lpstr>
      <vt:lpstr>Core Contents</vt:lpstr>
      <vt:lpstr>STRATOSPHERIC OZONE DEPLETION</vt:lpstr>
      <vt:lpstr>The Ozone Hole</vt:lpstr>
      <vt:lpstr>STRATOSPHERIC OZONE DEPLETION</vt:lpstr>
      <vt:lpstr>OZONE DEPLETION POTENTIAL</vt:lpstr>
      <vt:lpstr>STRATOSPHERIC OZONE DEPLETION</vt:lpstr>
      <vt:lpstr>STRATOSPHERIC OZONE DEPLETION</vt:lpstr>
      <vt:lpstr>STRATOSPHERIC OZONE DEPLETION</vt:lpstr>
      <vt:lpstr>STRATOSPHERIC OZONE DEPLETION</vt:lpstr>
      <vt:lpstr>STRATOSPHERIC OZONE DEPLETION</vt:lpstr>
      <vt:lpstr>STRATOSPHERIC OZONE DEPLETION</vt:lpstr>
      <vt:lpstr>STRATOSPHERIC OZONE DEPLETION</vt:lpstr>
      <vt:lpstr>STRATOSPHERIC OZONE DEPLETION</vt:lpstr>
      <vt:lpstr>STRATOSPHERIC OZONE DEPLETION</vt:lpstr>
      <vt:lpstr>STRATOSPHERIC OZONE DEPLETION</vt:lpstr>
      <vt:lpstr>STRATOSPHERIC OZONE DEPLETION</vt:lpstr>
      <vt:lpstr>STRATOSPHERIC OZONE DEPLETION</vt:lpstr>
      <vt:lpstr>HFCs</vt:lpstr>
      <vt:lpstr>GLOBAL WARMING POTENTIAL</vt:lpstr>
      <vt:lpstr>GLOBAL WARMING POTENTIAL</vt:lpstr>
      <vt:lpstr>GLOBAL WARMING POTENTIAL</vt:lpstr>
      <vt:lpstr>GLOBAL WARMING POTENTIAL</vt:lpstr>
      <vt:lpstr>REFRIGERANT CHARACTERISTICS &amp; IDENTIFICATION</vt:lpstr>
      <vt:lpstr>REFRIGERANT CHARACTERISTICS &amp; IDENTIFICATION</vt:lpstr>
      <vt:lpstr>REFRIGERANT CHARACTERISTICS &amp; IDENTIFICATION</vt:lpstr>
      <vt:lpstr>REFRIGERANT CHARACTERISTICS &amp; IDENTIFICATION</vt:lpstr>
      <vt:lpstr>REFRIGERANT CHARACTERISTICS &amp; IDENTIFICATION</vt:lpstr>
      <vt:lpstr>REFRIGERANT CHARACTERISTICS &amp; IDENTIFICATION</vt:lpstr>
      <vt:lpstr>REFRIGERANT CHARACTERISTICS &amp; IDENTIFICATION</vt:lpstr>
      <vt:lpstr>REFRIGERANT CHARACTERISTICS &amp; IDENTIFICATION</vt:lpstr>
      <vt:lpstr>REFRIGERANT CHARACTERISTICS &amp; IDENTIFICATION</vt:lpstr>
      <vt:lpstr>REFRIGERANT CHARACTERISTICS &amp; IDENTIFICATION</vt:lpstr>
      <vt:lpstr>REFRIGERANT CHARACTERISTICS &amp; IDENTIFICATION</vt:lpstr>
      <vt:lpstr>REFRIGERANT CHARACTERISTICS &amp; IDENTIFICATION</vt:lpstr>
      <vt:lpstr>BUBBLE AND DEW POINTS</vt:lpstr>
      <vt:lpstr>BUBBLE AND DEW POINTS</vt:lpstr>
      <vt:lpstr>BUBBLE AND DEW POINTS</vt:lpstr>
      <vt:lpstr>BUBBLE AND DEW POINTS</vt:lpstr>
      <vt:lpstr>BUBBLE AND DEW POINTS</vt:lpstr>
      <vt:lpstr>BUBBLE AND DEW POINTS</vt:lpstr>
      <vt:lpstr>BUBBLE AND DEW POINTS</vt:lpstr>
      <vt:lpstr>LOW, MEDIUM, HIGH, AND VERY HIGH PRESSURE </vt:lpstr>
      <vt:lpstr>LOW, MEDIUM, HIGH, AND VERY HIGH PRESSURE </vt:lpstr>
      <vt:lpstr>LOW, MEDIUM, HIGH, AND VERY HIGH PRESSURE </vt:lpstr>
      <vt:lpstr>LOW, MEDIUM, HIGH AND VERY HIGH PRESSURE </vt:lpstr>
      <vt:lpstr>LOW, MEDIUM, HIGH AND VERY HIGH PRESSURE </vt:lpstr>
      <vt:lpstr>REFRIGERANT OILS</vt:lpstr>
      <vt:lpstr>REFRIGERANT OILS</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MONTREAL PROTOCOL AND CLEAN AIR ACT </vt:lpstr>
      <vt:lpstr>RECOVER</vt:lpstr>
      <vt:lpstr>RECYLE</vt:lpstr>
      <vt:lpstr>RECLAIM</vt:lpstr>
      <vt:lpstr> RECOVERY DEVICES  </vt:lpstr>
      <vt:lpstr> RECOVERY DEVICES  </vt:lpstr>
      <vt:lpstr>RECOVERY DEVICES</vt:lpstr>
      <vt:lpstr> RECOVERY DEVICES  </vt:lpstr>
      <vt:lpstr> RECOVERY DEVICES  </vt:lpstr>
      <vt:lpstr> RECOVERY DEVICES  </vt:lpstr>
      <vt:lpstr> RECOVERY DEVICES  </vt:lpstr>
      <vt:lpstr>LEAK DETECTION</vt:lpstr>
      <vt:lpstr>LEAK DETECTION</vt:lpstr>
      <vt:lpstr>LEAK DETECTION</vt:lpstr>
      <vt:lpstr> LEAK DETECTION </vt:lpstr>
      <vt:lpstr> LEAK DETECTION </vt:lpstr>
      <vt:lpstr>LEAK DETECTION</vt:lpstr>
      <vt:lpstr> DEHYDRATION </vt:lpstr>
      <vt:lpstr> DEHYDRATION </vt:lpstr>
      <vt:lpstr> DEHYDRATION </vt:lpstr>
      <vt:lpstr>DEHYDRATION</vt:lpstr>
      <vt:lpstr> DEHYDRATION </vt:lpstr>
      <vt:lpstr> DEHYDRATION </vt:lpstr>
      <vt:lpstr> DEHYDRATION </vt:lpstr>
      <vt:lpstr> DEHYDRATION </vt:lpstr>
      <vt:lpstr> SAFETY/GENERAL </vt:lpstr>
      <vt:lpstr>SAFETY/GENERAL</vt:lpstr>
      <vt:lpstr> SAFETY/GENERAL </vt:lpstr>
      <vt:lpstr>SAFETY/GENERAL</vt:lpstr>
      <vt:lpstr> SAFETY/GENERAL </vt:lpstr>
      <vt:lpstr>SAFETY/GENERAL</vt:lpstr>
      <vt:lpstr>SAFETY/GENERAL</vt:lpstr>
      <vt:lpstr>SAFETY/GENERAL</vt:lpstr>
      <vt:lpstr>SAFETY/GENERAL</vt:lpstr>
      <vt:lpstr>SAFETY/GENERAL</vt:lpstr>
      <vt:lpstr>SAFETY/GENERAL</vt:lpstr>
      <vt:lpstr>SAFETY/GENERAL</vt:lpstr>
      <vt:lpstr>SAFETY/GENERAL</vt:lpstr>
      <vt:lpstr>SAFETY/GENERAL</vt:lpstr>
      <vt:lpstr>SAFETY/GENERAL</vt:lpstr>
      <vt:lpstr>SAFETY/CYLINDER</vt:lpstr>
      <vt:lpstr>SAFETY/CYLINDER</vt:lpstr>
      <vt:lpstr>SAFETY/CYLINDER</vt:lpstr>
      <vt:lpstr>SAFETY/CYLINDER</vt:lpstr>
      <vt:lpstr>SAFETY/CYLINDER</vt:lpstr>
      <vt:lpstr>SAFETY/CYLINDER</vt:lpstr>
      <vt:lpstr>SAFETY/CYLINDER</vt:lpstr>
      <vt:lpstr>SHIPPING</vt:lpstr>
      <vt:lpstr> SHIPPING </vt:lpstr>
      <vt:lpstr> SHIPPING </vt:lpstr>
      <vt:lpstr>PowerPoint Presentation</vt:lpstr>
      <vt:lpstr>Type I</vt:lpstr>
      <vt:lpstr>TYPE I CERTIFICATION CONTENTS</vt:lpstr>
      <vt:lpstr>TYPE I</vt:lpstr>
      <vt:lpstr>TYPE I</vt:lpstr>
      <vt:lpstr>TYPE I</vt:lpstr>
      <vt:lpstr>TYPE I</vt:lpstr>
      <vt:lpstr>TYPE I </vt:lpstr>
      <vt:lpstr>RECOVERY EQUIPMENT</vt:lpstr>
      <vt:lpstr>RECOVERY EQUIPMENT</vt:lpstr>
      <vt:lpstr>RECOVERY EQUIPMENT</vt:lpstr>
      <vt:lpstr>RECOVERY EQUIPMENT</vt:lpstr>
      <vt:lpstr>RECOVERY EQUIPMENT</vt:lpstr>
      <vt:lpstr>RECOVERY EQUIPMENT</vt:lpstr>
      <vt:lpstr>RECOVERY EQUIPMENT</vt:lpstr>
      <vt:lpstr>RECOVERY EQUIPMENT</vt:lpstr>
      <vt:lpstr>RECOVERY EQUIPMENT</vt:lpstr>
      <vt:lpstr>RECOVERY REQUIREMENTS</vt:lpstr>
      <vt:lpstr>RECOVERY REQUIREMENTS</vt:lpstr>
      <vt:lpstr>RECOVERY TECHNIQUES </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RECOVERY TECHNIQUES</vt:lpstr>
      <vt:lpstr>SAFETY</vt:lpstr>
      <vt:lpstr>SAFETY</vt:lpstr>
      <vt:lpstr>SAFETY</vt:lpstr>
      <vt:lpstr>SAFETY</vt:lpstr>
      <vt:lpstr>SAFETY</vt:lpstr>
      <vt:lpstr>Type II</vt:lpstr>
      <vt:lpstr>TYPE II CERTIFICATION CONTENTS</vt:lpstr>
      <vt:lpstr>TYPE II</vt:lpstr>
      <vt:lpstr>SYSTEM CLASSIFICATIONS </vt:lpstr>
      <vt:lpstr>SYSTEM CLASSIFICATIONS</vt:lpstr>
      <vt:lpstr>SYSTEM CLASSIFICATIONS </vt:lpstr>
      <vt:lpstr>DETERMINING SYSTEM CHARGE</vt:lpstr>
      <vt:lpstr>DETERMINING SYSTEM CHARGE</vt:lpstr>
      <vt:lpstr>DETERMINING SYSTEM CHARGE</vt:lpstr>
      <vt:lpstr>LEAK REPAIR REQUIREMENTS</vt:lpstr>
      <vt:lpstr>LEAK REPAIR REQUIREMENTS</vt:lpstr>
      <vt:lpstr>LEAK REPAIR TIME FRAMES</vt:lpstr>
      <vt:lpstr>LEAK REPAIR TIME FRAMES</vt:lpstr>
      <vt:lpstr>LEAK REPAIR TIME FRAMES</vt:lpstr>
      <vt:lpstr>LEAK REPAIR TIME FRAMES</vt:lpstr>
      <vt:lpstr>LEAK REPAIR TIME FRAMES</vt:lpstr>
      <vt:lpstr>LEAK REPAIR TIME FRAMES</vt:lpstr>
      <vt:lpstr>LEAK REPAIR TIME FRAMES</vt:lpstr>
      <vt:lpstr>SECTION 608 LEAK REPAIR REGULATIONS </vt:lpstr>
      <vt:lpstr>SECTION 608 LEAK REPAIR REGULATIONS</vt:lpstr>
      <vt:lpstr>SECTION 608 LEAK REPAIR REGULATIONS</vt:lpstr>
      <vt:lpstr>RECORD KEEPING </vt:lpstr>
      <vt:lpstr>LEAK DETECTION</vt:lpstr>
      <vt:lpstr>LEAK DETECTION</vt:lpstr>
      <vt:lpstr>LEAK DETECTION</vt:lpstr>
      <vt:lpstr>LEAK DETECTION</vt:lpstr>
      <vt:lpstr>LEAK DETECTION</vt:lpstr>
      <vt:lpstr>LEAK DETECTION</vt:lpstr>
      <vt:lpstr>RECOVERY TECHNIQUES: BEFORE YOU RECOVER </vt:lpstr>
      <vt:lpstr>RECOVERY TECHNIQUES: BEFORE YOU RECOVER </vt:lpstr>
      <vt:lpstr>RECOVERY TECHNIQUES: BEFORE YOU RECOVER </vt:lpstr>
      <vt:lpstr>RECOVERY TECHNIQUES: BEFORE YOU RECOVER </vt:lpstr>
      <vt:lpstr>RECOVERY TECHNIQUES: BEFORE YOU RECOVER </vt:lpstr>
      <vt:lpstr>RECOVERY TECHNIQUES: BEFORE YOU RECOVER </vt:lpstr>
      <vt:lpstr>RECOVERY TECHNIQUES: BEFORE YOU RECOVER </vt:lpstr>
      <vt:lpstr>RECOVERY TECHNIQUES: BEFORE YOU RECOVER </vt:lpstr>
      <vt:lpstr>RECOVERY TECHNIQUES: BEFORE YOU RECOVER </vt:lpstr>
      <vt:lpstr>RECOVERY TECHNIQUES: ENHANCING THE PROCESS </vt:lpstr>
      <vt:lpstr>RECOVERY TECHNIQUES: ENHANCING THE PROCESS </vt:lpstr>
      <vt:lpstr>RECOVERY TECHNIQUES: ENHANCING THE PROCESS </vt:lpstr>
      <vt:lpstr>RECOVERY TECHNIQUES: ENHANCING THE PROCESS </vt:lpstr>
      <vt:lpstr>RECOVERY TECHNIQUES: ENHANCING THE PROCESS </vt:lpstr>
      <vt:lpstr>RECOVERY TECHNIQUES: ENHANCING THE PROCESS </vt:lpstr>
      <vt:lpstr>RECOVERY TECHNIQUES: ENHANCING THE PROCESS </vt:lpstr>
      <vt:lpstr>RECOVERY TECHNIQUES: ENHANCING THE PROCESS </vt:lpstr>
      <vt:lpstr>RECOVERY TECHNIQUES: ENHANCING THE PROCESS </vt:lpstr>
      <vt:lpstr>RECOVERY TECHNIQUES: REQUIRED EVACUATION LEVELS DURING RECOVERY </vt:lpstr>
      <vt:lpstr>PowerPoint Presentation</vt:lpstr>
      <vt:lpstr>RECOVERY TECHNIQUES: REQUIRED EVACUATION LEVELS DURING RECOVERY </vt:lpstr>
      <vt:lpstr>RECOVERY TECHNIQUES: REQUIRED EVACUATION LEVELS DURING RECOVERY </vt:lpstr>
      <vt:lpstr>RECOVERY TECHNIQUES: REQUIRED EVACUATION LEVELS DURING RECOVERY </vt:lpstr>
      <vt:lpstr>REFRIGERATION SYSTEM LIQUID-LINE ACCESSORIES </vt:lpstr>
      <vt:lpstr>REFRIGERATION SYSTEM LIQUID-LINE ACCESSORIES </vt:lpstr>
      <vt:lpstr>REFRIGERATION SYSTEM LIQUID-LINE ACCESSORIES </vt:lpstr>
      <vt:lpstr>REFRIGERATION SYSTEM LIQUID-LINE ACCESSORIES </vt:lpstr>
      <vt:lpstr>REFRIGERATION SYSTEM LIQUID-LINE ACCESSORIES </vt:lpstr>
      <vt:lpstr>REFRIGERATION SYSTEM LIQUID-LINE ACCESSORIES </vt:lpstr>
      <vt:lpstr>REFRIGERATION SYSTEM SUCTION LINE AND COMPRESSOR ACCESSORIES </vt:lpstr>
      <vt:lpstr>REFRIGERATION SYSTEM SUCTION LINE AND COMPRESSOR ACCESSORIES </vt:lpstr>
      <vt:lpstr>REFRIGERATION SYSTEM SUCTION LINE AND COMPRESSOR ACCESSORIES </vt:lpstr>
      <vt:lpstr>REFRIGERATION SYSTEM SUCTION LINE AND COMPRESSOR ACCESSORIES </vt:lpstr>
      <vt:lpstr>REFRIGERATION SYSTEM SUCTION LINE AND COMPRESSOR ACCESSORIES </vt:lpstr>
      <vt:lpstr>REFRIGERATION SYSTEM SUCTION LINE AND COMPRESSOR ACCESSORIES </vt:lpstr>
      <vt:lpstr>REFRIGERATION SYSTEM SUCTION LINE AND COMPRESSOR ACCESSORIES </vt:lpstr>
      <vt:lpstr>REFRIGERATION SYSTEM SUCTION LINE AND COMPRESSOR ACCESSORIES </vt:lpstr>
      <vt:lpstr>SYSTEM EVACUATION</vt:lpstr>
      <vt:lpstr>SYSTEM EVACUATION</vt:lpstr>
      <vt:lpstr>SYSTEM EVACUATION</vt:lpstr>
      <vt:lpstr>SYSTEM EVACUATION</vt:lpstr>
      <vt:lpstr>SYSTEM EVACUATION</vt:lpstr>
      <vt:lpstr>SYSTEM CHARGING AND THE PRESSURE-TEMPERATURE CHART </vt:lpstr>
      <vt:lpstr>SYSTEM CHARGING AND THE PRESSURE-TEMPERATURE CHART </vt:lpstr>
      <vt:lpstr>SYSTEM CHARGING AND THE PRESSURE-TEMPERATURE CHART </vt:lpstr>
      <vt:lpstr>Type III</vt:lpstr>
      <vt:lpstr>Type III Certification Contents</vt:lpstr>
      <vt:lpstr>Type  III</vt:lpstr>
      <vt:lpstr>LEAK DETECTION</vt:lpstr>
      <vt:lpstr>LEAK DETECTION</vt:lpstr>
      <vt:lpstr>LEAK DETECTION</vt:lpstr>
      <vt:lpstr>LEAK DETECTION</vt:lpstr>
      <vt:lpstr>LEAK DETECTION</vt:lpstr>
      <vt:lpstr>LEAK DETECTION</vt:lpstr>
      <vt:lpstr>LEAK DETECTION</vt:lpstr>
      <vt:lpstr>LEAK DETECTION</vt:lpstr>
      <vt:lpstr>LEAK DETECTION</vt:lpstr>
      <vt:lpstr>LEAK DETECTION</vt:lpstr>
      <vt:lpstr>LEAK DETECTION</vt:lpstr>
      <vt:lpstr>LEAK REPAIR REQUIREMENTS </vt:lpstr>
      <vt:lpstr>LEAK REPAIR REQUIREMENTS </vt:lpstr>
      <vt:lpstr>LEAK REPAIR REQUIREMENTS </vt:lpstr>
      <vt:lpstr>LEAK REPAIR REQUIREMENTS </vt:lpstr>
      <vt:lpstr>LEAK REPAIR REQUIREMENTS </vt:lpstr>
      <vt:lpstr>LEAK REPAIR REQUIREMENTS </vt:lpstr>
      <vt:lpstr>LEAK REPAIR REQUIREMENTS </vt:lpstr>
      <vt:lpstr>LEAK REPAIR REQUIREMENTS </vt:lpstr>
      <vt:lpstr>LEAK REPAIR REQUIREMENTS </vt:lpstr>
      <vt:lpstr>RECOVERY TECHNIQUES</vt:lpstr>
      <vt:lpstr>RECOVERY TECHNIQUES</vt:lpstr>
      <vt:lpstr>RECOVERY TECHNIQUES</vt:lpstr>
      <vt:lpstr>RECOVERY TECHNIQUES</vt:lpstr>
      <vt:lpstr>RECOVERY TECHNIQUES</vt:lpstr>
      <vt:lpstr>RECOVERY TECHNIQUES</vt:lpstr>
      <vt:lpstr>RECOVERY TECHNIQUES</vt:lpstr>
      <vt:lpstr>RECOVERY REQUIREMENTS</vt:lpstr>
      <vt:lpstr>RECOVERY REQUIREMENTS</vt:lpstr>
      <vt:lpstr>RECOVERY REQUIREMENTS</vt:lpstr>
      <vt:lpstr>RECHARGING TECHNIQUES</vt:lpstr>
      <vt:lpstr>RECHARGING TECHNIQUES</vt:lpstr>
      <vt:lpstr>RECHARGING TECHNIQUES</vt:lpstr>
      <vt:lpstr>RECHARGING TECHNIQUES</vt:lpstr>
      <vt:lpstr>RECHARGING TECHNIQUES</vt:lpstr>
      <vt:lpstr>SAFETY</vt:lpstr>
      <vt:lpstr>SAFETY</vt:lpstr>
      <vt:lpstr>SAFETY</vt:lpstr>
      <vt:lpstr>SAFETY</vt:lpstr>
      <vt:lpstr>SAFETY</vt:lpstr>
      <vt:lpstr>SAFETY</vt:lpstr>
      <vt:lpstr>SAFETY</vt:lpstr>
      <vt:lpstr>SAFETY</vt:lpstr>
      <vt:lpstr>Any Questions?</vt:lpstr>
    </vt:vector>
  </TitlesOfParts>
  <Company>Esco Institute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EPA CERTIFICATION   TRAINING</dc:title>
  <dc:creator>ESCO</dc:creator>
  <cp:lastModifiedBy>Barbara Stanz</cp:lastModifiedBy>
  <cp:revision>1629</cp:revision>
  <cp:lastPrinted>2019-05-30T21:55:18Z</cp:lastPrinted>
  <dcterms:created xsi:type="dcterms:W3CDTF">2002-04-24T15:32:38Z</dcterms:created>
  <dcterms:modified xsi:type="dcterms:W3CDTF">2020-10-07T16:45:11Z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ArticulateGUID">
    <vt:lpwstr>BAC479F4-1D61-4382-BCC4-D9AD5CD48DD5</vt:lpwstr>
  </property>
  <property fmtid="{D5CDD505-2E9C-101B-9397-08002B2CF9AE}" pid="3" name="ArticulatePath">
    <vt:lpwstr>New ESCO EPA Section 608 PPT 07-23-19</vt:lpwstr>
  </property>
</Properties>
</file>